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90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52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42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26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44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3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03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63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9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61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8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6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56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06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0527-8CB1-47DC-85CD-296DEA8A1F67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44C88F-2594-4B12-B415-BD4EF5C986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0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pepo.github.io/car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68CE5-B1D2-4920-8753-A87420126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Машинное обучение в </a:t>
            </a:r>
            <a:r>
              <a:rPr lang="en-US" sz="4800" dirty="0"/>
              <a:t>R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944CB2-41CA-4AA0-BCE6-690B2B56D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9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9880F-DF66-440B-914D-4EFF07E6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 err="1"/>
              <a:t>Препроцессинг</a:t>
            </a:r>
            <a:r>
              <a:rPr lang="en-US" dirty="0"/>
              <a:t> - </a:t>
            </a:r>
            <a:r>
              <a:rPr lang="ru-RU" dirty="0"/>
              <a:t>нормализация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CA18C-BB0C-4AA8-BDB0-218BECFA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6913"/>
            <a:ext cx="6856230" cy="4294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model &lt;- train(BRCA1 ~ EMC2, data = </a:t>
            </a:r>
            <a:r>
              <a:rPr lang="en-US" sz="2000" dirty="0" err="1"/>
              <a:t>train.data</a:t>
            </a:r>
            <a:r>
              <a:rPr lang="en-US" sz="2000" dirty="0"/>
              <a:t>, method = "</a:t>
            </a:r>
            <a:r>
              <a:rPr lang="en-US" sz="2000" dirty="0" err="1"/>
              <a:t>lm</a:t>
            </a:r>
            <a:r>
              <a:rPr lang="en-US" sz="2000" dirty="0"/>
              <a:t>", </a:t>
            </a:r>
            <a:r>
              <a:rPr lang="en-US" sz="2000" dirty="0" err="1">
                <a:solidFill>
                  <a:srgbClr val="FF0000"/>
                </a:solidFill>
              </a:rPr>
              <a:t>preProcess</a:t>
            </a:r>
            <a:r>
              <a:rPr lang="en-US" sz="2000" dirty="0">
                <a:solidFill>
                  <a:srgbClr val="FF0000"/>
                </a:solidFill>
              </a:rPr>
              <a:t> = c('scale', 'center'))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3076" name="Picture 4" descr="https://nhathuoclongchau.com/upload/post/41915/images/z-score-suy-dinh-duong-01(1).jpg">
            <a:extLst>
              <a:ext uri="{FF2B5EF4-FFF2-40B4-BE49-F238E27FC236}">
                <a16:creationId xmlns:a16="http://schemas.microsoft.com/office/drawing/2014/main" id="{A91BD3F6-6B78-4DB0-B5A9-9F8FB11D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356" y="2565779"/>
            <a:ext cx="6637646" cy="39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00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ADCCE-B9AE-4586-8653-355E8232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9C301-F6BF-4C05-9609-83717045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619"/>
            <a:ext cx="8596668" cy="432174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fitControl</a:t>
            </a:r>
            <a:r>
              <a:rPr lang="en-US" dirty="0"/>
              <a:t> &lt;- </a:t>
            </a:r>
            <a:r>
              <a:rPr lang="en-US" dirty="0" err="1"/>
              <a:t>trainControl</a:t>
            </a:r>
            <a:r>
              <a:rPr lang="en-US" dirty="0"/>
              <a:t>(method = "</a:t>
            </a:r>
            <a:r>
              <a:rPr lang="en-US" dirty="0" err="1"/>
              <a:t>repeatedcv</a:t>
            </a:r>
            <a:r>
              <a:rPr lang="en-US" dirty="0"/>
              <a:t>",   </a:t>
            </a:r>
          </a:p>
          <a:p>
            <a:pPr marL="0" indent="0">
              <a:buNone/>
            </a:pPr>
            <a:r>
              <a:rPr lang="en-US" dirty="0"/>
              <a:t>                           number = 10,     # number of folds</a:t>
            </a:r>
          </a:p>
          <a:p>
            <a:pPr marL="0" indent="0">
              <a:buNone/>
            </a:pPr>
            <a:r>
              <a:rPr lang="en-US" dirty="0"/>
              <a:t>                           repeats = 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&lt;- train(BRCA1 ~ EMC2, </a:t>
            </a:r>
          </a:p>
          <a:p>
            <a:pPr marL="0" indent="0">
              <a:buNone/>
            </a:pPr>
            <a:r>
              <a:rPr lang="en-US" dirty="0"/>
              <a:t>               data = </a:t>
            </a:r>
            <a:r>
              <a:rPr lang="en-US" dirty="0" err="1"/>
              <a:t>train.data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method = "</a:t>
            </a:r>
            <a:r>
              <a:rPr lang="en-US" dirty="0" err="1"/>
              <a:t>lm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>
                <a:solidFill>
                  <a:srgbClr val="FF0000"/>
                </a:solidFill>
              </a:rPr>
              <a:t>trControl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fitControl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preProcess</a:t>
            </a:r>
            <a:r>
              <a:rPr lang="en-US" dirty="0"/>
              <a:t> = c('scale', 'center'))</a:t>
            </a:r>
            <a:endParaRPr lang="ru-RU" dirty="0"/>
          </a:p>
        </p:txBody>
      </p:sp>
      <p:pic>
        <p:nvPicPr>
          <p:cNvPr id="4100" name="Picture 4" descr="https://www.mdpi.com/electronics/electronics-09-00951/article_deploy/html/images/electronics-09-00951-g007.png">
            <a:extLst>
              <a:ext uri="{FF2B5EF4-FFF2-40B4-BE49-F238E27FC236}">
                <a16:creationId xmlns:a16="http://schemas.microsoft.com/office/drawing/2014/main" id="{EA2B15B9-8403-407B-AC2F-96FBB483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181" y="2673020"/>
            <a:ext cx="5924229" cy="336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52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F689B-E3F9-4AF6-8A1B-B3E097E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Множественная линейная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7B18B-3186-4B2E-96FF-D97CD43E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Y</a:t>
            </a:r>
            <a:r>
              <a:rPr lang="en-US" sz="3600" baseline="-25000" dirty="0"/>
              <a:t>i</a:t>
            </a:r>
            <a:r>
              <a:rPr lang="en-US" sz="3600" dirty="0"/>
              <a:t> = </a:t>
            </a:r>
            <a:r>
              <a:rPr lang="el-GR" sz="3600" dirty="0"/>
              <a:t>β</a:t>
            </a:r>
            <a:r>
              <a:rPr lang="el-GR" sz="3600" baseline="-25000" dirty="0"/>
              <a:t>0</a:t>
            </a:r>
            <a:r>
              <a:rPr lang="el-GR" sz="3600" dirty="0"/>
              <a:t> + β</a:t>
            </a:r>
            <a:r>
              <a:rPr lang="el-GR" sz="3600" baseline="-25000" dirty="0"/>
              <a:t>1</a:t>
            </a:r>
            <a:r>
              <a:rPr lang="en-US" sz="3600" dirty="0"/>
              <a:t>x</a:t>
            </a:r>
            <a:r>
              <a:rPr lang="en-US" sz="3600" baseline="-25000" dirty="0"/>
              <a:t>i</a:t>
            </a:r>
          </a:p>
          <a:p>
            <a:pPr marL="0" indent="0">
              <a:buNone/>
            </a:pPr>
            <a:endParaRPr lang="en-US" sz="3600" i="1" baseline="-25000" dirty="0"/>
          </a:p>
          <a:p>
            <a:pPr marL="0" indent="0">
              <a:buNone/>
            </a:pPr>
            <a:r>
              <a:rPr lang="en-US" sz="4000" b="1" i="1" baseline="-25000" dirty="0">
                <a:solidFill>
                  <a:srgbClr val="FF0000"/>
                </a:solidFill>
              </a:rPr>
              <a:t>k</a:t>
            </a:r>
            <a:r>
              <a:rPr lang="en-US" sz="3600" i="1" baseline="-25000" dirty="0"/>
              <a:t> </a:t>
            </a:r>
            <a:r>
              <a:rPr lang="ru-RU" sz="3600" i="1" baseline="-25000" dirty="0"/>
              <a:t>предикторов</a:t>
            </a:r>
            <a:endParaRPr lang="en-US" sz="3600" i="1" baseline="-25000" dirty="0"/>
          </a:p>
          <a:p>
            <a:pPr marL="0" indent="0">
              <a:buNone/>
            </a:pPr>
            <a:endParaRPr lang="en-US" sz="3600" i="1" baseline="-25000" dirty="0"/>
          </a:p>
          <a:p>
            <a:pPr marL="0" indent="0">
              <a:buNone/>
            </a:pPr>
            <a:r>
              <a:rPr lang="en-US" sz="3600" i="1" dirty="0"/>
              <a:t>Y</a:t>
            </a:r>
            <a:r>
              <a:rPr lang="en-US" sz="3600" i="1" baseline="-25000" dirty="0"/>
              <a:t>i</a:t>
            </a:r>
            <a:r>
              <a:rPr lang="en-US" sz="3600" i="1" dirty="0"/>
              <a:t> = </a:t>
            </a:r>
            <a:r>
              <a:rPr lang="el-GR" sz="3600" i="1" dirty="0"/>
              <a:t>β</a:t>
            </a:r>
            <a:r>
              <a:rPr lang="el-GR" sz="3600" i="1" baseline="-25000" dirty="0"/>
              <a:t>0</a:t>
            </a:r>
            <a:r>
              <a:rPr lang="el-GR" sz="3600" i="1" dirty="0"/>
              <a:t> + β</a:t>
            </a:r>
            <a:r>
              <a:rPr lang="el-GR" sz="3600" i="1" baseline="-25000" dirty="0"/>
              <a:t>1</a:t>
            </a:r>
            <a:r>
              <a:rPr lang="en-US" sz="3600" i="1" dirty="0"/>
              <a:t>x</a:t>
            </a:r>
            <a:r>
              <a:rPr lang="en-US" sz="3600" i="1" baseline="-25000" dirty="0"/>
              <a:t>i</a:t>
            </a:r>
            <a:r>
              <a:rPr lang="ru-RU" sz="3600" i="1" baseline="-25000" dirty="0"/>
              <a:t>1</a:t>
            </a:r>
            <a:r>
              <a:rPr lang="en-US" sz="3600" i="1" baseline="-25000" dirty="0"/>
              <a:t> </a:t>
            </a:r>
            <a:r>
              <a:rPr lang="en-US" sz="3600" i="1" dirty="0"/>
              <a:t>+</a:t>
            </a:r>
            <a:r>
              <a:rPr lang="el-GR" sz="3600" i="1" dirty="0"/>
              <a:t> β</a:t>
            </a:r>
            <a:r>
              <a:rPr lang="en-US" sz="3600" i="1" baseline="-25000" dirty="0"/>
              <a:t>2</a:t>
            </a:r>
            <a:r>
              <a:rPr lang="en-US" sz="3600" i="1" dirty="0"/>
              <a:t>x</a:t>
            </a:r>
            <a:r>
              <a:rPr lang="en-US" sz="3600" i="1" baseline="-25000" dirty="0"/>
              <a:t>i</a:t>
            </a:r>
            <a:r>
              <a:rPr lang="ru-RU" sz="3600" i="1" baseline="-25000" dirty="0"/>
              <a:t>2</a:t>
            </a:r>
            <a:r>
              <a:rPr lang="en-US" sz="3600" i="1" baseline="-25000" dirty="0"/>
              <a:t> </a:t>
            </a:r>
            <a:r>
              <a:rPr lang="en-US" sz="3600" i="1" dirty="0"/>
              <a:t>+</a:t>
            </a:r>
            <a:r>
              <a:rPr lang="el-GR" sz="3600" i="1" dirty="0"/>
              <a:t> β</a:t>
            </a:r>
            <a:r>
              <a:rPr lang="ru-RU" sz="3600" i="1" baseline="-25000" dirty="0"/>
              <a:t>3</a:t>
            </a:r>
            <a:r>
              <a:rPr lang="en-US" sz="3600" i="1" dirty="0"/>
              <a:t>x</a:t>
            </a:r>
            <a:r>
              <a:rPr lang="en-US" sz="3600" i="1" baseline="-25000" dirty="0"/>
              <a:t>i</a:t>
            </a:r>
            <a:r>
              <a:rPr lang="ru-RU" sz="3600" i="1" baseline="-25000" dirty="0"/>
              <a:t>3</a:t>
            </a:r>
            <a:r>
              <a:rPr lang="en-US" sz="3600" i="1" baseline="-25000" dirty="0"/>
              <a:t> </a:t>
            </a:r>
            <a:r>
              <a:rPr lang="en-US" sz="3600" i="1" dirty="0"/>
              <a:t>+</a:t>
            </a:r>
            <a:r>
              <a:rPr lang="ru-RU" sz="3600" i="1" dirty="0"/>
              <a:t> … </a:t>
            </a:r>
            <a:r>
              <a:rPr lang="en-US" sz="3600" i="1" dirty="0"/>
              <a:t>+</a:t>
            </a:r>
            <a:r>
              <a:rPr lang="el-GR" sz="3600" i="1" dirty="0"/>
              <a:t> β</a:t>
            </a:r>
            <a:r>
              <a:rPr lang="en-US" sz="4000" b="1" i="1" baseline="-25000" dirty="0" err="1">
                <a:solidFill>
                  <a:srgbClr val="FF0000"/>
                </a:solidFill>
              </a:rPr>
              <a:t>k</a:t>
            </a:r>
            <a:r>
              <a:rPr lang="en-US" sz="3600" i="1" dirty="0" err="1"/>
              <a:t>x</a:t>
            </a:r>
            <a:r>
              <a:rPr lang="en-US" sz="3600" i="1" baseline="-25000" dirty="0" err="1"/>
              <a:t>i</a:t>
            </a:r>
            <a:r>
              <a:rPr lang="en-US" sz="4000" b="1" i="1" baseline="-25000" dirty="0" err="1">
                <a:solidFill>
                  <a:srgbClr val="FF0000"/>
                </a:solidFill>
              </a:rPr>
              <a:t>k</a:t>
            </a:r>
            <a:r>
              <a:rPr lang="en-US" sz="3600" i="1" baseline="-25000" dirty="0"/>
              <a:t> </a:t>
            </a:r>
            <a:endParaRPr lang="ru-RU" sz="3600" baseline="-25000" dirty="0"/>
          </a:p>
          <a:p>
            <a:pPr marL="0" indent="0">
              <a:buNone/>
            </a:pPr>
            <a:endParaRPr lang="ru-RU" sz="3600" baseline="-25000" dirty="0"/>
          </a:p>
          <a:p>
            <a:pPr marL="0" indent="0">
              <a:buNone/>
            </a:pPr>
            <a:endParaRPr lang="ru-RU" sz="3600" baseline="-25000" dirty="0"/>
          </a:p>
          <a:p>
            <a:pPr marL="0" indent="0">
              <a:buNone/>
            </a:pPr>
            <a:endParaRPr lang="ru-RU" sz="3600" baseline="-250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0748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C67C7-9C1F-4634-8966-28F6F7B9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Множественная линейная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EC3CF-801B-4F29-B54D-9B33F01D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model_mult</a:t>
            </a:r>
            <a:r>
              <a:rPr lang="en-US" sz="2400" dirty="0"/>
              <a:t> &lt;- train(</a:t>
            </a:r>
            <a:r>
              <a:rPr lang="en-US" sz="2400" dirty="0">
                <a:solidFill>
                  <a:srgbClr val="FF0000"/>
                </a:solidFill>
              </a:rPr>
              <a:t>BRCA1 ~ .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               data = </a:t>
            </a:r>
            <a:r>
              <a:rPr lang="en-US" sz="2400" dirty="0" err="1"/>
              <a:t>train.data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               method = "</a:t>
            </a:r>
            <a:r>
              <a:rPr lang="en-US" sz="2400" dirty="0" err="1"/>
              <a:t>lm</a:t>
            </a:r>
            <a:r>
              <a:rPr lang="en-US" sz="2400" dirty="0"/>
              <a:t>",</a:t>
            </a:r>
          </a:p>
          <a:p>
            <a:pPr marL="0" indent="0">
              <a:buNone/>
            </a:pPr>
            <a:r>
              <a:rPr lang="en-US" sz="2400" dirty="0"/>
              <a:t>               </a:t>
            </a:r>
            <a:r>
              <a:rPr lang="en-US" sz="2400" dirty="0" err="1"/>
              <a:t>trControl</a:t>
            </a:r>
            <a:r>
              <a:rPr lang="en-US" sz="2400" dirty="0"/>
              <a:t> = </a:t>
            </a:r>
            <a:r>
              <a:rPr lang="en-US" sz="2400" dirty="0" err="1"/>
              <a:t>fitControl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               </a:t>
            </a:r>
            <a:r>
              <a:rPr lang="en-US" sz="2400" dirty="0" err="1"/>
              <a:t>preProcess</a:t>
            </a:r>
            <a:r>
              <a:rPr lang="en-US" sz="2400" dirty="0"/>
              <a:t> = c('scale', 'center’))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BRCA1 ~ EMC2 + NBN + BRCA2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iro.medium.com/max/1145/1*snsCwNpUTQLJK9Bw2j2pdg.png">
            <a:extLst>
              <a:ext uri="{FF2B5EF4-FFF2-40B4-BE49-F238E27FC236}">
                <a16:creationId xmlns:a16="http://schemas.microsoft.com/office/drawing/2014/main" id="{39578DAB-EB36-4109-9352-E5D8DE2CD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21"/>
          <a:stretch/>
        </p:blipFill>
        <p:spPr bwMode="auto">
          <a:xfrm>
            <a:off x="497987" y="726098"/>
            <a:ext cx="11196026" cy="540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89264F-999B-4048-B82E-008262EFE1CA}"/>
              </a:ext>
            </a:extLst>
          </p:cNvPr>
          <p:cNvSpPr/>
          <p:nvPr/>
        </p:nvSpPr>
        <p:spPr>
          <a:xfrm>
            <a:off x="3220872" y="3166281"/>
            <a:ext cx="2060812" cy="9689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9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AD3D6-D2FD-4D61-A7C0-659489FA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/>
              <a:t>caret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69A21-98C3-4B8C-9E8F-E7A63807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CARET</a:t>
            </a:r>
            <a:r>
              <a:rPr lang="en-US" sz="2400" b="1" dirty="0"/>
              <a:t> -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/>
              <a:t>lassification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/>
              <a:t>nd </a:t>
            </a:r>
            <a:r>
              <a:rPr lang="en-US" sz="2400" b="1" dirty="0" err="1">
                <a:solidFill>
                  <a:srgbClr val="FF0000"/>
                </a:solidFill>
              </a:rPr>
              <a:t>RE</a:t>
            </a:r>
            <a:r>
              <a:rPr lang="en-US" sz="2400" b="1" dirty="0" err="1"/>
              <a:t>gression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dirty="0"/>
              <a:t>raining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install.packages</a:t>
            </a:r>
            <a:r>
              <a:rPr lang="en-US" sz="2400" b="1" dirty="0"/>
              <a:t>(“caret”)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library(caret)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ru-RU" sz="2400" b="1" dirty="0"/>
              <a:t>Книга о пакете </a:t>
            </a:r>
            <a:r>
              <a:rPr lang="en-US" sz="2400" b="1" dirty="0"/>
              <a:t>caret: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https://topepo.github.io/caret/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839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854AC-BD41-4B85-B90F-42CC551A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208A7-CB8E-491E-A435-5DFC3DD7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Y</a:t>
            </a:r>
            <a:r>
              <a:rPr lang="en-US" sz="3600" i="1" baseline="-25000" dirty="0"/>
              <a:t>i</a:t>
            </a:r>
            <a:r>
              <a:rPr lang="en-US" sz="3600" i="1" dirty="0"/>
              <a:t> = </a:t>
            </a:r>
            <a:r>
              <a:rPr lang="el-GR" sz="3600" i="1" dirty="0"/>
              <a:t>β</a:t>
            </a:r>
            <a:r>
              <a:rPr lang="el-GR" sz="3600" i="1" baseline="-25000" dirty="0"/>
              <a:t>0</a:t>
            </a:r>
            <a:r>
              <a:rPr lang="el-GR" sz="3600" i="1" dirty="0"/>
              <a:t> + β</a:t>
            </a:r>
            <a:r>
              <a:rPr lang="el-GR" sz="3600" i="1" baseline="-25000" dirty="0"/>
              <a:t>1</a:t>
            </a:r>
            <a:r>
              <a:rPr lang="en-US" sz="3600" i="1" dirty="0"/>
              <a:t>x</a:t>
            </a:r>
            <a:r>
              <a:rPr lang="en-US" sz="3600" i="1" baseline="-25000" dirty="0"/>
              <a:t>i</a:t>
            </a:r>
            <a:endParaRPr lang="ru-RU" sz="3600" baseline="-25000" dirty="0"/>
          </a:p>
          <a:p>
            <a:pPr marL="0" indent="0">
              <a:buNone/>
            </a:pPr>
            <a:r>
              <a:rPr lang="ru-RU" sz="3600" dirty="0"/>
              <a:t>β</a:t>
            </a:r>
            <a:r>
              <a:rPr lang="ru-RU" sz="3600" baseline="-25000" dirty="0"/>
              <a:t>0</a:t>
            </a:r>
            <a:r>
              <a:rPr lang="ru-RU" sz="3600" dirty="0"/>
              <a:t> — сдвиг (пересечение с осью Y)</a:t>
            </a:r>
          </a:p>
          <a:p>
            <a:pPr marL="0" indent="0">
              <a:buNone/>
            </a:pPr>
            <a:r>
              <a:rPr lang="ru-RU" sz="3600" dirty="0"/>
              <a:t>β</a:t>
            </a:r>
            <a:r>
              <a:rPr lang="ru-RU" sz="3600" baseline="-25000" dirty="0"/>
              <a:t>1</a:t>
            </a:r>
            <a:r>
              <a:rPr lang="ru-RU" sz="3600" dirty="0"/>
              <a:t> — наклон прямой Y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x</a:t>
            </a:r>
            <a:r>
              <a:rPr lang="ru-RU" sz="3600" baseline="-25000" dirty="0"/>
              <a:t>i</a:t>
            </a:r>
            <a:r>
              <a:rPr lang="ru-RU" sz="3600" dirty="0"/>
              <a:t> — значение переменной X в i-м наблюдении</a:t>
            </a:r>
          </a:p>
        </p:txBody>
      </p:sp>
    </p:spTree>
    <p:extLst>
      <p:ext uri="{BB962C8B-B14F-4D97-AF65-F5344CB8AC3E}">
        <p14:creationId xmlns:p14="http://schemas.microsoft.com/office/powerpoint/2010/main" val="240245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54466-49D8-4162-AD7E-FDC1F8DD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71633" cy="1320800"/>
          </a:xfrm>
        </p:spPr>
        <p:txBody>
          <a:bodyPr/>
          <a:lstStyle/>
          <a:p>
            <a:r>
              <a:rPr lang="ru-RU" dirty="0"/>
              <a:t>Задача – предсказать экспрессию </a:t>
            </a:r>
            <a:r>
              <a:rPr lang="en-US" dirty="0"/>
              <a:t>BRCA1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50DAA98-41EA-4D76-9835-0624FC836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958" y="1324591"/>
            <a:ext cx="6747051" cy="52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4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C4EB-86A3-4454-978D-D91E8B60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Воспроизводимость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75A21-9E3E-49E6-ADCA-D873DE96A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731"/>
            <a:ext cx="8835156" cy="44036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set.seed</a:t>
            </a:r>
            <a:r>
              <a:rPr lang="en-US" sz="2400" dirty="0"/>
              <a:t>(123)</a:t>
            </a: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dirty="0"/>
              <a:t>В практике статистического анализа данных часто приходится иметь дело с необходимостью генерации случайных чисел, </a:t>
            </a:r>
            <a:r>
              <a:rPr lang="ru-RU" dirty="0" err="1"/>
              <a:t>подчинящихся</a:t>
            </a:r>
            <a:r>
              <a:rPr lang="ru-RU" dirty="0"/>
              <a:t> тому или иному закону распределения вероятностей (например, при необходимости случайным образом отобрать небольшую выборку из массивной таблицы данных, при использовании бутстреп-методов, методов Монте-Карло, и т.п.).</a:t>
            </a:r>
          </a:p>
          <a:p>
            <a:pPr marL="0" indent="0" algn="just">
              <a:buNone/>
            </a:pPr>
            <a:r>
              <a:rPr lang="ru-RU" dirty="0"/>
              <a:t>Генератор псевдослучайных чисел начинает свою работу с определенной точки в пространстве возможных чисел. Эта точка называется </a:t>
            </a:r>
            <a:r>
              <a:rPr lang="ru-RU" i="1" dirty="0"/>
              <a:t>начальным числом</a:t>
            </a:r>
            <a:r>
              <a:rPr lang="ru-RU" dirty="0"/>
              <a:t> (англ. </a:t>
            </a:r>
            <a:r>
              <a:rPr lang="ru-RU" i="1" dirty="0" err="1"/>
              <a:t>seed</a:t>
            </a:r>
            <a:r>
              <a:rPr lang="ru-RU" dirty="0"/>
              <a:t>). В R имеется возможность зафиксировать это число так, что при повторном использовании ГПСЧ будет генерироваться точно та же последовательность чисел, что и в первый раз. Это может оказаться полезным в случаях, когда исследователь (по тем или иным причинам) желает иметь точную воспроизводимость результатов, получаемых с задействованием ГПСЧ.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516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C4EB-86A3-4454-978D-D91E8B60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выборки на тренировочный и тестовый наборы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75A21-9E3E-49E6-ADCA-D873DE96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training.samples</a:t>
            </a:r>
            <a:r>
              <a:rPr lang="en-US" sz="2400" dirty="0"/>
              <a:t> &lt;- </a:t>
            </a:r>
            <a:r>
              <a:rPr lang="en-US" sz="2400" dirty="0" err="1"/>
              <a:t>marketing$sales</a:t>
            </a:r>
            <a:r>
              <a:rPr lang="en-US" sz="2400" dirty="0"/>
              <a:t> %&gt;%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dirty="0" err="1"/>
              <a:t>createDataPartition</a:t>
            </a:r>
            <a:r>
              <a:rPr lang="en-US" sz="2400" dirty="0"/>
              <a:t>(p = 0.8, list = FALSE) </a:t>
            </a:r>
            <a:endParaRPr lang="ru-RU" sz="2400" dirty="0"/>
          </a:p>
          <a:p>
            <a:pPr marL="0" indent="0">
              <a:buNone/>
            </a:pPr>
            <a:r>
              <a:rPr lang="en-US" sz="2400" dirty="0" err="1"/>
              <a:t>train.data</a:t>
            </a:r>
            <a:r>
              <a:rPr lang="en-US" sz="2400" dirty="0"/>
              <a:t> &lt;- marketing[</a:t>
            </a:r>
            <a:r>
              <a:rPr lang="en-US" sz="2400" dirty="0" err="1"/>
              <a:t>training.samples</a:t>
            </a:r>
            <a:r>
              <a:rPr lang="en-US" sz="2400" dirty="0"/>
              <a:t>, ] </a:t>
            </a:r>
            <a:endParaRPr lang="ru-RU" sz="2400" dirty="0"/>
          </a:p>
          <a:p>
            <a:pPr marL="0" indent="0">
              <a:buNone/>
            </a:pPr>
            <a:r>
              <a:rPr lang="en-US" sz="2400" dirty="0" err="1"/>
              <a:t>test.data</a:t>
            </a:r>
            <a:r>
              <a:rPr lang="en-US" sz="2400" dirty="0"/>
              <a:t> &lt;- marketing[-</a:t>
            </a:r>
            <a:r>
              <a:rPr lang="en-US" sz="2400" dirty="0" err="1"/>
              <a:t>training.samples</a:t>
            </a:r>
            <a:r>
              <a:rPr lang="en-US" sz="2400" dirty="0"/>
              <a:t>, ]</a:t>
            </a:r>
            <a:endParaRPr lang="ru-RU" sz="2400" dirty="0"/>
          </a:p>
        </p:txBody>
      </p:sp>
      <p:pic>
        <p:nvPicPr>
          <p:cNvPr id="1028" name="Picture 4" descr="https://4.bp.blogspot.com/-L_xNcspftBg/W3mfzVrYEZI/AAAAAAAAAek/QPTHXSUcgkkeDiKXeySziwN2ZOUvTOFrwCPcBGAYYCw/s640/sets.png">
            <a:extLst>
              <a:ext uri="{FF2B5EF4-FFF2-40B4-BE49-F238E27FC236}">
                <a16:creationId xmlns:a16="http://schemas.microsoft.com/office/drawing/2014/main" id="{FFD42BCD-4879-4C7F-9F86-7E9A55AA6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5" y="4843132"/>
            <a:ext cx="8464705" cy="142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2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41C6-922E-4E94-85E7-885651EA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C2162-3677-438F-8444-A4B79E46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model &lt;- train(BRCA1 ~ EMC2, data = </a:t>
            </a:r>
            <a:r>
              <a:rPr lang="en-US" sz="2800" dirty="0" err="1"/>
              <a:t>train.data</a:t>
            </a:r>
            <a:r>
              <a:rPr lang="en-US" sz="2800" dirty="0"/>
              <a:t>, method = "</a:t>
            </a:r>
            <a:r>
              <a:rPr lang="en-US" sz="2800" dirty="0" err="1"/>
              <a:t>lm</a:t>
            </a:r>
            <a:r>
              <a:rPr lang="en-US" sz="2800" dirty="0"/>
              <a:t>")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/>
              <a:t>summary(model)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918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2DD9-E5F0-460C-99F5-106B1C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FB258-E8B9-42A8-A00B-4A9EAA41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predictions &lt;- model %&gt;% predict(</a:t>
            </a:r>
            <a:r>
              <a:rPr lang="en-US" sz="3200" dirty="0" err="1"/>
              <a:t>test.data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9289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98183-21C9-475D-BF61-E09EB1A1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 модели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E8A3F-4BD0-4A1B-A07C-B29F4137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error, RMSE - </a:t>
            </a:r>
            <a:r>
              <a:rPr lang="ru-RU" dirty="0"/>
              <a:t>среднеквадратичная ошибка</a:t>
            </a:r>
            <a:r>
              <a:rPr lang="en-US" dirty="0"/>
              <a:t> – </a:t>
            </a:r>
            <a:r>
              <a:rPr lang="ru-RU" dirty="0">
                <a:solidFill>
                  <a:srgbClr val="FF0000"/>
                </a:solidFill>
              </a:rPr>
              <a:t>чем меньше, тем лучше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RMSE(predictions, test.data$BRCA1)</a:t>
            </a:r>
          </a:p>
          <a:p>
            <a:r>
              <a:rPr lang="en-US" dirty="0"/>
              <a:t>R-square – </a:t>
            </a:r>
            <a:r>
              <a:rPr lang="ru-RU" dirty="0"/>
              <a:t>коэффициент детерминации - </a:t>
            </a:r>
            <a:r>
              <a:rPr lang="en-US" dirty="0"/>
              <a:t> </a:t>
            </a:r>
            <a:r>
              <a:rPr lang="ru-RU" dirty="0">
                <a:solidFill>
                  <a:srgbClr val="FF0000"/>
                </a:solidFill>
              </a:rPr>
              <a:t>чем ближе к 1, тем лучше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R2(predictions, test.data$BRCA1)</a:t>
            </a:r>
            <a:endParaRPr lang="ru-RU" dirty="0"/>
          </a:p>
          <a:p>
            <a:r>
              <a:rPr lang="en-US" dirty="0"/>
              <a:t>Mean absolute error, MAE</a:t>
            </a:r>
            <a:r>
              <a:rPr lang="ru-RU" dirty="0"/>
              <a:t> - </a:t>
            </a:r>
            <a:r>
              <a:rPr lang="en-US" dirty="0"/>
              <a:t> </a:t>
            </a:r>
            <a:r>
              <a:rPr lang="ru-RU" dirty="0">
                <a:solidFill>
                  <a:srgbClr val="FF0000"/>
                </a:solidFill>
              </a:rPr>
              <a:t>чем меньше, тем лучше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MAE(predictions, test.data$BRCA1)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27764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350</Words>
  <Application>Microsoft Office PowerPoint</Application>
  <PresentationFormat>Широкоэкранный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Аспект</vt:lpstr>
      <vt:lpstr>Машинное обучение в R</vt:lpstr>
      <vt:lpstr>Пакет caret</vt:lpstr>
      <vt:lpstr>Линейная регрессия</vt:lpstr>
      <vt:lpstr>Задача – предсказать экспрессию BRCA1</vt:lpstr>
      <vt:lpstr>Воспроизводимость результатов</vt:lpstr>
      <vt:lpstr>Разделение выборки на тренировочный и тестовый наборы</vt:lpstr>
      <vt:lpstr>Модель</vt:lpstr>
      <vt:lpstr>Предсказание</vt:lpstr>
      <vt:lpstr>Качество модели </vt:lpstr>
      <vt:lpstr>Препроцессинг - нормализация</vt:lpstr>
      <vt:lpstr>Cross validation</vt:lpstr>
      <vt:lpstr>Множественная линейная регрессия</vt:lpstr>
      <vt:lpstr>Множественная линейная регрессия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в R</dc:title>
  <dc:creator>Рамиля Власенкова</dc:creator>
  <cp:lastModifiedBy>Рамиля Власенкова</cp:lastModifiedBy>
  <cp:revision>9</cp:revision>
  <dcterms:created xsi:type="dcterms:W3CDTF">2021-11-16T08:35:47Z</dcterms:created>
  <dcterms:modified xsi:type="dcterms:W3CDTF">2021-11-16T15:50:55Z</dcterms:modified>
</cp:coreProperties>
</file>