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24DB-099F-457E-B2C3-D0F983D603B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8281F7F-1B91-469B-9B7A-86C4A6B13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7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24DB-099F-457E-B2C3-D0F983D603B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281F7F-1B91-469B-9B7A-86C4A6B13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59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24DB-099F-457E-B2C3-D0F983D603B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281F7F-1B91-469B-9B7A-86C4A6B13B3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0152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24DB-099F-457E-B2C3-D0F983D603B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281F7F-1B91-469B-9B7A-86C4A6B13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894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24DB-099F-457E-B2C3-D0F983D603B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281F7F-1B91-469B-9B7A-86C4A6B13B3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798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24DB-099F-457E-B2C3-D0F983D603B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281F7F-1B91-469B-9B7A-86C4A6B13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391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24DB-099F-457E-B2C3-D0F983D603B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1F7F-1B91-469B-9B7A-86C4A6B13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496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24DB-099F-457E-B2C3-D0F983D603B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1F7F-1B91-469B-9B7A-86C4A6B13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56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24DB-099F-457E-B2C3-D0F983D603B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1F7F-1B91-469B-9B7A-86C4A6B13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00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24DB-099F-457E-B2C3-D0F983D603B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281F7F-1B91-469B-9B7A-86C4A6B13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06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24DB-099F-457E-B2C3-D0F983D603B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281F7F-1B91-469B-9B7A-86C4A6B13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02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24DB-099F-457E-B2C3-D0F983D603B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281F7F-1B91-469B-9B7A-86C4A6B13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55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24DB-099F-457E-B2C3-D0F983D603B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1F7F-1B91-469B-9B7A-86C4A6B13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10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24DB-099F-457E-B2C3-D0F983D603B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1F7F-1B91-469B-9B7A-86C4A6B13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9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24DB-099F-457E-B2C3-D0F983D603B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1F7F-1B91-469B-9B7A-86C4A6B13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04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24DB-099F-457E-B2C3-D0F983D603B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281F7F-1B91-469B-9B7A-86C4A6B13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78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24DB-099F-457E-B2C3-D0F983D603BD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281F7F-1B91-469B-9B7A-86C4A6B13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7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gitwithr.com/" TargetMode="External"/><Relationship Id="rId2" Type="http://schemas.openxmlformats.org/officeDocument/2006/relationships/hyperlink" Target="https://www.r-bloggers.com/2015/07/rstudio-and-github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B7EF7-A31F-4E38-B482-5B3113172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Статистика по качественным признакам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9A7E73-5D48-4D7D-BAA7-FD951186E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2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91F93-C48A-4B8B-A108-BC03AEAD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 и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6B2AC8-ACF3-4D8A-951D-9053A8FB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b="1" dirty="0" err="1"/>
              <a:t>Git</a:t>
            </a:r>
            <a:r>
              <a:rPr lang="ru-RU" sz="2000" dirty="0"/>
              <a:t> – это распределенная система контроля версий и управления исходным кодом с упором на скорость. Первоначально </a:t>
            </a:r>
            <a:r>
              <a:rPr lang="ru-RU" sz="2000" dirty="0" err="1"/>
              <a:t>Git</a:t>
            </a:r>
            <a:r>
              <a:rPr lang="ru-RU" sz="2000" dirty="0"/>
              <a:t> был разработан и разработан </a:t>
            </a:r>
            <a:r>
              <a:rPr lang="ru-RU" sz="2000" dirty="0" err="1"/>
              <a:t>Линусом</a:t>
            </a:r>
            <a:r>
              <a:rPr lang="ru-RU" sz="2000" dirty="0"/>
              <a:t> </a:t>
            </a:r>
            <a:r>
              <a:rPr lang="ru-RU" sz="2000" dirty="0" err="1"/>
              <a:t>Торвальдсом</a:t>
            </a:r>
            <a:r>
              <a:rPr lang="ru-RU" sz="2000" dirty="0"/>
              <a:t> для разработки ядра </a:t>
            </a:r>
            <a:r>
              <a:rPr lang="ru-RU" sz="2000" dirty="0" err="1"/>
              <a:t>Linux</a:t>
            </a:r>
            <a:r>
              <a:rPr lang="ru-RU" sz="2000" dirty="0"/>
              <a:t>. </a:t>
            </a:r>
          </a:p>
          <a:p>
            <a:pPr marL="0" indent="0" algn="just">
              <a:buNone/>
            </a:pPr>
            <a:r>
              <a:rPr lang="ru-RU" sz="2000" dirty="0"/>
              <a:t>Система контроля версий (VCS) – это программное обеспечение, которое помогает разработчикам программного обеспечения работать вместе и вести полную историю своей работы.</a:t>
            </a:r>
          </a:p>
          <a:p>
            <a:pPr algn="just"/>
            <a:r>
              <a:rPr lang="ru-RU" sz="2000" dirty="0"/>
              <a:t>Позволяет разработчикам работать одновременно.</a:t>
            </a:r>
          </a:p>
          <a:p>
            <a:pPr algn="just"/>
            <a:r>
              <a:rPr lang="ru-RU" sz="2000" dirty="0"/>
              <a:t>Не позволяет перезаписывать изменения друг друга.</a:t>
            </a:r>
          </a:p>
          <a:p>
            <a:pPr algn="just"/>
            <a:r>
              <a:rPr lang="ru-RU" sz="2000" dirty="0"/>
              <a:t>Ведет историю каждой версии.</a:t>
            </a:r>
          </a:p>
          <a:p>
            <a:pPr marL="0" indent="0" algn="just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0616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91F93-C48A-4B8B-A108-BC03AEAD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 и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6B2AC8-ACF3-4D8A-951D-9053A8FB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</a:t>
            </a:r>
          </a:p>
          <a:p>
            <a:pPr marL="0" indent="0">
              <a:buNone/>
            </a:pPr>
            <a:endParaRPr lang="en-US" sz="3200" dirty="0">
              <a:hlinkClick r:id="rId2"/>
            </a:endParaRP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https://www.r-bloggers.com/2015/07/rstudio-and-github/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https://happygitwithr.com/</a:t>
            </a:r>
            <a:endParaRPr lang="en-US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202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0D27E-90A0-4820-840D-F694D6B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ru-RU" dirty="0"/>
              <a:t>и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F65A3C-33BC-4BB9-96AC-07164031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3200" dirty="0"/>
              <a:t>Зарегистрировать на </a:t>
            </a:r>
            <a:r>
              <a:rPr lang="en-US" sz="3200" dirty="0"/>
              <a:t>github.com</a:t>
            </a:r>
            <a:endParaRPr lang="ru-RU" sz="3200" dirty="0"/>
          </a:p>
          <a:p>
            <a:pPr>
              <a:buFont typeface="+mj-lt"/>
              <a:buAutoNum type="arabicPeriod"/>
            </a:pPr>
            <a:r>
              <a:rPr lang="ru-RU" sz="3200" dirty="0"/>
              <a:t>Установить </a:t>
            </a:r>
            <a:r>
              <a:rPr lang="ru-RU" sz="3200" dirty="0" err="1"/>
              <a:t>Git</a:t>
            </a:r>
            <a:r>
              <a:rPr lang="ru-RU" sz="3200" dirty="0"/>
              <a:t> на компьютер со своим логином и паролем</a:t>
            </a:r>
          </a:p>
          <a:p>
            <a:pPr>
              <a:buFont typeface="+mj-lt"/>
              <a:buAutoNum type="arabicPeriod"/>
            </a:pPr>
            <a:r>
              <a:rPr lang="ru-RU" sz="3200" dirty="0"/>
              <a:t>Создать репозиторий на </a:t>
            </a:r>
            <a:r>
              <a:rPr lang="en-US" sz="3200" dirty="0" err="1"/>
              <a:t>Github</a:t>
            </a:r>
            <a:endParaRPr lang="ru-RU" sz="3200" dirty="0"/>
          </a:p>
          <a:p>
            <a:pPr>
              <a:buFont typeface="+mj-lt"/>
              <a:buAutoNum type="arabicPeriod"/>
            </a:pPr>
            <a:r>
              <a:rPr lang="ru-RU" sz="3200" dirty="0"/>
              <a:t>Создать проект с этим репозиторием в R</a:t>
            </a:r>
            <a:r>
              <a:rPr lang="en-US" sz="3200" dirty="0"/>
              <a:t>S</a:t>
            </a:r>
            <a:r>
              <a:rPr lang="ru-RU" sz="3200" dirty="0" err="1"/>
              <a:t>tudio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>
              <a:buFont typeface="+mj-lt"/>
              <a:buAutoNum type="arabicPeriod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6677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9752F-F44C-4D3D-89BF-C5FE50D6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 с репозиторием </a:t>
            </a:r>
            <a:r>
              <a:rPr lang="en-US" dirty="0" err="1"/>
              <a:t>github</a:t>
            </a:r>
            <a:endParaRPr lang="ru-RU" dirty="0"/>
          </a:p>
        </p:txBody>
      </p:sp>
      <p:pic>
        <p:nvPicPr>
          <p:cNvPr id="4" name="Picture 2" descr="Create a RStudio project ">
            <a:extLst>
              <a:ext uri="{FF2B5EF4-FFF2-40B4-BE49-F238E27FC236}">
                <a16:creationId xmlns:a16="http://schemas.microsoft.com/office/drawing/2014/main" id="{637666D5-D123-461E-85D7-24E059B98A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953" y="2133600"/>
            <a:ext cx="513591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62B1AE-DFE1-4A11-B0FF-AA13997D5408}"/>
              </a:ext>
            </a:extLst>
          </p:cNvPr>
          <p:cNvSpPr/>
          <p:nvPr/>
        </p:nvSpPr>
        <p:spPr>
          <a:xfrm>
            <a:off x="4558352" y="4435522"/>
            <a:ext cx="4763069" cy="709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69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CFACB-1237-4831-BC21-5AFF4896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Вкладка </a:t>
            </a:r>
            <a:r>
              <a:rPr lang="en-US" dirty="0"/>
              <a:t>Git</a:t>
            </a:r>
            <a:endParaRPr lang="ru-RU" dirty="0"/>
          </a:p>
        </p:txBody>
      </p:sp>
      <p:pic>
        <p:nvPicPr>
          <p:cNvPr id="3076" name="Picture 4" descr="https://i1.wp.com/wp.stolaf.edu/it/files/2017/10/Git_Tab.png?resize=279%2C191&amp;ssl=1">
            <a:extLst>
              <a:ext uri="{FF2B5EF4-FFF2-40B4-BE49-F238E27FC236}">
                <a16:creationId xmlns:a16="http://schemas.microsoft.com/office/drawing/2014/main" id="{71DF0921-BCB7-4E74-AD2F-A40158704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25" y="624110"/>
            <a:ext cx="4003698" cy="274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359DCA-AD58-4FC1-99EC-59B64EF5D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755" y="2523413"/>
            <a:ext cx="10098335" cy="38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3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0B265-B949-4054-8174-14DC5AFC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ru-RU" dirty="0"/>
              <a:t>и </a:t>
            </a:r>
            <a:r>
              <a:rPr lang="en-US" dirty="0"/>
              <a:t>Commit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BABF43-F60F-411E-BD9B-2F808C24A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579" y="1793588"/>
            <a:ext cx="10728033" cy="388387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FC4C57-6BB6-449A-846F-F4A21192A52C}"/>
              </a:ext>
            </a:extLst>
          </p:cNvPr>
          <p:cNvSpPr/>
          <p:nvPr/>
        </p:nvSpPr>
        <p:spPr>
          <a:xfrm>
            <a:off x="776579" y="1905000"/>
            <a:ext cx="1448006" cy="497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E6B8C3-12A1-4BDD-AC06-324D6F9DC6E3}"/>
              </a:ext>
            </a:extLst>
          </p:cNvPr>
          <p:cNvSpPr/>
          <p:nvPr/>
        </p:nvSpPr>
        <p:spPr>
          <a:xfrm>
            <a:off x="8339712" y="1984043"/>
            <a:ext cx="3164899" cy="1618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906FE-5214-4050-A5D5-C62D284C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</a:t>
            </a:r>
            <a:r>
              <a:rPr lang="ru-RU" dirty="0"/>
              <a:t>и </a:t>
            </a:r>
            <a:r>
              <a:rPr lang="en-US" dirty="0"/>
              <a:t>Pull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9FD164F-9E4C-430F-8170-3FEB09C98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83" y="2591998"/>
            <a:ext cx="10109034" cy="167400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E4FF63-5B27-4B52-ABAB-F20648FFC108}"/>
              </a:ext>
            </a:extLst>
          </p:cNvPr>
          <p:cNvSpPr/>
          <p:nvPr/>
        </p:nvSpPr>
        <p:spPr>
          <a:xfrm>
            <a:off x="3302758" y="3002506"/>
            <a:ext cx="2074460" cy="426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20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15901-30AA-4018-BA32-D899CD5F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Пропорции качественных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8A1A24-049F-463A-A288-2F890ACE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/>
              <a:t>Таблица сопряженности</a:t>
            </a:r>
          </a:p>
          <a:p>
            <a:pPr marL="0" indent="0">
              <a:buNone/>
            </a:pPr>
            <a:r>
              <a:rPr lang="en-US" sz="3600" dirty="0"/>
              <a:t>table()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0EEE30-B52E-4878-A0A3-76D7FA937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03" y="3796035"/>
            <a:ext cx="6973509" cy="211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8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3945D-AC05-4941-A1BE-32DC5F2F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Есть зависимость между 2-мя качественными признаками?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171DA-2170-4DEE-9FD9-F07137CF2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Тест Хи-квадрат Пирсона</a:t>
            </a:r>
          </a:p>
          <a:p>
            <a:pPr lvl="1"/>
            <a:r>
              <a:rPr lang="ru-RU" sz="2400" dirty="0"/>
              <a:t>Может использоваться для таблиц 2х2 и больше</a:t>
            </a:r>
          </a:p>
          <a:p>
            <a:pPr lvl="1"/>
            <a:r>
              <a:rPr lang="ru-RU" sz="2400" dirty="0"/>
              <a:t>Независимые группы</a:t>
            </a:r>
          </a:p>
          <a:p>
            <a:pPr lvl="1"/>
            <a:r>
              <a:rPr lang="ru-RU" sz="2400" dirty="0"/>
              <a:t>Значения в каждой из ячеек должны быть не менее </a:t>
            </a:r>
            <a:r>
              <a:rPr lang="en-US" sz="2400" dirty="0"/>
              <a:t>5</a:t>
            </a:r>
            <a:endParaRPr lang="ru-RU" sz="2400" dirty="0"/>
          </a:p>
          <a:p>
            <a:pPr marL="285750" lvl="1"/>
            <a:r>
              <a:rPr lang="ru-RU" sz="2800" dirty="0"/>
              <a:t>Тест Фишера</a:t>
            </a:r>
          </a:p>
          <a:p>
            <a:pPr marL="685800" lvl="2"/>
            <a:r>
              <a:rPr lang="ru-RU" sz="2400" dirty="0"/>
              <a:t>Используется только для таблиц 2х2 </a:t>
            </a:r>
          </a:p>
          <a:p>
            <a:pPr marL="685800" lvl="2"/>
            <a:r>
              <a:rPr lang="ru-RU" sz="2400" dirty="0"/>
              <a:t>Независимые группы</a:t>
            </a:r>
          </a:p>
          <a:p>
            <a:pPr marL="685800" lvl="2"/>
            <a:r>
              <a:rPr lang="ru-RU" sz="2400" dirty="0"/>
              <a:t>Значения в ячейках могут быть любыми</a:t>
            </a:r>
          </a:p>
        </p:txBody>
      </p:sp>
    </p:spTree>
    <p:extLst>
      <p:ext uri="{BB962C8B-B14F-4D97-AF65-F5344CB8AC3E}">
        <p14:creationId xmlns:p14="http://schemas.microsoft.com/office/powerpoint/2010/main" val="204887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FD315-02C1-4B9E-9969-58FBA0A6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Хи-квадрат Пирсона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FC0CDA-3FEF-42B8-A9DB-005E9409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chi_test_result</a:t>
            </a:r>
            <a:r>
              <a:rPr lang="en-US" sz="4000" dirty="0"/>
              <a:t> &lt;- </a:t>
            </a:r>
            <a:r>
              <a:rPr lang="en-US" sz="4000" dirty="0" err="1"/>
              <a:t>cont_table</a:t>
            </a:r>
            <a:r>
              <a:rPr lang="en-US" sz="4000" dirty="0"/>
              <a:t> %&gt;%</a:t>
            </a:r>
          </a:p>
          <a:p>
            <a:pPr marL="0" indent="0">
              <a:buNone/>
            </a:pPr>
            <a:r>
              <a:rPr lang="en-US" sz="4000" dirty="0"/>
              <a:t>  </a:t>
            </a:r>
            <a:r>
              <a:rPr lang="en-US" sz="4000" dirty="0" err="1"/>
              <a:t>chisq_test</a:t>
            </a:r>
            <a:r>
              <a:rPr lang="en-US" sz="4000" dirty="0"/>
              <a:t>()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5761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FD315-02C1-4B9E-9969-58FBA0A6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Фишера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FC0CDA-3FEF-42B8-A9DB-005E9409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chi_test_result</a:t>
            </a:r>
            <a:r>
              <a:rPr lang="en-US" sz="4000" dirty="0"/>
              <a:t> &lt;- </a:t>
            </a:r>
            <a:r>
              <a:rPr lang="en-US" sz="4000" dirty="0" err="1"/>
              <a:t>cont_table</a:t>
            </a:r>
            <a:r>
              <a:rPr lang="en-US" sz="4000" dirty="0"/>
              <a:t> %&gt;%</a:t>
            </a:r>
          </a:p>
          <a:p>
            <a:pPr marL="0" indent="0">
              <a:buNone/>
            </a:pPr>
            <a:r>
              <a:rPr lang="en-US" sz="4000" dirty="0"/>
              <a:t>  </a:t>
            </a:r>
            <a:r>
              <a:rPr lang="en-US" sz="4000" dirty="0" err="1"/>
              <a:t>chisq_test</a:t>
            </a:r>
            <a:r>
              <a:rPr lang="en-US" sz="4000" dirty="0"/>
              <a:t>()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8456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6EE26-45BB-44CD-BF87-EA268673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на таблицах больше 2х2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433A46-25EF-475F-984F-3DC7701F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fisher_test_result_big</a:t>
            </a:r>
            <a:r>
              <a:rPr lang="en-US" sz="3200" dirty="0"/>
              <a:t> &lt;- data %&gt;%</a:t>
            </a:r>
          </a:p>
          <a:p>
            <a:pPr marL="0" indent="0">
              <a:buNone/>
            </a:pPr>
            <a:r>
              <a:rPr lang="en-US" sz="3200" dirty="0"/>
              <a:t>  select(SEX, HISTOLOGICAL_SUBTYPE) %&gt;%</a:t>
            </a:r>
          </a:p>
          <a:p>
            <a:pPr marL="0" indent="0">
              <a:buNone/>
            </a:pPr>
            <a:r>
              <a:rPr lang="en-US" sz="3200" dirty="0"/>
              <a:t>  table() %&gt;%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err="1"/>
              <a:t>fisher_test</a:t>
            </a:r>
            <a:r>
              <a:rPr lang="en-US" sz="3200" dirty="0"/>
              <a:t>()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743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7A137-8526-416E-9193-A3347700B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Проекты,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7C951B-E94C-44B8-8223-A61E5CBDB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7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FF21E-B6CD-43E9-9A64-3E439B43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Проекты</a:t>
            </a:r>
          </a:p>
        </p:txBody>
      </p:sp>
      <p:pic>
        <p:nvPicPr>
          <p:cNvPr id="1026" name="Picture 2" descr="Create a RStudio project ">
            <a:extLst>
              <a:ext uri="{FF2B5EF4-FFF2-40B4-BE49-F238E27FC236}">
                <a16:creationId xmlns:a16="http://schemas.microsoft.com/office/drawing/2014/main" id="{F9D9B4F0-FCFD-4782-9CC3-9137616548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132" y="1905000"/>
            <a:ext cx="6211943" cy="456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8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7FE10-AD72-4C3A-A461-E42F8413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</a:t>
            </a:r>
          </a:p>
        </p:txBody>
      </p:sp>
      <p:pic>
        <p:nvPicPr>
          <p:cNvPr id="2050" name="Picture 2" descr="Select the New Project option to create a new project in R">
            <a:extLst>
              <a:ext uri="{FF2B5EF4-FFF2-40B4-BE49-F238E27FC236}">
                <a16:creationId xmlns:a16="http://schemas.microsoft.com/office/drawing/2014/main" id="{92BFFC65-A3B4-4B4A-8BC4-2640680179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68" y="2133600"/>
            <a:ext cx="4999855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0545A8-21CA-4F28-BA81-36C65CDF4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588" y="2133600"/>
            <a:ext cx="4999856" cy="356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3302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291</TotalTime>
  <Words>274</Words>
  <Application>Microsoft Office PowerPoint</Application>
  <PresentationFormat>Широкоэкранный</PresentationFormat>
  <Paragraphs>47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Легкий дым</vt:lpstr>
      <vt:lpstr>Статистика по качественным признакам</vt:lpstr>
      <vt:lpstr>Пропорции качественных данных</vt:lpstr>
      <vt:lpstr>Есть зависимость между 2-мя качественными признаками?</vt:lpstr>
      <vt:lpstr>Тест Хи-квадрат Пирсона</vt:lpstr>
      <vt:lpstr>Тест Фишера</vt:lpstr>
      <vt:lpstr>Тесты на таблицах больше 2х2</vt:lpstr>
      <vt:lpstr>Проекты, Git</vt:lpstr>
      <vt:lpstr>Проекты</vt:lpstr>
      <vt:lpstr>Создание проекта</vt:lpstr>
      <vt:lpstr>Git  и GitHub</vt:lpstr>
      <vt:lpstr>Git  и GitHub</vt:lpstr>
      <vt:lpstr>Git и R</vt:lpstr>
      <vt:lpstr>Создание проекта с репозиторием github</vt:lpstr>
      <vt:lpstr>Вкладка Git</vt:lpstr>
      <vt:lpstr>Add и Commit</vt:lpstr>
      <vt:lpstr>Push и Pull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Статистика по качественным признакам</dc:title>
  <dc:creator>Рамиля Власенкова</dc:creator>
  <cp:lastModifiedBy>Рамиля Власенкова</cp:lastModifiedBy>
  <cp:revision>12</cp:revision>
  <dcterms:created xsi:type="dcterms:W3CDTF">2021-11-22T11:28:54Z</dcterms:created>
  <dcterms:modified xsi:type="dcterms:W3CDTF">2021-11-23T15:53:58Z</dcterms:modified>
</cp:coreProperties>
</file>