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759A6-55F2-4A0F-BE74-7417E36B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4DC9E9-4919-432B-82CA-67F3417E5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C63D3-6E36-47C0-AA92-63364B9B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F2499A-31C9-4590-A438-8A8B5CA3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A23A9-BF5F-42EE-A35B-102CE73A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60CA9-AEA3-430B-A705-541B4483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26823A-8EA1-49AB-BA37-B2A09421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1CDA4-0FFB-45B6-AF36-5735E0EE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79635-9D3B-4CC7-AE1F-48F29CF2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72C2F-5D7D-4DAE-A43A-AF07268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EEE881-026B-413E-B5E9-B6B6608F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29C9B-4BB2-4989-B645-D157374B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71CF8-373E-4663-97B0-20CE1F24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615CA-02D3-4791-9B89-B3E8B5D9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D16FA-3FA4-4E62-B42A-241A5F29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5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233F2-4E38-4810-8276-FE3FE902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13411-5268-4B59-A004-47F06742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4870E-D6DD-47EF-AB8B-AF0F8219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B5BA4-D227-4C17-8AE5-B3E93F3A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C3DE3-2FDF-4F80-8B15-60BF3A05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39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1A73B-0512-41E2-8C76-8C813BA7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EEE9D-CF87-43B3-8335-D90490F7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1BE59-E1F3-4BD2-AA7C-E64C8ED1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21697-05AD-4D8E-B4EE-99E55D11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6D509-6E94-4776-BFE3-96034F5E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27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AF7A3-751A-40A0-B2B8-27A57E50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1F86B-4C3B-4553-A26F-DDBB1B52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79D863-B0C4-4E22-B195-9661D296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AF876-A7B0-4474-AA08-4BC0CECE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5950E1-7064-4071-9F27-CCDA2C11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28137-B9E0-4566-B558-95838B5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0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50449-1DAD-4452-A11B-2D59133E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53D45-6BFE-4EBD-B624-57D4C57B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0D4E43-E1A9-404B-843C-6599313C0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1BFC77-2B5C-40C7-A21D-EE243A605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0DFC27-4ECD-4098-ACE2-373113D63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D7F681-D23F-4019-882F-FA25B636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F62B84-8FDB-49F6-B310-D458FC40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573E36-2B68-46F1-925D-DF09F452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2E62D-CF00-41C1-87A1-93E73882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C7DEDE-8C27-4E79-97D4-58F7AF0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E48139-8611-46B6-880B-90D96049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2C81CD-E640-4354-B398-C44490B1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3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0C59AF-808B-4E90-8C42-369C946C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E233DC-108D-41E0-BAE6-E17116F5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DE8021-0FE6-4FCB-9076-4D397884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1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C1A44-FD86-448A-A84E-2F7F325E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F9A7F-72C3-4DF6-95BB-393A80EB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883616-C6B9-4D1C-AAAA-DF4756258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5F0F93-7C34-4D47-A7E8-FD231C33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7C94FA-ACF5-499F-A38B-C285AAA9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C1F5B8-4736-4B42-A0B4-9CD2DC11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38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4F0A4-4C79-4698-B554-289CCB51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A99B44-00BA-4373-BF81-9DA83A246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D82469-B92A-4B72-B9F1-9EE014619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658789-2910-4198-9850-DC98D59F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614C5B-5C75-427E-9EAB-486E76D6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39D367-A160-491B-BCF3-AA98A0BC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4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775C1-940A-44AB-BE8A-A677677B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B9A76-6385-45D9-B8D7-77A82AC2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4EE62B-7BEE-41FB-9DDA-261EB314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C52D-FE01-4046-B28F-885AEF14D9F9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FB010-AA16-4149-8739-676609470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01C2B-D248-4BBE-9701-22AF8828E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8B98-D8E7-4B2D-BAED-CB88F5FBF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22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chinelearningmastery.ru/kaplan-meier-curves-c5768e349479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7A4FD-33AE-47D4-B887-31DE50616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Case study 2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02455-A016-4B3F-851A-D97222373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Оценка мутационного профиля пациентов с раком молочной железы</a:t>
            </a:r>
          </a:p>
        </p:txBody>
      </p:sp>
    </p:spTree>
    <p:extLst>
      <p:ext uri="{BB962C8B-B14F-4D97-AF65-F5344CB8AC3E}">
        <p14:creationId xmlns:p14="http://schemas.microsoft.com/office/powerpoint/2010/main" val="426811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7E0D3-C3D8-4C24-8277-E9810EF3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Со-встречаемость мутаций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E8B40-0659-4F19-BC28-1CFBE966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str_c</a:t>
            </a:r>
            <a:r>
              <a:rPr lang="en-US" sz="4400" dirty="0"/>
              <a:t>()</a:t>
            </a:r>
            <a:endParaRPr lang="ru-RU" sz="4400" dirty="0"/>
          </a:p>
          <a:p>
            <a:pPr lvl="1"/>
            <a:r>
              <a:rPr lang="ru-RU" sz="4000" dirty="0"/>
              <a:t>Объединение вектора</a:t>
            </a:r>
            <a:endParaRPr lang="en-US" sz="4000" dirty="0"/>
          </a:p>
          <a:p>
            <a:r>
              <a:rPr lang="en-US" sz="4400" dirty="0" err="1"/>
              <a:t>str_to_upper</a:t>
            </a:r>
            <a:r>
              <a:rPr lang="en-US" sz="4400" dirty="0"/>
              <a:t>()</a:t>
            </a:r>
            <a:endParaRPr lang="ru-RU" sz="4400" dirty="0"/>
          </a:p>
          <a:p>
            <a:pPr lvl="1"/>
            <a:r>
              <a:rPr lang="ru-RU" sz="4000" dirty="0"/>
              <a:t>Верхний регистр</a:t>
            </a:r>
            <a:endParaRPr lang="en-US" sz="40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0463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7E0D3-C3D8-4C24-8277-E9810EF3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Со-встречаемость мутаций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E8B40-0659-4F19-BC28-1CFBE966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map()</a:t>
            </a:r>
            <a:endParaRPr lang="ru-RU" sz="4400" dirty="0"/>
          </a:p>
          <a:p>
            <a:pPr lvl="1"/>
            <a:r>
              <a:rPr lang="ru-RU" sz="4000" dirty="0"/>
              <a:t>Применение функции на столбцах таблицы</a:t>
            </a:r>
            <a:endParaRPr lang="en-US" sz="4000" dirty="0"/>
          </a:p>
          <a:p>
            <a:r>
              <a:rPr lang="en-US" sz="4400" dirty="0" err="1"/>
              <a:t>bind_rows</a:t>
            </a:r>
            <a:r>
              <a:rPr lang="en-US" sz="4400" dirty="0"/>
              <a:t>()</a:t>
            </a:r>
            <a:endParaRPr lang="ru-RU" sz="4400" dirty="0"/>
          </a:p>
          <a:p>
            <a:pPr lvl="1"/>
            <a:r>
              <a:rPr lang="ru-RU" sz="4000" dirty="0"/>
              <a:t>Объединение в таблицу</a:t>
            </a:r>
            <a:endParaRPr lang="en-US" sz="4000" dirty="0"/>
          </a:p>
          <a:p>
            <a:pPr marL="0" indent="0"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563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54AE-1476-4252-9D39-1C3B333F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Выживаемость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F93AA-D0FC-4AF1-B01E-A1D8AC7C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2. </a:t>
            </a:r>
            <a:r>
              <a:rPr lang="ru-RU" b="1" dirty="0"/>
              <a:t>Рассчитать оценку зависимости продолжительности жизни от наличия мутаций в данных генах </a:t>
            </a:r>
            <a:r>
              <a:rPr lang="ru-RU" dirty="0"/>
              <a:t>(с помощью оценки Каплана-Мейера)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library(survival)</a:t>
            </a:r>
          </a:p>
          <a:p>
            <a:r>
              <a:rPr lang="en-US" dirty="0"/>
              <a:t>library(</a:t>
            </a:r>
            <a:r>
              <a:rPr lang="en-US" dirty="0" err="1"/>
              <a:t>ggfortify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survminer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km_surv_fit</a:t>
            </a:r>
            <a:r>
              <a:rPr lang="ru-RU" dirty="0"/>
              <a:t>() – расчёт кривой выживаемости</a:t>
            </a:r>
          </a:p>
          <a:p>
            <a:pPr marL="0" indent="0">
              <a:buNone/>
            </a:pPr>
            <a:r>
              <a:rPr lang="en-US" dirty="0" err="1"/>
              <a:t>surv_pvalue</a:t>
            </a:r>
            <a:r>
              <a:rPr lang="ru-RU" dirty="0"/>
              <a:t>()</a:t>
            </a:r>
            <a:r>
              <a:rPr lang="en-US" dirty="0"/>
              <a:t>$</a:t>
            </a:r>
            <a:r>
              <a:rPr lang="en-US" dirty="0" err="1"/>
              <a:t>pval</a:t>
            </a:r>
            <a:r>
              <a:rPr lang="ru-RU" dirty="0"/>
              <a:t> – получение уровня значимости</a:t>
            </a:r>
          </a:p>
          <a:p>
            <a:pPr marL="0" indent="0">
              <a:buNone/>
            </a:pPr>
            <a:r>
              <a:rPr lang="en-US" dirty="0" err="1"/>
              <a:t>ggsurvplot</a:t>
            </a:r>
            <a:r>
              <a:rPr lang="ru-RU" dirty="0"/>
              <a:t>() – график кривой выживаемости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283647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54AE-1476-4252-9D39-1C3B333F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Выживаемость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F93AA-D0FC-4AF1-B01E-A1D8AC7C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Оценка Каплана-Мейера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https://www.machinelearningmastery.ru/kaplan-meier-curves-c5768e349479/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На вход: группа пациентов, время, статус (0/1).</a:t>
            </a:r>
          </a:p>
        </p:txBody>
      </p:sp>
    </p:spTree>
    <p:extLst>
      <p:ext uri="{BB962C8B-B14F-4D97-AF65-F5344CB8AC3E}">
        <p14:creationId xmlns:p14="http://schemas.microsoft.com/office/powerpoint/2010/main" val="112174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28E82-7D6F-4A09-9FC9-2471F02E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Выживаемость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23BB90B-8C5C-43F0-A2B0-1553E42B4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564" y="1511727"/>
            <a:ext cx="7377644" cy="49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76B00-86B0-4D79-A5DF-9F58B549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591D12-A380-4190-8FB7-7175F5EF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Данные о наличии мутаций в генах </a:t>
            </a:r>
            <a:r>
              <a:rPr lang="en-US" sz="3600" dirty="0"/>
              <a:t>BRCA1, BRCA2, TP53, PTEN</a:t>
            </a:r>
            <a:r>
              <a:rPr lang="ru-RU" sz="3600" dirty="0"/>
              <a:t> </a:t>
            </a:r>
            <a:r>
              <a:rPr lang="en-US" sz="3600" dirty="0"/>
              <a:t>– </a:t>
            </a:r>
            <a:r>
              <a:rPr lang="ru-RU" sz="3600" dirty="0"/>
              <a:t>лист </a:t>
            </a:r>
            <a:r>
              <a:rPr lang="en-US" sz="3600" dirty="0"/>
              <a:t>Mutations</a:t>
            </a:r>
            <a:endParaRPr lang="ru-RU" sz="3600" dirty="0"/>
          </a:p>
          <a:p>
            <a:r>
              <a:rPr lang="ru-RU" sz="3600" dirty="0"/>
              <a:t>Клинические данные пациентов (рак молочной железы)</a:t>
            </a:r>
            <a:r>
              <a:rPr lang="en-US" sz="3600" dirty="0"/>
              <a:t> – </a:t>
            </a:r>
            <a:r>
              <a:rPr lang="ru-RU" sz="3600" dirty="0"/>
              <a:t>лист</a:t>
            </a:r>
            <a:r>
              <a:rPr lang="en-US" sz="3600" dirty="0"/>
              <a:t> Clinical data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54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19103-99BE-4AAF-B1D7-041F80D8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1AE46-8E27-48DA-9039-EA8E20D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наличие мутационной со-встречаемости данных генов между собой</a:t>
            </a:r>
          </a:p>
          <a:p>
            <a:r>
              <a:rPr lang="ru-RU" dirty="0"/>
              <a:t>Рассчитать оценку зависимости продолжительности жизни от наличия мутаций в данных генах</a:t>
            </a:r>
          </a:p>
        </p:txBody>
      </p:sp>
    </p:spTree>
    <p:extLst>
      <p:ext uri="{BB962C8B-B14F-4D97-AF65-F5344CB8AC3E}">
        <p14:creationId xmlns:p14="http://schemas.microsoft.com/office/powerpoint/2010/main" val="41487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FF394-E394-498F-9402-D7D4466D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Импорт данных и объединение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1493C-7A95-4DFD-AEA5-0AE553D0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library(</a:t>
            </a:r>
            <a:r>
              <a:rPr lang="en-US" sz="3600" dirty="0" err="1"/>
              <a:t>readxl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library(</a:t>
            </a:r>
            <a:r>
              <a:rPr lang="en-US" sz="3600" dirty="0" err="1"/>
              <a:t>dplyr</a:t>
            </a:r>
            <a:r>
              <a:rPr lang="en-US" sz="3600" dirty="0"/>
              <a:t>)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Функции импорта и</a:t>
            </a:r>
            <a:r>
              <a:rPr lang="en-US" sz="3600" dirty="0"/>
              <a:t> </a:t>
            </a:r>
            <a:r>
              <a:rPr lang="ru-RU" sz="3600" dirty="0"/>
              <a:t>объединения таблиц </a:t>
            </a:r>
          </a:p>
        </p:txBody>
      </p:sp>
    </p:spTree>
    <p:extLst>
      <p:ext uri="{BB962C8B-B14F-4D97-AF65-F5344CB8AC3E}">
        <p14:creationId xmlns:p14="http://schemas.microsoft.com/office/powerpoint/2010/main" val="280494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8737-FB1C-4C54-BBDC-FE89E7BE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Обработка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962AA-DCBF-41A6-8066-85515675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Получить столбцы в бинарном виде – «1»/«0»</a:t>
            </a:r>
          </a:p>
          <a:p>
            <a:pPr lvl="1"/>
            <a:r>
              <a:rPr lang="ru-RU" sz="3600" dirty="0"/>
              <a:t>Функция </a:t>
            </a:r>
            <a:r>
              <a:rPr lang="en-US" sz="3600" dirty="0" err="1"/>
              <a:t>ifelse</a:t>
            </a:r>
            <a:r>
              <a:rPr lang="ru-RU" sz="3600" dirty="0"/>
              <a:t>()</a:t>
            </a:r>
          </a:p>
          <a:p>
            <a:pPr lvl="1"/>
            <a:r>
              <a:rPr lang="ru-RU" sz="3600" dirty="0"/>
              <a:t>Функция </a:t>
            </a:r>
            <a:r>
              <a:rPr lang="en-US" sz="3600" dirty="0" err="1"/>
              <a:t>mutate_at</a:t>
            </a:r>
            <a:r>
              <a:rPr lang="en-US" sz="3600" dirty="0"/>
              <a:t>()</a:t>
            </a:r>
            <a:endParaRPr lang="ru-RU" sz="3600" dirty="0"/>
          </a:p>
          <a:p>
            <a:r>
              <a:rPr lang="ru-RU" sz="4000" dirty="0"/>
              <a:t>«Почистить» названия столбцов</a:t>
            </a:r>
            <a:endParaRPr lang="en-US" sz="4000" dirty="0"/>
          </a:p>
          <a:p>
            <a:pPr lvl="1"/>
            <a:r>
              <a:rPr lang="en-US" sz="3600" dirty="0"/>
              <a:t>library(janitor)</a:t>
            </a:r>
          </a:p>
          <a:p>
            <a:pPr lvl="1"/>
            <a:r>
              <a:rPr lang="ru-RU" sz="3600" dirty="0"/>
              <a:t>Функция </a:t>
            </a:r>
            <a:r>
              <a:rPr lang="en-US" sz="3600" dirty="0" err="1"/>
              <a:t>clean_names</a:t>
            </a:r>
            <a:r>
              <a:rPr lang="en-US" sz="3600" dirty="0"/>
              <a:t>()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225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8737-FB1C-4C54-BBDC-FE89E7BE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Обработка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962AA-DCBF-41A6-8066-85515675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ifelse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ru-RU" dirty="0"/>
              <a:t>условие</a:t>
            </a:r>
            <a:r>
              <a:rPr lang="en-US" dirty="0"/>
              <a:t>, </a:t>
            </a:r>
            <a:r>
              <a:rPr lang="ru-RU" dirty="0"/>
              <a:t>вариант_</a:t>
            </a:r>
            <a:r>
              <a:rPr lang="en-US" dirty="0"/>
              <a:t>TRUE, </a:t>
            </a:r>
            <a:r>
              <a:rPr lang="ru-RU" dirty="0"/>
              <a:t>вариант_</a:t>
            </a:r>
            <a:r>
              <a:rPr lang="en-US" dirty="0"/>
              <a:t>FALSE)</a:t>
            </a:r>
          </a:p>
          <a:p>
            <a:pPr marL="0" indent="0">
              <a:buNone/>
            </a:pPr>
            <a:r>
              <a:rPr lang="en-US" dirty="0" err="1"/>
              <a:t>ifelse</a:t>
            </a:r>
            <a:r>
              <a:rPr lang="en-US" dirty="0"/>
              <a:t>(vector &gt; 0, “&gt; 0”, “&lt;= 0”)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Функция </a:t>
            </a:r>
            <a:r>
              <a:rPr lang="en-US" dirty="0" err="1"/>
              <a:t>mutate_at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mutate_at</a:t>
            </a:r>
            <a:r>
              <a:rPr lang="en-US" dirty="0"/>
              <a:t>(c(</a:t>
            </a:r>
            <a:r>
              <a:rPr lang="ru-RU" dirty="0"/>
              <a:t>вектор столбцов)</a:t>
            </a:r>
            <a:r>
              <a:rPr lang="en-US" dirty="0"/>
              <a:t>, ~</a:t>
            </a:r>
            <a:r>
              <a:rPr lang="ru-RU" dirty="0"/>
              <a:t>функция</a:t>
            </a:r>
            <a:r>
              <a:rPr lang="en-US" dirty="0"/>
              <a:t>_</a:t>
            </a:r>
            <a:r>
              <a:rPr lang="ru-RU" dirty="0"/>
              <a:t>для</a:t>
            </a:r>
            <a:r>
              <a:rPr lang="en-US" dirty="0"/>
              <a:t>_</a:t>
            </a:r>
            <a:r>
              <a:rPr lang="ru-RU" dirty="0"/>
              <a:t>столбцов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mutate_at</a:t>
            </a:r>
            <a:r>
              <a:rPr lang="en-US" dirty="0"/>
              <a:t>(c(col1, col2, col3</a:t>
            </a:r>
            <a:r>
              <a:rPr lang="ru-RU" dirty="0"/>
              <a:t>)</a:t>
            </a:r>
            <a:r>
              <a:rPr lang="en-US" dirty="0"/>
              <a:t>, ~</a:t>
            </a:r>
            <a:r>
              <a:rPr lang="en-US" dirty="0" err="1"/>
              <a:t>ifelse</a:t>
            </a:r>
            <a:r>
              <a:rPr lang="en-US" dirty="0"/>
              <a:t>(. &gt; 5, 0, 1)</a:t>
            </a:r>
          </a:p>
        </p:txBody>
      </p:sp>
    </p:spTree>
    <p:extLst>
      <p:ext uri="{BB962C8B-B14F-4D97-AF65-F5344CB8AC3E}">
        <p14:creationId xmlns:p14="http://schemas.microsoft.com/office/powerpoint/2010/main" val="152093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96691-A81D-4B84-AE5B-BF93A9BB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Обработка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01A2D-7020-422A-8720-A40AD24B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library(janitor)</a:t>
            </a:r>
          </a:p>
          <a:p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clean_names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«Чистит» название столбцов: </a:t>
            </a:r>
          </a:p>
          <a:p>
            <a:r>
              <a:rPr lang="ru-RU" dirty="0"/>
              <a:t>Убирает заглавные буквы</a:t>
            </a:r>
          </a:p>
          <a:p>
            <a:r>
              <a:rPr lang="ru-RU" dirty="0"/>
              <a:t>Пробелы заменяет на нижние подчеркивания</a:t>
            </a:r>
          </a:p>
        </p:txBody>
      </p:sp>
    </p:spTree>
    <p:extLst>
      <p:ext uri="{BB962C8B-B14F-4D97-AF65-F5344CB8AC3E}">
        <p14:creationId xmlns:p14="http://schemas.microsoft.com/office/powerpoint/2010/main" val="234304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7E0D3-C3D8-4C24-8277-E9810EF3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Со-встречаемость мутаций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E8B40-0659-4F19-BC28-1CFBE966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b="1" dirty="0"/>
              <a:t>Найти наличие мутационной со-встречаемости данных генов между собой </a:t>
            </a:r>
            <a:r>
              <a:rPr lang="ru-RU" dirty="0"/>
              <a:t>(с помощью теста Фишера по парам генов)</a:t>
            </a:r>
          </a:p>
          <a:p>
            <a:r>
              <a:rPr lang="en-US" dirty="0"/>
              <a:t>library(</a:t>
            </a:r>
            <a:r>
              <a:rPr lang="en-US" dirty="0" err="1"/>
              <a:t>rstatix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combn()</a:t>
            </a:r>
          </a:p>
          <a:p>
            <a:pPr lvl="1"/>
            <a:r>
              <a:rPr lang="en-US" dirty="0"/>
              <a:t>table()</a:t>
            </a:r>
          </a:p>
          <a:p>
            <a:pPr lvl="1"/>
            <a:r>
              <a:rPr lang="en-US" dirty="0" err="1"/>
              <a:t>fisher_test</a:t>
            </a:r>
            <a:r>
              <a:rPr lang="en-US" dirty="0"/>
              <a:t>()</a:t>
            </a:r>
          </a:p>
          <a:p>
            <a:r>
              <a:rPr lang="en-US" dirty="0"/>
              <a:t>library(</a:t>
            </a:r>
            <a:r>
              <a:rPr lang="en-US" dirty="0" err="1"/>
              <a:t>stringr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str_c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str_to_upper</a:t>
            </a:r>
            <a:r>
              <a:rPr lang="en-US" dirty="0"/>
              <a:t>()</a:t>
            </a:r>
          </a:p>
          <a:p>
            <a:r>
              <a:rPr lang="en-US" dirty="0"/>
              <a:t>library(</a:t>
            </a:r>
            <a:r>
              <a:rPr lang="en-US" dirty="0" err="1"/>
              <a:t>purrr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map()</a:t>
            </a:r>
            <a:endParaRPr lang="ru-RU" dirty="0"/>
          </a:p>
          <a:p>
            <a:pPr lvl="1"/>
            <a:r>
              <a:rPr lang="en-US" dirty="0" err="1"/>
              <a:t>bind_rows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23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7E0D3-C3D8-4C24-8277-E9810EF3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Со-встречаемость мутаций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E8B40-0659-4F19-BC28-1CFBE966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combn()</a:t>
            </a:r>
          </a:p>
          <a:p>
            <a:pPr lvl="1"/>
            <a:r>
              <a:rPr lang="en-US" sz="3200" dirty="0"/>
              <a:t>combn(vector, 2)</a:t>
            </a:r>
          </a:p>
          <a:p>
            <a:r>
              <a:rPr lang="en-US" sz="3600" dirty="0"/>
              <a:t>table</a:t>
            </a:r>
          </a:p>
          <a:p>
            <a:pPr lvl="1"/>
            <a:r>
              <a:rPr lang="ru-RU" sz="3200" dirty="0"/>
              <a:t>Таблица сопряженности</a:t>
            </a:r>
            <a:endParaRPr lang="en-US" sz="3200" dirty="0"/>
          </a:p>
          <a:p>
            <a:r>
              <a:rPr lang="en-US" sz="3600" dirty="0" err="1"/>
              <a:t>fisher_test</a:t>
            </a:r>
            <a:r>
              <a:rPr lang="en-US" sz="3600" dirty="0"/>
              <a:t>()</a:t>
            </a:r>
            <a:endParaRPr lang="ru-RU" sz="3600" dirty="0"/>
          </a:p>
          <a:p>
            <a:pPr lvl="1"/>
            <a:r>
              <a:rPr lang="ru-RU" sz="3200" dirty="0"/>
              <a:t>Таблица теста Фишера с уровнем значимости</a:t>
            </a:r>
            <a:endParaRPr lang="en-US" sz="32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21158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404</Words>
  <Application>Microsoft Office PowerPoint</Application>
  <PresentationFormat>Широкоэкранный</PresentationFormat>
  <Paragraphs>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Case study 2</vt:lpstr>
      <vt:lpstr>Дано</vt:lpstr>
      <vt:lpstr>Цель анализа</vt:lpstr>
      <vt:lpstr>1. Импорт данных и объединение</vt:lpstr>
      <vt:lpstr>2. Обработка</vt:lpstr>
      <vt:lpstr>2. Обработка</vt:lpstr>
      <vt:lpstr>2. Обработка</vt:lpstr>
      <vt:lpstr>3. Со-встречаемость мутаций</vt:lpstr>
      <vt:lpstr>3. Со-встречаемость мутаций</vt:lpstr>
      <vt:lpstr>3. Со-встречаемость мутаций</vt:lpstr>
      <vt:lpstr>3. Со-встречаемость мутаций</vt:lpstr>
      <vt:lpstr>4. Выживаемость</vt:lpstr>
      <vt:lpstr>4. Выживаемость</vt:lpstr>
      <vt:lpstr>4. Выживаемость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Рамиля Власенкова</dc:creator>
  <cp:lastModifiedBy>Рамиля Власенкова</cp:lastModifiedBy>
  <cp:revision>8</cp:revision>
  <dcterms:created xsi:type="dcterms:W3CDTF">2021-12-07T11:34:28Z</dcterms:created>
  <dcterms:modified xsi:type="dcterms:W3CDTF">2021-12-07T13:01:24Z</dcterms:modified>
</cp:coreProperties>
</file>