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8" r:id="rId15"/>
    <p:sldId id="261" r:id="rId16"/>
    <p:sldId id="262" r:id="rId17"/>
    <p:sldId id="263" r:id="rId1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ED687-BC19-4C1B-8513-F634B5704C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8A126D9-2E77-49D5-BFD3-B8FB8E8AEBEF}">
      <dgm:prSet phldrT="[Текст]"/>
      <dgm:spPr/>
      <dgm:t>
        <a:bodyPr/>
        <a:lstStyle/>
        <a:p>
          <a:r>
            <a:rPr lang="en-US" dirty="0"/>
            <a:t>INPUT</a:t>
          </a:r>
          <a:endParaRPr lang="ru-RU" dirty="0"/>
        </a:p>
      </dgm:t>
    </dgm:pt>
    <dgm:pt modelId="{93E37897-35BF-400E-99F0-095CB567C206}" type="parTrans" cxnId="{41FEE5E2-97D9-4189-B032-9A796A73B435}">
      <dgm:prSet/>
      <dgm:spPr/>
      <dgm:t>
        <a:bodyPr/>
        <a:lstStyle/>
        <a:p>
          <a:endParaRPr lang="ru-RU"/>
        </a:p>
      </dgm:t>
    </dgm:pt>
    <dgm:pt modelId="{6B40E837-2D80-414D-8C33-43176D9B840E}" type="sibTrans" cxnId="{41FEE5E2-97D9-4189-B032-9A796A73B435}">
      <dgm:prSet/>
      <dgm:spPr/>
      <dgm:t>
        <a:bodyPr/>
        <a:lstStyle/>
        <a:p>
          <a:endParaRPr lang="ru-RU"/>
        </a:p>
      </dgm:t>
    </dgm:pt>
    <dgm:pt modelId="{9EE7A979-B801-4BCB-80C6-D8F7FB8E8FF2}">
      <dgm:prSet phldrT="[Текст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BLACK BOX</a:t>
          </a:r>
          <a:endParaRPr lang="ru-RU" dirty="0">
            <a:solidFill>
              <a:schemeClr val="bg1"/>
            </a:solidFill>
          </a:endParaRPr>
        </a:p>
      </dgm:t>
    </dgm:pt>
    <dgm:pt modelId="{969B6D98-C7AA-4F84-88E3-44918E1588D1}" type="parTrans" cxnId="{AA34C9D2-B87C-413B-9150-6B9582FED804}">
      <dgm:prSet/>
      <dgm:spPr/>
      <dgm:t>
        <a:bodyPr/>
        <a:lstStyle/>
        <a:p>
          <a:endParaRPr lang="ru-RU"/>
        </a:p>
      </dgm:t>
    </dgm:pt>
    <dgm:pt modelId="{5CC725A2-95D0-4631-8B1F-A2D8A22DBEC6}" type="sibTrans" cxnId="{AA34C9D2-B87C-413B-9150-6B9582FED804}">
      <dgm:prSet/>
      <dgm:spPr/>
      <dgm:t>
        <a:bodyPr/>
        <a:lstStyle/>
        <a:p>
          <a:endParaRPr lang="ru-RU"/>
        </a:p>
      </dgm:t>
    </dgm:pt>
    <dgm:pt modelId="{1CE2088A-A8AA-4ECD-9449-BB9BFAEC0C45}">
      <dgm:prSet phldrT="[Текст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OUTPUT</a:t>
          </a:r>
          <a:endParaRPr lang="ru-RU" dirty="0"/>
        </a:p>
      </dgm:t>
    </dgm:pt>
    <dgm:pt modelId="{36825A5E-1F7B-4C85-B8E1-062FC315CB6E}" type="parTrans" cxnId="{1565024F-DC5F-4332-BDFD-640D19451979}">
      <dgm:prSet/>
      <dgm:spPr/>
      <dgm:t>
        <a:bodyPr/>
        <a:lstStyle/>
        <a:p>
          <a:endParaRPr lang="ru-RU"/>
        </a:p>
      </dgm:t>
    </dgm:pt>
    <dgm:pt modelId="{9121798C-17F3-4AF3-8DD3-1FF041032DAA}" type="sibTrans" cxnId="{1565024F-DC5F-4332-BDFD-640D19451979}">
      <dgm:prSet/>
      <dgm:spPr/>
      <dgm:t>
        <a:bodyPr/>
        <a:lstStyle/>
        <a:p>
          <a:endParaRPr lang="ru-RU"/>
        </a:p>
      </dgm:t>
    </dgm:pt>
    <dgm:pt modelId="{F6FBAFCA-B9B7-4D54-AC1B-80A99737F714}" type="pres">
      <dgm:prSet presAssocID="{F7AED687-BC19-4C1B-8513-F634B5704C97}" presName="Name0" presStyleCnt="0">
        <dgm:presLayoutVars>
          <dgm:dir/>
          <dgm:resizeHandles val="exact"/>
        </dgm:presLayoutVars>
      </dgm:prSet>
      <dgm:spPr/>
    </dgm:pt>
    <dgm:pt modelId="{55D5472F-9E99-436D-8998-DDEDC4211B26}" type="pres">
      <dgm:prSet presAssocID="{88A126D9-2E77-49D5-BFD3-B8FB8E8AEBEF}" presName="node" presStyleLbl="node1" presStyleIdx="0" presStyleCnt="3">
        <dgm:presLayoutVars>
          <dgm:bulletEnabled val="1"/>
        </dgm:presLayoutVars>
      </dgm:prSet>
      <dgm:spPr/>
    </dgm:pt>
    <dgm:pt modelId="{6BE3B8F0-6F4E-4D14-8A09-FB3B8A5BFD33}" type="pres">
      <dgm:prSet presAssocID="{6B40E837-2D80-414D-8C33-43176D9B840E}" presName="sibTrans" presStyleLbl="sibTrans2D1" presStyleIdx="0" presStyleCnt="2"/>
      <dgm:spPr/>
    </dgm:pt>
    <dgm:pt modelId="{14AF29B8-B3F2-4DEA-80B4-A9610DC9D42B}" type="pres">
      <dgm:prSet presAssocID="{6B40E837-2D80-414D-8C33-43176D9B840E}" presName="connectorText" presStyleLbl="sibTrans2D1" presStyleIdx="0" presStyleCnt="2"/>
      <dgm:spPr/>
    </dgm:pt>
    <dgm:pt modelId="{94243116-69DD-4ABA-80C7-69A85E07E216}" type="pres">
      <dgm:prSet presAssocID="{9EE7A979-B801-4BCB-80C6-D8F7FB8E8FF2}" presName="node" presStyleLbl="node1" presStyleIdx="1" presStyleCnt="3">
        <dgm:presLayoutVars>
          <dgm:bulletEnabled val="1"/>
        </dgm:presLayoutVars>
      </dgm:prSet>
      <dgm:spPr/>
    </dgm:pt>
    <dgm:pt modelId="{EAC0BF55-6FA1-435A-A823-A5E4846F8B39}" type="pres">
      <dgm:prSet presAssocID="{5CC725A2-95D0-4631-8B1F-A2D8A22DBEC6}" presName="sibTrans" presStyleLbl="sibTrans2D1" presStyleIdx="1" presStyleCnt="2"/>
      <dgm:spPr/>
    </dgm:pt>
    <dgm:pt modelId="{6E2E3A0B-911E-46A9-BAA4-24C2E244848E}" type="pres">
      <dgm:prSet presAssocID="{5CC725A2-95D0-4631-8B1F-A2D8A22DBEC6}" presName="connectorText" presStyleLbl="sibTrans2D1" presStyleIdx="1" presStyleCnt="2"/>
      <dgm:spPr/>
    </dgm:pt>
    <dgm:pt modelId="{09DC323F-823F-4346-9172-A63FE8A9FF07}" type="pres">
      <dgm:prSet presAssocID="{1CE2088A-A8AA-4ECD-9449-BB9BFAEC0C45}" presName="node" presStyleLbl="node1" presStyleIdx="2" presStyleCnt="3">
        <dgm:presLayoutVars>
          <dgm:bulletEnabled val="1"/>
        </dgm:presLayoutVars>
      </dgm:prSet>
      <dgm:spPr/>
    </dgm:pt>
  </dgm:ptLst>
  <dgm:cxnLst>
    <dgm:cxn modelId="{4CFEC76A-9D69-43C1-87A5-C1732FF84DAD}" type="presOf" srcId="{5CC725A2-95D0-4631-8B1F-A2D8A22DBEC6}" destId="{EAC0BF55-6FA1-435A-A823-A5E4846F8B39}" srcOrd="0" destOrd="0" presId="urn:microsoft.com/office/officeart/2005/8/layout/process1"/>
    <dgm:cxn modelId="{1565024F-DC5F-4332-BDFD-640D19451979}" srcId="{F7AED687-BC19-4C1B-8513-F634B5704C97}" destId="{1CE2088A-A8AA-4ECD-9449-BB9BFAEC0C45}" srcOrd="2" destOrd="0" parTransId="{36825A5E-1F7B-4C85-B8E1-062FC315CB6E}" sibTransId="{9121798C-17F3-4AF3-8DD3-1FF041032DAA}"/>
    <dgm:cxn modelId="{7C5F204F-FBBA-41E0-A843-92A0CEF17AF4}" type="presOf" srcId="{6B40E837-2D80-414D-8C33-43176D9B840E}" destId="{14AF29B8-B3F2-4DEA-80B4-A9610DC9D42B}" srcOrd="1" destOrd="0" presId="urn:microsoft.com/office/officeart/2005/8/layout/process1"/>
    <dgm:cxn modelId="{82F30058-59CE-4739-B82A-A500E263D6DF}" type="presOf" srcId="{9EE7A979-B801-4BCB-80C6-D8F7FB8E8FF2}" destId="{94243116-69DD-4ABA-80C7-69A85E07E216}" srcOrd="0" destOrd="0" presId="urn:microsoft.com/office/officeart/2005/8/layout/process1"/>
    <dgm:cxn modelId="{4BBC3289-FDCF-4B95-BFC2-4CBC95366562}" type="presOf" srcId="{6B40E837-2D80-414D-8C33-43176D9B840E}" destId="{6BE3B8F0-6F4E-4D14-8A09-FB3B8A5BFD33}" srcOrd="0" destOrd="0" presId="urn:microsoft.com/office/officeart/2005/8/layout/process1"/>
    <dgm:cxn modelId="{211E349C-41D3-4481-8ED4-221A0ABF52EF}" type="presOf" srcId="{88A126D9-2E77-49D5-BFD3-B8FB8E8AEBEF}" destId="{55D5472F-9E99-436D-8998-DDEDC4211B26}" srcOrd="0" destOrd="0" presId="urn:microsoft.com/office/officeart/2005/8/layout/process1"/>
    <dgm:cxn modelId="{935282AE-C1EE-4F96-B210-742B9BD7AF01}" type="presOf" srcId="{5CC725A2-95D0-4631-8B1F-A2D8A22DBEC6}" destId="{6E2E3A0B-911E-46A9-BAA4-24C2E244848E}" srcOrd="1" destOrd="0" presId="urn:microsoft.com/office/officeart/2005/8/layout/process1"/>
    <dgm:cxn modelId="{2F1026D1-23EB-43DA-B93F-85E0177FE991}" type="presOf" srcId="{1CE2088A-A8AA-4ECD-9449-BB9BFAEC0C45}" destId="{09DC323F-823F-4346-9172-A63FE8A9FF07}" srcOrd="0" destOrd="0" presId="urn:microsoft.com/office/officeart/2005/8/layout/process1"/>
    <dgm:cxn modelId="{AA34C9D2-B87C-413B-9150-6B9582FED804}" srcId="{F7AED687-BC19-4C1B-8513-F634B5704C97}" destId="{9EE7A979-B801-4BCB-80C6-D8F7FB8E8FF2}" srcOrd="1" destOrd="0" parTransId="{969B6D98-C7AA-4F84-88E3-44918E1588D1}" sibTransId="{5CC725A2-95D0-4631-8B1F-A2D8A22DBEC6}"/>
    <dgm:cxn modelId="{08F3C2DA-BA97-468D-A32B-500A69812C25}" type="presOf" srcId="{F7AED687-BC19-4C1B-8513-F634B5704C97}" destId="{F6FBAFCA-B9B7-4D54-AC1B-80A99737F714}" srcOrd="0" destOrd="0" presId="urn:microsoft.com/office/officeart/2005/8/layout/process1"/>
    <dgm:cxn modelId="{41FEE5E2-97D9-4189-B032-9A796A73B435}" srcId="{F7AED687-BC19-4C1B-8513-F634B5704C97}" destId="{88A126D9-2E77-49D5-BFD3-B8FB8E8AEBEF}" srcOrd="0" destOrd="0" parTransId="{93E37897-35BF-400E-99F0-095CB567C206}" sibTransId="{6B40E837-2D80-414D-8C33-43176D9B840E}"/>
    <dgm:cxn modelId="{DF13CDD2-398C-49A4-9242-3500BDEEE824}" type="presParOf" srcId="{F6FBAFCA-B9B7-4D54-AC1B-80A99737F714}" destId="{55D5472F-9E99-436D-8998-DDEDC4211B26}" srcOrd="0" destOrd="0" presId="urn:microsoft.com/office/officeart/2005/8/layout/process1"/>
    <dgm:cxn modelId="{B85510B2-FA83-4778-8DAD-43F5B3F35425}" type="presParOf" srcId="{F6FBAFCA-B9B7-4D54-AC1B-80A99737F714}" destId="{6BE3B8F0-6F4E-4D14-8A09-FB3B8A5BFD33}" srcOrd="1" destOrd="0" presId="urn:microsoft.com/office/officeart/2005/8/layout/process1"/>
    <dgm:cxn modelId="{E4A8644B-03F9-4AED-8569-FAD747F9FF88}" type="presParOf" srcId="{6BE3B8F0-6F4E-4D14-8A09-FB3B8A5BFD33}" destId="{14AF29B8-B3F2-4DEA-80B4-A9610DC9D42B}" srcOrd="0" destOrd="0" presId="urn:microsoft.com/office/officeart/2005/8/layout/process1"/>
    <dgm:cxn modelId="{965DDD7E-59B7-4333-B3A0-E2AE043AFECE}" type="presParOf" srcId="{F6FBAFCA-B9B7-4D54-AC1B-80A99737F714}" destId="{94243116-69DD-4ABA-80C7-69A85E07E216}" srcOrd="2" destOrd="0" presId="urn:microsoft.com/office/officeart/2005/8/layout/process1"/>
    <dgm:cxn modelId="{AF979A3A-3938-40D4-AC03-C772D7941EE1}" type="presParOf" srcId="{F6FBAFCA-B9B7-4D54-AC1B-80A99737F714}" destId="{EAC0BF55-6FA1-435A-A823-A5E4846F8B39}" srcOrd="3" destOrd="0" presId="urn:microsoft.com/office/officeart/2005/8/layout/process1"/>
    <dgm:cxn modelId="{07BE3557-9FE8-4AEE-87FD-A894EAD42E2F}" type="presParOf" srcId="{EAC0BF55-6FA1-435A-A823-A5E4846F8B39}" destId="{6E2E3A0B-911E-46A9-BAA4-24C2E244848E}" srcOrd="0" destOrd="0" presId="urn:microsoft.com/office/officeart/2005/8/layout/process1"/>
    <dgm:cxn modelId="{A59940EE-C694-47DE-9D04-E97A74B2986D}" type="presParOf" srcId="{F6FBAFCA-B9B7-4D54-AC1B-80A99737F714}" destId="{09DC323F-823F-4346-9172-A63FE8A9FF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5472F-9E99-436D-8998-DDEDC4211B26}">
      <dsp:nvSpPr>
        <dsp:cNvPr id="0" name=""/>
        <dsp:cNvSpPr/>
      </dsp:nvSpPr>
      <dsp:spPr>
        <a:xfrm>
          <a:off x="5043" y="1407162"/>
          <a:ext cx="1507354" cy="904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</a:t>
          </a:r>
          <a:endParaRPr lang="ru-RU" sz="2400" kern="1200" dirty="0"/>
        </a:p>
      </dsp:txBody>
      <dsp:txXfrm>
        <a:off x="31532" y="1433651"/>
        <a:ext cx="1454376" cy="851434"/>
      </dsp:txXfrm>
    </dsp:sp>
    <dsp:sp modelId="{6BE3B8F0-6F4E-4D14-8A09-FB3B8A5BFD33}">
      <dsp:nvSpPr>
        <dsp:cNvPr id="0" name=""/>
        <dsp:cNvSpPr/>
      </dsp:nvSpPr>
      <dsp:spPr>
        <a:xfrm>
          <a:off x="1663133" y="1672456"/>
          <a:ext cx="319559" cy="373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700" kern="1200"/>
        </a:p>
      </dsp:txBody>
      <dsp:txXfrm>
        <a:off x="1663133" y="1747221"/>
        <a:ext cx="223691" cy="224293"/>
      </dsp:txXfrm>
    </dsp:sp>
    <dsp:sp modelId="{94243116-69DD-4ABA-80C7-69A85E07E216}">
      <dsp:nvSpPr>
        <dsp:cNvPr id="0" name=""/>
        <dsp:cNvSpPr/>
      </dsp:nvSpPr>
      <dsp:spPr>
        <a:xfrm>
          <a:off x="2115339" y="1407162"/>
          <a:ext cx="1507354" cy="904412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BLACK BOX</a:t>
          </a:r>
          <a:endParaRPr lang="ru-RU" sz="2400" kern="1200" dirty="0">
            <a:solidFill>
              <a:schemeClr val="bg1"/>
            </a:solidFill>
          </a:endParaRPr>
        </a:p>
      </dsp:txBody>
      <dsp:txXfrm>
        <a:off x="2141828" y="1433651"/>
        <a:ext cx="1454376" cy="851434"/>
      </dsp:txXfrm>
    </dsp:sp>
    <dsp:sp modelId="{EAC0BF55-6FA1-435A-A823-A5E4846F8B39}">
      <dsp:nvSpPr>
        <dsp:cNvPr id="0" name=""/>
        <dsp:cNvSpPr/>
      </dsp:nvSpPr>
      <dsp:spPr>
        <a:xfrm>
          <a:off x="3773429" y="1672456"/>
          <a:ext cx="319559" cy="373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700" kern="1200"/>
        </a:p>
      </dsp:txBody>
      <dsp:txXfrm>
        <a:off x="3773429" y="1747221"/>
        <a:ext cx="223691" cy="224293"/>
      </dsp:txXfrm>
    </dsp:sp>
    <dsp:sp modelId="{09DC323F-823F-4346-9172-A63FE8A9FF07}">
      <dsp:nvSpPr>
        <dsp:cNvPr id="0" name=""/>
        <dsp:cNvSpPr/>
      </dsp:nvSpPr>
      <dsp:spPr>
        <a:xfrm>
          <a:off x="4225636" y="1407162"/>
          <a:ext cx="1507354" cy="90441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OUTPUT</a:t>
          </a:r>
          <a:endParaRPr lang="ru-RU" sz="2400" kern="1200" dirty="0"/>
        </a:p>
      </dsp:txBody>
      <dsp:txXfrm>
        <a:off x="4252125" y="1433651"/>
        <a:ext cx="1454376" cy="851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8CDFB-60D2-4F76-A220-E6B3F27577E8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625D6-D715-4C93-9BBE-56DB78A2A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61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392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9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964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85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07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61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1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66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805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71" y="3407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441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48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291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47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6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7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214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20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28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00" kern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pPr algn="r"/>
              <a:t>‹#›</a:t>
            </a:fld>
            <a:endParaRPr lang="en" sz="900" kern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6822409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4800" dirty="0"/>
              <a:t>Введение в </a:t>
            </a:r>
            <a:r>
              <a:rPr lang="en" sz="4800" dirty="0"/>
              <a:t>R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1026" name="Picture 2" descr="https://cs6.pikabu.ru/post_img/big/2014/10/13/11/1413219813_1340057670.png">
            <a:extLst>
              <a:ext uri="{FF2B5EF4-FFF2-40B4-BE49-F238E27FC236}">
                <a16:creationId xmlns:a16="http://schemas.microsoft.com/office/drawing/2014/main" id="{2430A384-FA41-49B5-B170-983D7D437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0029"/>
            <a:ext cx="3663422" cy="274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27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8F164-DE66-48B0-A73A-56E9116C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FDE161-222D-43CD-B3E6-89D18A11B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671998"/>
            <a:ext cx="7030500" cy="25416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names(df) &lt;- c('ID', 'items', 'store', 'price’)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  ID       items store price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1 10        book  TRUE   2.5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2 20         pen FALSE   8.0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3 30    textbook  TRUE  10.0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4 40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pencil_case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  7.0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0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303487" cy="9993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 indent="-228594">
              <a:lnSpc>
                <a:spcPct val="115000"/>
              </a:lnSpc>
            </a:pPr>
            <a:r>
              <a:rPr lang="ru-RU" dirty="0"/>
              <a:t>Полезные функции (таблицы)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819150" y="1425575"/>
            <a:ext cx="7505700" cy="3013200"/>
          </a:xfrm>
          <a:prstGeom prst="rect">
            <a:avLst/>
          </a:prstGeom>
        </p:spPr>
        <p:txBody>
          <a:bodyPr vert="horz" wrap="square" lIns="91425" tIns="91425" rIns="91425" bIns="91425" numCol="1" rtlCol="0" anchor="t" anchorCtr="0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class() #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класс переменной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dim()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размерность (количество строк и столбцов)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names()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шапка таблицы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str()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структура таблицы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summary()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данные по каждому столбцу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head()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верхние 6 строк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tail()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нижние 6 строк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4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9D507-8797-46A3-B7EE-72E2BF09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Выбрать часть таблицы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22B27B-DCB2-45C5-A21A-4ACC27E1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98" y="1995686"/>
            <a:ext cx="2869613" cy="133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AE22AF-03EC-4E70-A1B3-2796827004EF}"/>
              </a:ext>
            </a:extLst>
          </p:cNvPr>
          <p:cNvSpPr txBox="1"/>
          <p:nvPr/>
        </p:nvSpPr>
        <p:spPr>
          <a:xfrm>
            <a:off x="980032" y="3477828"/>
            <a:ext cx="46561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b="1" dirty="0"/>
              <a:t>Строки				Столбцы</a:t>
            </a:r>
          </a:p>
        </p:txBody>
      </p:sp>
    </p:spTree>
    <p:extLst>
      <p:ext uri="{BB962C8B-B14F-4D97-AF65-F5344CB8AC3E}">
        <p14:creationId xmlns:p14="http://schemas.microsoft.com/office/powerpoint/2010/main" val="195707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892FC-2E81-4638-9341-8D2AFFE2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Выбрать часть таблицы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8C369B-0190-4F8C-AE9E-26D2C7649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58806"/>
            <a:ext cx="5363345" cy="328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19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Логические операторы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819150" y="1425575"/>
            <a:ext cx="7505700" cy="30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 b="1" i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== 1	FALSE == 0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- меньше 	&gt; - больше  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&lt;= - меньше или равно        &gt;= - больше или равно</a:t>
            </a:r>
            <a:endParaRPr lang="ru-RU" sz="1100" b="1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1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 - равно</a:t>
            </a:r>
            <a:endParaRPr lang="en" sz="1100" b="1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!= - не равно  == - равно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 b="1" i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или &amp;&amp; - AND              | или || - OR            ! – NOT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2015" t="9815" r="10018" b="9925"/>
          <a:stretch/>
        </p:blipFill>
        <p:spPr>
          <a:xfrm>
            <a:off x="4518399" y="1425576"/>
            <a:ext cx="3806455" cy="295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4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Функции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08100" y="1597875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mean(c(2,3,4))</a:t>
            </a:r>
            <a:endParaRPr lang="ru-RU" sz="18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br>
              <a:rPr lang="en" sz="18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my_fun &lt;- function (argument1, argument2) { body }</a:t>
            </a:r>
            <a:br>
              <a:rPr lang="en" sz="18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my_fun(x)</a:t>
            </a:r>
            <a:br>
              <a:rPr lang="en" sz="18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18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452125832"/>
              </p:ext>
            </p:extLst>
          </p:nvPr>
        </p:nvGraphicFramePr>
        <p:xfrm>
          <a:off x="2596266" y="1796903"/>
          <a:ext cx="5738034" cy="371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181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Пакеты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733575" y="1597875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install.packages(“name_of_package”)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library(name_of_package)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Image result for packages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13" y="783796"/>
            <a:ext cx="4253364" cy="362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6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Полезные функции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42350" y="1427754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help(mean) == ?mean – справка по функции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args(mean) – аргументы функции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sort(x, decreasing = FALSE, ...) − сортировка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identical(x, y) – идентичны ли две переменные? 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abs(x) – модуль числа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mean(x) – среднее последовательности чисел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sd() – стандартное отклонение последовательности чисел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median() – медиана последовательности чисел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seq(1, 9, by = 2) – последовательность чисел, by = приращение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rep(x, times = 2) / rep(x, each = 2) – повторение чисел в последовательности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rev() – обратная последовательность элементов в векторе</a:t>
            </a:r>
            <a:br>
              <a:rPr lang="en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1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876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259632" y="1563638"/>
            <a:ext cx="7030500" cy="2541600"/>
          </a:xfrm>
        </p:spPr>
        <p:txBody>
          <a:bodyPr/>
          <a:lstStyle/>
          <a:p>
            <a:pPr>
              <a:buNone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60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c(0,4,-1,16,32,46,78,92,-2001)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3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операции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03800" y="1563638"/>
            <a:ext cx="7030500" cy="2968012"/>
          </a:xfrm>
        </p:spPr>
        <p:txBody>
          <a:bodyPr numCol="2"/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12*6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[1] 72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128/16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[1] 8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9^2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[1] 81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x/y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5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y) / 9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8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9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03800" y="1635646"/>
            <a:ext cx="7030500" cy="2896004"/>
          </a:xfrm>
        </p:spPr>
        <p:txBody>
          <a:bodyPr numCol="2"/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"FALSE"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class(v)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[1] "character«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23.5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class(v)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[1] "numeric«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TRUE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class(v)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[1] "logical"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(c("m", "f", "m"))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class(v)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[1] "factor"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9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03800" y="1563638"/>
            <a:ext cx="7030500" cy="2968012"/>
          </a:xfrm>
        </p:spPr>
        <p:txBody>
          <a:bodyPr/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c(99, 64, 52, 81)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[1] 99 64 52 81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c(TRUE, FALSE, FALSE)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[1]  TRUE FALSE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c("A+", "B-", "C", "D", "F")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[1] "A+" "B-" "C"  "D"  "F"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9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03800" y="1563638"/>
            <a:ext cx="7030500" cy="2968012"/>
          </a:xfrm>
        </p:spPr>
        <p:txBody>
          <a:bodyPr numCol="2" spcCol="72000"/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 = c(99, 65, 61)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vector of numeric values 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= c("A", "C", "D-")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vector of character strings. 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office_hours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c(TRUE, FALSE, FALSE)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vector of logical values.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= list(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scores,grades,office_hours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list of vectors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4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03800" y="1563638"/>
            <a:ext cx="7030500" cy="2968012"/>
          </a:xfrm>
        </p:spPr>
        <p:txBody>
          <a:bodyPr numCol="2" spcCol="36000"/>
          <a:lstStyle/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student[1]     </a:t>
            </a:r>
          </a:p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[[1]]</a:t>
            </a:r>
          </a:p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[1] 99 65 61</a:t>
            </a:r>
          </a:p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student[2]</a:t>
            </a:r>
          </a:p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[[1]]</a:t>
            </a:r>
          </a:p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[1] "A"  "C"  "D-"</a:t>
            </a:r>
          </a:p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student[3]</a:t>
            </a:r>
          </a:p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[[1]]</a:t>
            </a:r>
          </a:p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[1]  TRUE FALSE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first two components of the list</a:t>
            </a:r>
          </a:p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student[1:3][1]</a:t>
            </a:r>
          </a:p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[[1]]</a:t>
            </a:r>
          </a:p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[1] 99 65 61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03800" y="1563638"/>
            <a:ext cx="7030500" cy="296801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top_il_income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   10 obs. of  5 variables: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 $ rank             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2 3 32 44 67 16 4 8 5 90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 $ county           : Factor w/ 10 levels 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","Kane",..: 1 4 5 7 8 3 10 6 2 9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 $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per_capita_income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38931 38459 33118 33059 31750 31110 30791 30728 30645 30594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 $ population       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933736 703910 46045 33879 16387 123355 687263 266209 530847 7032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 $ region           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2 2 4 5 4 2 2 5 2 4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57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9B054-CA13-4ABE-B434-AE203F52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FF0EB5-CAA7-4C36-9353-CE20F826D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275606"/>
            <a:ext cx="7030500" cy="3101528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a, b, c, d variables</a:t>
            </a:r>
          </a:p>
          <a:p>
            <a:pPr>
              <a:lnSpc>
                <a:spcPct val="150000"/>
              </a:lnSpc>
              <a:buNone/>
            </a:pPr>
            <a:r>
              <a:rPr lang="en-US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&lt;- c(10,20,30,40)</a:t>
            </a:r>
          </a:p>
          <a:p>
            <a:pPr>
              <a:lnSpc>
                <a:spcPct val="150000"/>
              </a:lnSpc>
              <a:buNone/>
            </a:pPr>
            <a:r>
              <a:rPr lang="en-US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&lt;- c('book', 'pen', 'textbook', '</a:t>
            </a:r>
            <a:r>
              <a:rPr lang="en-US" sz="140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pencil_case</a:t>
            </a:r>
            <a:r>
              <a:rPr lang="en-US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50000"/>
              </a:lnSpc>
              <a:buNone/>
            </a:pPr>
            <a:r>
              <a:rPr lang="en-US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&lt;- c(TRUE,FALSE,TRUE,FALSE)</a:t>
            </a:r>
          </a:p>
          <a:p>
            <a:pPr>
              <a:lnSpc>
                <a:spcPct val="150000"/>
              </a:lnSpc>
              <a:buNone/>
            </a:pPr>
            <a:r>
              <a:rPr lang="en-US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&lt;- c(2.5, 8, 10, 7)</a:t>
            </a:r>
            <a:endParaRPr lang="ru-RU" sz="140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Join the variables to create a data frame</a:t>
            </a:r>
          </a:p>
          <a:p>
            <a:pPr>
              <a:lnSpc>
                <a:spcPct val="150000"/>
              </a:lnSpc>
              <a:buNone/>
            </a:pPr>
            <a:r>
              <a:rPr lang="en-US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&lt;- </a:t>
            </a:r>
            <a:r>
              <a:rPr lang="en-US" sz="140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en-US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ru-RU" sz="140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ru-RU" sz="140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839101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784</Words>
  <Application>Microsoft Office PowerPoint</Application>
  <PresentationFormat>Экран (16:9)</PresentationFormat>
  <Paragraphs>121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Maven Pro</vt:lpstr>
      <vt:lpstr>Nunito</vt:lpstr>
      <vt:lpstr>Times New Roman</vt:lpstr>
      <vt:lpstr>Wingdings</vt:lpstr>
      <vt:lpstr>Momentum</vt:lpstr>
      <vt:lpstr>Введение в R</vt:lpstr>
      <vt:lpstr>Переменные</vt:lpstr>
      <vt:lpstr>Математические операции</vt:lpstr>
      <vt:lpstr>Типы данных</vt:lpstr>
      <vt:lpstr>Векторы</vt:lpstr>
      <vt:lpstr>Списки</vt:lpstr>
      <vt:lpstr>Списки</vt:lpstr>
      <vt:lpstr>Dataframe</vt:lpstr>
      <vt:lpstr>Создание таблицы</vt:lpstr>
      <vt:lpstr>Создание таблицы</vt:lpstr>
      <vt:lpstr>Полезные функции (таблицы)</vt:lpstr>
      <vt:lpstr>Выбрать часть таблицы</vt:lpstr>
      <vt:lpstr>Выбрать часть таблицы</vt:lpstr>
      <vt:lpstr>Логические операторы</vt:lpstr>
      <vt:lpstr>Функции</vt:lpstr>
      <vt:lpstr>Пакеты</vt:lpstr>
      <vt:lpstr>Полезные функции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Vlasenkova Ramilia</dc:creator>
  <cp:lastModifiedBy>Рамиля Власенкова</cp:lastModifiedBy>
  <cp:revision>10</cp:revision>
  <dcterms:created xsi:type="dcterms:W3CDTF">2018-05-08T10:26:47Z</dcterms:created>
  <dcterms:modified xsi:type="dcterms:W3CDTF">2021-09-21T14:01:01Z</dcterms:modified>
</cp:coreProperties>
</file>