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4E15F-14B3-4DDB-8E9D-C6B1CCD02844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52E7-F65F-429C-9DD8-3F8BCD5DC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9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6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50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5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5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5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42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7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34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2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4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76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3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2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86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4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0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4CD3-5D23-49C4-B043-320D9CCCB2E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46D05D-3FDB-4A61-9302-E984363F2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47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46A8E-C263-4659-90F3-FA8C9EB1F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Объединение таблиц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2C1F54-A5E8-4280-9EA8-1F95F1E25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33089-556B-4C68-A4A9-388B15C2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5" y="579736"/>
            <a:ext cx="9374000" cy="1332400"/>
          </a:xfrm>
        </p:spPr>
        <p:txBody>
          <a:bodyPr/>
          <a:lstStyle/>
          <a:p>
            <a:r>
              <a:rPr lang="en-US" dirty="0"/>
              <a:t>CASE STUDY</a:t>
            </a:r>
            <a:r>
              <a:rPr lang="ru-RU" dirty="0"/>
              <a:t> – Мутации в раке кишечника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C81ABA-6AB1-44E8-BB61-15B8C651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761" y="1378424"/>
            <a:ext cx="9374000" cy="489984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Получить таблицу со следующими клиническими данными – Идентификатор образца, Пол, Гистологический подтип (</a:t>
            </a:r>
            <a:r>
              <a:rPr lang="en-US" sz="2000" dirty="0"/>
              <a:t>HISTOLOGICAL_SUBTYPE</a:t>
            </a:r>
            <a:r>
              <a:rPr lang="ru-RU" sz="2000" dirty="0"/>
              <a:t>)</a:t>
            </a:r>
          </a:p>
          <a:p>
            <a:pPr lvl="1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Объединить таблицы – образцы и пациенты – </a:t>
            </a:r>
            <a:r>
              <a:rPr lang="en-US" sz="1800" dirty="0" err="1">
                <a:solidFill>
                  <a:schemeClr val="bg1"/>
                </a:solidFill>
              </a:rPr>
              <a:t>left_join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  <a:endParaRPr lang="ru-RU" sz="18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Сделать фильтр</a:t>
            </a:r>
            <a:r>
              <a:rPr lang="en-US" sz="1800" dirty="0">
                <a:solidFill>
                  <a:schemeClr val="bg1"/>
                </a:solidFill>
              </a:rPr>
              <a:t> – filter()</a:t>
            </a:r>
            <a:endParaRPr lang="ru-RU" sz="18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2000" dirty="0"/>
              <a:t>Получить полную таблицу со всеми мутациями</a:t>
            </a:r>
          </a:p>
          <a:p>
            <a:pPr lvl="1">
              <a:buClr>
                <a:schemeClr val="bg1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</a:rPr>
              <a:t>bind_rows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 lvl="1">
              <a:buClr>
                <a:schemeClr val="bg1"/>
              </a:buClr>
              <a:buFont typeface="+mj-lt"/>
              <a:buAutoNum type="arabicPeriod"/>
            </a:pPr>
            <a:endParaRPr lang="ru-RU" sz="18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2000" dirty="0"/>
              <a:t>Найти мутации по гену </a:t>
            </a:r>
            <a:r>
              <a:rPr lang="en-US" sz="2000" dirty="0"/>
              <a:t>APC</a:t>
            </a:r>
          </a:p>
          <a:p>
            <a:pPr lvl="1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Сделать фильтр</a:t>
            </a:r>
            <a:r>
              <a:rPr lang="en-US" sz="1800" dirty="0">
                <a:solidFill>
                  <a:schemeClr val="bg1"/>
                </a:solidFill>
              </a:rPr>
              <a:t> – filter()</a:t>
            </a:r>
          </a:p>
          <a:p>
            <a:pPr lvl="1">
              <a:buClr>
                <a:schemeClr val="bg1"/>
              </a:buClr>
              <a:buFont typeface="+mj-lt"/>
              <a:buAutoNum type="arabicPeriod"/>
            </a:pPr>
            <a:endParaRPr lang="ru-RU" sz="18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2000" dirty="0"/>
              <a:t>Построить столбчатую диаграмму по полу и по гистологическому подтипу</a:t>
            </a:r>
            <a:endParaRPr lang="en-US" sz="2000" dirty="0"/>
          </a:p>
          <a:p>
            <a:pPr lvl="1">
              <a:buClr>
                <a:schemeClr val="bg1"/>
              </a:buClr>
              <a:buFont typeface="+mj-lt"/>
              <a:buAutoNum type="arabicPeriod" startAt="5"/>
            </a:pPr>
            <a:r>
              <a:rPr lang="ru-RU" sz="1800" dirty="0">
                <a:solidFill>
                  <a:schemeClr val="bg1"/>
                </a:solidFill>
              </a:rPr>
              <a:t>Объединить таблицы – клиника и мутации – </a:t>
            </a:r>
            <a:r>
              <a:rPr lang="en-US" sz="1800" dirty="0" err="1">
                <a:solidFill>
                  <a:schemeClr val="bg1"/>
                </a:solidFill>
              </a:rPr>
              <a:t>left_join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  <a:endParaRPr lang="ru-RU" sz="18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График – </a:t>
            </a:r>
            <a:r>
              <a:rPr lang="en-US" sz="1800" dirty="0" err="1">
                <a:solidFill>
                  <a:schemeClr val="bg1"/>
                </a:solidFill>
              </a:rPr>
              <a:t>ggplot</a:t>
            </a:r>
            <a:r>
              <a:rPr lang="en-US" sz="1800" dirty="0">
                <a:solidFill>
                  <a:schemeClr val="bg1"/>
                </a:solidFill>
              </a:rPr>
              <a:t>() + </a:t>
            </a:r>
            <a:r>
              <a:rPr lang="en-US" sz="1800" dirty="0" err="1">
                <a:solidFill>
                  <a:schemeClr val="bg1"/>
                </a:solidFill>
              </a:rPr>
              <a:t>geom_bar</a:t>
            </a:r>
            <a:r>
              <a:rPr lang="en-US" sz="1800" dirty="0">
                <a:solidFill>
                  <a:schemeClr val="bg1"/>
                </a:solidFill>
              </a:rPr>
              <a:t>() + </a:t>
            </a:r>
            <a:r>
              <a:rPr lang="en-US" sz="1800" dirty="0" err="1">
                <a:solidFill>
                  <a:schemeClr val="bg1"/>
                </a:solidFill>
              </a:rPr>
              <a:t>facet_grid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  <a:endParaRPr lang="ru-RU" sz="1800" dirty="0">
              <a:solidFill>
                <a:schemeClr val="bg1"/>
              </a:solidFill>
            </a:endParaRPr>
          </a:p>
          <a:p>
            <a:pPr marL="342900" lvl="1" indent="-342900">
              <a:buSzPct val="100000"/>
              <a:buFont typeface="+mj-lt"/>
              <a:buAutoNum type="arabicPeriod" startAt="5"/>
            </a:pPr>
            <a:r>
              <a:rPr lang="ru-RU" sz="2000" dirty="0"/>
              <a:t>Превратить код в функцию и попробовать на других генах - </a:t>
            </a:r>
            <a:r>
              <a:rPr lang="en-US" sz="2000" dirty="0"/>
              <a:t>TP53 </a:t>
            </a:r>
            <a:r>
              <a:rPr lang="ru-RU" sz="2000" dirty="0"/>
              <a:t>и </a:t>
            </a:r>
            <a:r>
              <a:rPr lang="en-US" sz="2000" dirty="0"/>
              <a:t>SYNE1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03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304792">
              <a:lnSpc>
                <a:spcPct val="115000"/>
              </a:lnSpc>
            </a:pPr>
            <a:r>
              <a:rPr lang="ru-RU" dirty="0"/>
              <a:t>Ключи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092200" y="1900767"/>
            <a:ext cx="10007600" cy="4017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head(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) # </a:t>
            </a:r>
            <a:r>
              <a:rPr lang="ru-RU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первые 6 строк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tail(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) # </a:t>
            </a:r>
            <a:r>
              <a:rPr lang="ru-RU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последние 6 строк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) # </a:t>
            </a:r>
            <a:r>
              <a:rPr lang="ru-RU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структура данных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summary(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) # </a:t>
            </a:r>
            <a:r>
              <a:rPr lang="ru-RU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обзор данных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dim(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) # </a:t>
            </a:r>
            <a:r>
              <a:rPr lang="ru-RU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количество строк и столбцов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names(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) # </a:t>
            </a:r>
            <a:r>
              <a:rPr lang="ru-RU" sz="2400" dirty="0">
                <a:solidFill>
                  <a:schemeClr val="tx1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названия столбцов</a:t>
            </a:r>
          </a:p>
          <a:p>
            <a:pPr marL="0" indent="0">
              <a:lnSpc>
                <a:spcPct val="150000"/>
              </a:lnSpc>
              <a:buNone/>
            </a:pPr>
            <a:endParaRPr sz="2400" dirty="0">
              <a:solidFill>
                <a:schemeClr val="tx1"/>
              </a:solidFill>
              <a:latin typeface="Trebuchet MS" panose="020B0603020202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57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Join Functions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21" y="1633046"/>
            <a:ext cx="7104789" cy="456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3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Functions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6537" y="1815152"/>
            <a:ext cx="9815863" cy="422704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800" b="1" dirty="0" err="1"/>
              <a:t>left_join</a:t>
            </a:r>
            <a:r>
              <a:rPr lang="en-US" sz="2800" dirty="0"/>
              <a:t>(bands, artists, by = </a:t>
            </a:r>
            <a:r>
              <a:rPr lang="en-US" sz="2800" b="1" dirty="0"/>
              <a:t>c</a:t>
            </a:r>
            <a:r>
              <a:rPr lang="en-US" sz="2800" dirty="0"/>
              <a:t>(‘left' = ‘right'))</a:t>
            </a:r>
          </a:p>
          <a:p>
            <a:pPr>
              <a:lnSpc>
                <a:spcPct val="200000"/>
              </a:lnSpc>
              <a:buNone/>
            </a:pPr>
            <a:r>
              <a:rPr lang="en-US" sz="2800" b="1" dirty="0" err="1"/>
              <a:t>right_join</a:t>
            </a:r>
            <a:r>
              <a:rPr lang="en-US" sz="2800" dirty="0"/>
              <a:t>(artists, bands, by = </a:t>
            </a:r>
            <a:r>
              <a:rPr lang="en-US" sz="2800" b="1" dirty="0"/>
              <a:t>c</a:t>
            </a:r>
            <a:r>
              <a:rPr lang="en-US" sz="2800" dirty="0"/>
              <a:t>(‘left' = ‘right'))</a:t>
            </a:r>
          </a:p>
          <a:p>
            <a:pPr>
              <a:lnSpc>
                <a:spcPct val="200000"/>
              </a:lnSpc>
              <a:buNone/>
            </a:pPr>
            <a:r>
              <a:rPr lang="en-US" sz="2800" b="1" dirty="0" err="1"/>
              <a:t>inner_join</a:t>
            </a:r>
            <a:r>
              <a:rPr lang="en-US" sz="2800" dirty="0"/>
              <a:t>(songs, albums, by = "album")</a:t>
            </a:r>
          </a:p>
          <a:p>
            <a:pPr>
              <a:lnSpc>
                <a:spcPct val="200000"/>
              </a:lnSpc>
              <a:buNone/>
            </a:pPr>
            <a:r>
              <a:rPr lang="en-US" sz="2800" b="1" dirty="0" err="1"/>
              <a:t>full_join</a:t>
            </a:r>
            <a:r>
              <a:rPr lang="en-US" sz="2800" dirty="0"/>
              <a:t>(artists, bands, by = </a:t>
            </a:r>
            <a:r>
              <a:rPr lang="en-US" sz="2800" b="1" dirty="0"/>
              <a:t>c</a:t>
            </a:r>
            <a:r>
              <a:rPr lang="en-US" sz="2800" dirty="0"/>
              <a:t>(‘left' = ‘right'))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076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>
                <a:ea typeface="Times New Roman"/>
                <a:cs typeface="Times New Roman"/>
                <a:sym typeface="Times New Roman"/>
              </a:rPr>
              <a:t>Filtering Join Functions</a:t>
            </a:r>
          </a:p>
        </p:txBody>
      </p:sp>
      <p:sp>
        <p:nvSpPr>
          <p:cNvPr id="2" name="AutoShape 2" descr="data:image/png;base64,iVBORw0KGgoAAAANSUhEUgAAAikAAAClCAYAAACZfm2UAAABfGlDQ1BJQ0MgUHJvZmlsZQAAKJFjYGAqSSwoyGFhYGDIzSspCnJ3UoiIjFJgv8PAzcDDIMRgxSCemFxc4BgQ4MOAE3y7xsAIoi/rgsxK8/x506a1fP4WNq+ZclYlOrj1gQF3SmpxMgMDIweQnZxSnJwLZOcA2TrJBUUlQPYMIFu3vKQAxD4BZIsUAR0IZN8BsdMh7A8gdhKYzcQCVhMS5AxkSwDZAkkQtgaInQ5hW4DYyRmJKUC2B8guiBvAgNPDRcHcwFLXkYC7SQa5OaUwO0ChxZOaFxoMcgcQyzB4MLgwKDCYMxgwWDLoMjiWpFaUgBQ65xdUFmWmZ5QoOAJDNlXBOT+3oLQktUhHwTMvWU9HwcjA0ACkDhRnEKM/B4FNZxQ7jxDLX8jAYKnMwMDcgxBLmsbAsH0PA4PEKYSYyjwGBn5rBoZt5woSixLhDmf8xkKIX5xmbARh8zgxMLDe+///sxoDA/skBoa/E////73o//+/i4H2A+PsQA4AJHdp4IxrEg8AAAIEaVRYdFhNTDpjb20uYWRvYmUueG1wAAAAAAA8eDp4bXBtZXRhIHhtbG5zOng9ImFkb2JlOm5zOm1ldGEvIiB4OnhtcHRrPSJYTVAgQ29yZSA1LjQuMCI+CiAgIDxyZGY6UkRGIHhtbG5zOnJkZj0iaHR0cDovL3d3dy53My5vcmcvMTk5OS8wMi8yMi1yZGYtc3ludGF4LW5zIyI+CiAgICAgIDxyZGY6RGVzY3JpcHRpb24gcmRmOmFib3V0PSIiCiAgICAgICAgICAgIHhtbG5zOmV4aWY9Imh0dHA6Ly9ucy5hZG9iZS5jb20vZXhpZi8xLjAvIgogICAgICAgICAgICB4bWxuczp0aWZmPSJodHRwOi8vbnMuYWRvYmUuY29tL3RpZmYvMS4wLyI+CiAgICAgICAgIDxleGlmOlBpeGVsWURpbWVuc2lvbj41NDQ8L2V4aWY6UGl4ZWxZRGltZW5zaW9uPgogICAgICAgICA8ZXhpZjpQaXhlbFhEaW1lbnNpb24+NjUwPC9leGlmOlBpeGVsWERpbWVuc2lvbj4KICAgICAgICAgPHRpZmY6T3JpZW50YXRpb24+MTwvdGlmZjpPcmllbnRhdGlvbj4KICAgICAgPC9yZGY6RGVzY3JpcHRpb24+CiAgIDwvcmRmOlJERj4KPC94OnhtcG1ldGE+CjtdKLwAAEAASURBVHgB7L15lGRHdecfWXt1Ve/7InWXVrQBkgAJgUE0FggEB2PM7mXANmMG2z/smTNjH8/M4TcL/mM8Nr85x+CDPTYGbLCNARuDJfZ9FQLEKiSQBGp1t1q9d3VXV1Vm/b6fG+9mvsx8mZVZldVd3Yqoevnei+VGxDeWe+PG8kpzMiGZhEBCICGQEEgIJAQSAssMgb5llp6UnIRAQiAhkBBICCQEEgKGQBJSUkVICCQEEgIJgYRAQmBZIpCElGVZLClRCYGEQEIgIZAQSAgkISXVgYRAQiAhkBBICCQEliUCSUhZlsWSEpUQSAgkBBICCYGEQBJSUh1ICCQEEgIJgYRAQmBZIpCElGVZLClRCYGEQEIgIZAQSAgkISXVgYRAQiAhkBBICCQEliUCSUhZlsWSEpUQSAgkBBICCYGEQBJSUh1ICCQEEgIJgYRAQmBZIpCElGVZLClRCYGEQEIgIZAQSAgkISXVgYRAQiAhkBBICCQEliUCSUhZlsWSEpUQSAgkBBICCYGEQBJSUh1ICCQEzlsEOv3EO/469XvegrWEGesE2078dJLEWJa9otZJjOebn+WF3cD5Bm/KT0IgIXCOIeB9Yik+zIWSZSD+LjwvUPOrL1QyQlDNU44+KrIjXkZtedcsUFe3xYbvKrJeewaOHmQAMm7mhD3vffqzIhb9OUO7FhHulNDC8Y8J5xfaxElpluxPlueJIX8YR87fo20vfmkFiyuJ7lLhJUYoyqvZlOZkmq2TTUIgIZAQOEMIWA/ET1EXtcg0OMlG8o29Xt5ft1EWhXW7bmmdJf95eHj2i+QsRN2eD+9ZMgFEDhVhgzsQOUywRewWLqTE8C6KilSVlseB3blswCfmEtyyXEXL3mSrChQo8qKrl/RbpTIXTTUJOb9Jk5IDIz0mBBICZxgB7wQZYs9lXRR23lu5e7fJchoN97Lo9Dst3PL0PU537/Sej4MwuWzkXjuldhb8RSDKYusOCXdnVeC1EGicFmGrgo5eoMuVF0jcr8cp566N0/X4uHOdDyaWx6wwQzwRclhg/B7fFv8LvZLqgYAz7HhfTBxeAH4vSqHolzJ314DlvSVNSh6N9JwQSAicOQSyzq9cqoTTYVrXjH5nJEQwMQDDpOfit/teMk7cwAyZauC3EkbDCtHu1zuiCr/xL45KmSLAf7vetBU0MX1xwqhk6R8Mg2FEf6Vqb98q7HKwF3ufmxanmI13MLB5GRcZ2mEynxvu7ocx8ZBAPpVJLTN6Bzsu/CC2+LseuzIu8hB+OF5zEq886q5oLS/P5CjiUgmzqqFlXVNqLdyrGpWeJHnO6u6AymFAdZeWU1Y8sf10Xy4eIt5rufCk0haH9Tegv0E9x6LyOoevaJM0KY7YOXLPz86VXPxcDmmnDqpOkb5lla7lgE1KQzMCsc8y+xl1vSfCqfC5fV8Ke0/vix2WuYvtS4CJ4+5mEq1t1HXDoFQhCW9/YsAbTq8PV2+7MoyNrQh3P/SdsG/2EdXXirpkOsMoCtExu0KnNf16F430TKSKTaAvjMwMh8tWXxKetOm60D83UB0l1odaRm9zEtpKM6Fy/zfC7IH7TFYgL1FsI50IAMWmdVsH0xgOVlrpHwyn+teEDVfeEMLJh8PJH30rlCqnxZ7kqjKICLqQUhxXK9vIqFlJUQozonWqb11Ytf1xYXjThIIMtgp2ztkjeM9IaHgkPBq+vOer4Uj5qGxcOPPs5BqWW3VxHyoPhtHZ4XDxqsvCBZsvDF/b/9VwYPKRMNunOiLSef7TEVl4AgHtqg8xXB4O2wd3hOt3XhfWhFXWCqMPzwN1KKiOJHNOIdC6UzjL2Yj1KQkpZ7kYlm/0sauK1SSrLFliT2tceCQcDB/f+/HwzcPfDkNiaN6tRdbjnVY3uYudd9TDRGqXnNwVhsaHwrqx1eGOPXeE75+6L1TmZq1zZAyJOBRKUcvSTUyxGxajlZq8vzIcNpxcE55z4bPD4zdcE1b0nwtdrLQoEhPLD301nLjnY8ZUQKxWVlHYKMKkVX/kAg4LlssSFKb7V4VjQxeEDZdcHsLR74eTd39AsueUUNcURkUaHDFbyiAKpN2WdxRKy8L/tISUw0MTYWhYY3Qx2TnFXV/binKxvO2q5SBYTpWmw56wN9y+5/bw4xP3a2YGzHpnVsyOhNUzq8Lu7bvD4ObB8LEDnwj3HLg3nO6X1kvxdy2kEEiXDQGyhfGe2pXTK8MNozeEy3deFlaHlbImp9QDhFYXcZOQ4ni1vM9V5sLMrFTQ/VJO6VoOxitKqw7ijKSRWpS1/rz2pK+vdYd2RtLVEMnpKalFK+WwYsWKBpf61+np6TA7OxtGRkbCcstDfUrP1TcqC5UmM7lXNB1M85wcmQxHVxwNQ4NS10s7wR/eoo7DA3Z2Z3RdH7oUTs1MhemBaYlEUpaPT4cjpWNhrk+aFCWrAoO0+rwwISWgfBeTHKhMh7G5YTGTU3o3saezBJ8lX9aM2TtROi12fjysmjsUBoZc+xDRb6taaqXNNYYEdfAcCieknpqVtizMidkJm9WlI4L7lEbJcmeUbhoB+g7CcHVjlM451lH0hWkFne2bQiwSgeWPf8e5zCBhgpKpnhOjkyqtydDXY540N6OWcEo4DjEBOx1OrFCbHDsuIQU8BTN1pUsT229jOLXOgX61xymb5GWw0F+K9a7R57kg5ncJSe+8z8zMhB/84Afhe9/7Xti4cWN46lOfGkZHR3sXQZeUEJj2PLwnfPWrXzVGesNTnhK2btt2VrQXFdTk6hSOHz9u6Tl48GC45pprwmWXXXZWhbm8wDQ5ORn++Z//OTyy/5HwK//mV8KaNWsKEZ+amgqf+tSnwo9//OPwvOc9L1x00UWF/pLl4hCIavlmGtjz16/61N8Hw0FxrwWu1d6Kt+4MIbxzhBoCC8JIn5hlXK/iPhi5MeEjR3XAuHZrIiU0MXNhQGnvF4OGd8T4u6V2Zv0DcW2wE3HyySvwmte0YFqRmYEn6xo0NhYm7OqxuS/dmVIDeYNbAkY0RMgzHrsxEmclEFrpGa2Yj24oLGu/Xg6690kojNOT4CQE3a1nGSiFgQGtSqEdClHI8xTr8gIjs/nT+jKFcqWs334bHljb9GKP7bOWoSSk1LBoevrpT38a/uSP/zh87/vfDytXrgxv/H/eGG57wW1N/s6UxYnJE+Gd73xn+MhHPmKCyYte9KLwH//jf8x1MmcqJWoemcbk4x//eHjrW98ajh07Fq677rrwB3/wB2HHjh1nLiENMXmHS3re//73h7/+678OoyOj4dbn3dpaSDk1Fb7+9a8brpT561//+rBz584Gyul16RBwwaE4Buvjip1a2+b6Ux5hkLb1VXeYma90cbf6LrQ12UKXLC5u1vkSH9eiiBbG1HPLmPR8QuNzzIuLC3n3TpOQgZJxHn+LoRuFCKfP3a9O46n5q4+jZn/+PUWMyG8Uqs9Ezj0Ov3eKqpdto/96e++3G33x7iJskdtj3u7gowfD96VJYaS9b9++8M1vffOsYnL69Olw9913m/YCJvztb387zEyzQv7smXt+cE/Yu3dvIG333HOP4XT2UhNjPjl5Mrzvfe8zgW5Yc9P/7g3/LkxMTLRM1spVK8OLf+7F4YlPfGL45Cc/Gf73H/3v8Mgjj5j/hag3W0aUHLpGAAHFBYqu7oTLXXStXE4jvkukkB93y7u7v47uHg/0oZddhE2mCAEBlAkvBr55ydkVBenQrpHZITSef0a56r0KpQ6mQo2ioCTa7i5KoHUZ+Gwhpd/K9E5IaZ2OVnGb/WLAtrAdxluNp0P/JG7L1i3h2muvNfXX5s2bw9Of/vS2eVlqR9ZV3HjjjTblND42Zs+D1fnjpY69nr7j+cRrnxjAhvU6MPkLL7yw3mPBW1259aKxiYanh+i+dufXwnve8x4rt9/4jd8IL3jBC8LQkLY+tjCk/cqrrgy/+Zu/GR7/+MeHz33+c+Ftb3tbYLqvsdNrQSJZLxIB68qycqQsYx2Jd39fzD2fPJtQUD9gZ07o7uyxXUeZD3++P9NF0izjtdAyIHwkQtk2mugUEa/FFcMsqJwtDuIpaQ3aY0A8rFbWZmwbse723fo8o6+JP03BUh4VLTWo6I51txfxN5YplSvaZalzaSV7zd8WPN1DBGTG75byPOUOnxfDBLoJW/VbLdz6BFbzkbO+4IILwn/5L/8l3HvvvWHTpk3hcY97XM516R49LX6vZI2ORZ2vfe1rbW0M0y1XXnmlJcL9LV2KImXiaTQ/++xnB3A6cuRIuOSSS2ztTqOfxvdqWeDQpnI2hmv5LhperEePHjUNyuHDh8Ov/dqv2RqTluFyDqQJPH/1V381/PCHP7Spouuvv94EnJy39LhECNjJKKrT1GsuytPWROjBy7abqAnjmwkoW01/m8GeExlYAo+wYmxNP9U4qg/mvaMfi0s+/e78cgGkOopvqT2Bl619qDb37seycQ1DTCmMrh4L0deuFC5QK1lBVdFbQPZgeFp5ZP0A9OpjWwDBZR2E3s7+LJ/ktVpQi043fTwCibcI2mJ/v9okccm6SOBsH2k+rdEnwg70Sqx7yYoKX1lrbCK3YCHFK4LfmygvAwtnqp2ksZWfrVu3Bi4ztbJb0ty50OFpoqK4WbVqVbjhBp01kDPuL2e1JI9N8QiPgcHBcNVVV1XjQ6Bq8ld1LX7w/Ba7dmf7jne8w9aXPPnJTw633nprYLqnG8Pi6J//+Z8Pb3/728O73/3ucPnll4dLL720GxLJ7wIQYNdCpax9PuVy7IBzC1Fodt0Y6/esQ/VQGVOUHYKPMVDFZQtzNejO+knz3H0nHOOAhl0WB0tPa0JW9HHu/EZGlWkjrByUqS7NnAke7JzSFuSSDtCrdWHGiyjnssqgxA4oka/FwFPtrbNoVWqKD0EFydQHdZ2FPfd8sRuOMppj8JrjDb3ICfUfDbK3QzAtU1YL3qlGWXrrqKUQQYWNIMpIZplvhTV/PC1YSCEwazXYusl6BEBjgeLwyHBb1TrhGg2V6uTJk0ZvVgANSjXP1AaaA2N4ZKRBOiY+4kVVPyhGCQ1G0QBM2PHxcQuLP9ZvnDp1yuzHNE0C08ce2twxhHPjbrHxUPmj2ouplSjxuc+luZOuaTB18v6gcrS0kQr56dcWrnbboqv5cDq6n1aZnTx5SthNaTpEp2KOjhgueUEI7x7W75QzlRVjZZL5YSW4dwoDOhOiT1J3OwON2RmdTaH0Dw3HKRie2f7LbhzioTwpey4z5L91Ha5Gt2fPHtOArFu3zjQgLH4l/Z4HT3c1QIuHV77ileELX/iCaVQ+/elP226fdji3IJOs50OAMlXZcsLsiLapbitvCZfMTujcDEbYaDp8PJ55NFtvDPbS8seqS+Z1jrai7Y3b+rfoyKhx+9tc2RwmZieNedqpsEpIZKwkqbM4PHKvmuwv6dchcutKa8N6Xf3u4B6X7R28R8PMyJYwOXZJ6BscCLNqp3F3D5lYQEYUBBwpwbLYzEz/eJgZ0mCvpDbdvy4cG9kZ+ss6JwVhRoJQDfH45DZQmD/2WHZRNBzQmSxbQ3mQczfQmc0fetkWiyeMLACL7pzMurKyIlxQ0a5OhLxKu/62Xd5riHs03Ed1wNpYaVSHq60NY2opW8tbw2R50rYJR39ZQvKB5nkujElJWzE3Gjb0bbRTZ2Mdiz4bU70gIYVFhd/85jfDN77xjYBa/cSJE8aoVq9ebap/5vUZgW7YsKHK0Frlg0WXX/va12wRKItTETwQdrZt3xae8IQnhJtuuims0s6aRvPQQw+FD3/4w7aTBM3Cl770pfCZz3zGmBzrIn7u534uTExM2PZYdsMcOnQobNywMTxr97NME+EMEMa1b+++cPsdt9uUhTNdVJRss8WdCyb1spe9LKxfv74xKT1/B4N//dd/DT/5yU/q8HMmS8OjAwAbpiTaGWfQbBW+6+t3hW988xvhwQceDJMnJ03LgJYITQiah23aztxokHZL6m3Z/XLnnXdWnUmLCyeSAvgPExdNmPai3fqP+398f/joxz4atm/fHm59rjQdEmq/r91TX/7yl227N4IKgiTp8vz122ihsepWk1IVQthpRH0kL2hEqngprd2YzVs2B3ZO/a//9b+sjh84cCBs2bKlGk83tJLfeRBQ0QyKia1Xt/jCXbeGp03fiHSSGep5vGIvrUpmI/TCbs8DFd5pMytnVoZtq7cptoFw68W3hptmj6uO5LpHPXdPmeg8nZGljs6MhO2jm8Kg1TsOKltQN1uYjyWxtPMpxsLgxNPCmvU7syhoM37lY8UOkyHVsm1lYc07BToQ1vSN6bYqhJWaFn7Ky1WUcdBTK4E8+mhycvHj5FHrsdhE/2M6OG5gDX2ZH7Ve7Pucss3yjjC/s29beMnFLwzHKidVCraRuyArjl0RaIAJvs1mqDIQhnXq7JbhrRJT1oXn7HhOeNqGmyQMtQ7TTCVvI80WWq6cFf0yfGmQePo26SC3/NEQ8ula1CzpXbcednD81V/9lQkWaD/YmotKHcYKI2QkjHDCmRkvfvGLTSCA8Tea8mw5fOWrXwl/93d/ZwKP0RpfaSN7GNUXvviF8NGPfjQ85znPCS9/+cvDrl276kg8+OCDtjjy4osvNub2sY99zOJHu/OVr3zFtDIsemXLLiNsNAgzGq3f96P7LM24ORPb/8j+8MEPftCEAmewPgLnjpaBPNzys7ecESEFbcMnPvEJG803Yudp5r5m9Zq2Qor7Rdj5h3/4B9u5giBInpg2oszA6/bbbzeB8Jd+6ZfCU3T2CsbDumaEXUVg6QZ30skdAY7nZzzjGeGWW25xL4X3h/Y8FP72b//WFtkihCLsvvtd7w579+019d9sebaq1eLsEtbgIDCYoaYXtDnSgHDyuc99zryxgHeTzrVZjNn9rN3h//7f/2tnp7BGBSHFMVkM3RS2GQG+4TGkv4tWXhy2a8yGQOGCOPeaoQL4VbMtfqqFo4tEyzGub/fwrRAOjhtddYkdVoV4ETU20X99d1pMudEW0QTJKoads7xIDywbDqUTg64lpTHo8nlHYFgjLceK8ar8UUs4mLshM7l3tb1ig727oakZCiN9q2Ul5jgsxDZJYJGOpY6W3mrG4xB+/ujkap4anmKcw30ShAaEvRjruQJ/Q0bqXsm+ZV0PJQ2eB1WvNq3crDNaaSsIgPMCU0cvvhQLKQwYNBcijeMqUe4LG4fXh7XDKAnwT0q8MCKVTn5pe3kDXdoKX+xZbcfhx/TDl6yPbchOs/SQp9bwzIFd7JpgxIrW5A1veIMtJoXhIaA8euBRU5H/6+3/Gu782p3hpqfeZAy+gYy9fvFLXwx/+qd/attWOWTrV3/1V41xIfSwCPOuu+4Kf//3fx/+8R//0aaCfvu3f7tJQCBTCE0PPPCACUO7d+82jQyCDwwODQ2LOn/913/dtAfvfNc7LX1oBK6+6mobxZMYRu2//Mu/bHlwhmuAqfDv+eE9pqFhOmIhHVhR3uezY7oDxoxGAI1O1ajwYMZohtBmoelpZ8gDGqS//Mu/NIEPoQRB4md+5mdsgSsaMISEO26/wzRRCH5vetOb7LyTRrpoq1z7hBuVCfrgwpQIQgyaFd7bGTQzCDT79+8Pf/EXf2EaFKZnWORKWSHkfutb37I8kh4EIzRzExMTbdvij370IxNWq2t2Wnae7VJXc0OTh5aKvH33u9+1+oUAmwSVGka9eqLTQlCZOT0Tpsqaws1U2Ey/oDjJtQBF2b7O19JETxd7O05+rWju4pR44vCIOmFNc57UQIjj+KHNAW/4jV1pfYdao9f6qVFIqYjhDw6pax2COcc0tA69HFyEqT4HMLv/gTB76LvGCJkiiwY8WmPSqj3UhEvOpNF0T2VE39RZHzZd/lTNOR8KJx74pkqcTxLUWBgxRixrpWGln0XvA+wsYQW3WI4n+zeHsc1XhpG1a9VHiZZnpSDEuWjFWbD373swHJo+orpLHevWtC7ToTlNtausdq68MGzeuCXsOfjTcHjykApm4UIK5ZavQT4AGZAmZevQljC+fdx4SRS4mvPSlZDCiBwGwvqNf/tv/61NfzSSfO6tzw0vf8XLw3e+853wpCc9qVBIgc673vUuO8mVRYl/+OY/DJddflkdqac97WnGnH7v934vfP7zn7cR/vOf//wqk0C7QQNBOIKZ/Pt//+9Ng8PonKkfRr9odN74xjfawkc0N9/93ndNQwHzY8TOqArDabIsliwyaBmYioCxnikDM2ylkUArhKaIKYhOzEc+/BGbOqJivOY1rwmvk8DGdy3coKkCv//23/5b4CAztt7+j//xP2xbsfvhDq5oKBoN60uYsuPMFkzj2pZG/yZBSyuFYMnF4tbf/d3fDWvVobjh1FcElz/7sz8LTOuhIZmYmHDnwjunxSJ0cVosU0m9MGgDKX/qK8JTt4twe5GGxwIN6gRd4IxG1hzFbQKw2TGygmG5ad25uo/aPXaLsUNkUB0FHrQo+uSfYtGn2vTlX3aWEId3oghF3RoYuiaG9SetjMIPqKMvz8WvyJJ2XJa3oW/T+pDZR0Nl+iFpRgeMuZPmODDrHhSwcLGvpH52rsQaQRHU8fuhciQMzuyTgDgt3sf6NOhHpOK6IHCMdhUFimtjamVEuhpNRJgYtcJJmt2S1hvpgHxdXbG4RrLL4r1ae/QwqzZySmV1tHI0HBaOOlteaaz6yKVX+LWszGDL1WwQUkZVd9fOrbFpmKNzx8MhxVPhC9lmiuJqpuM2FlNxVGFkbiisLq9WjviesybnWpDuqgSZkmE0DiNitF81qlAxMXFqhO26u3fvjs445CIn/JclRDA6ZdSLEIGAwqicC+PS+TOf+Uyb7uFocxgV6wzQujgjxB/rF2DozuRIFwwOt2c961nGtNg1wDG/rrJngS3pIGw+PnvJfkiLdZZZmvJuS/3scRfFgyYCbUUnQhNaF7Ra5BXtyUtf+tI6AQX6aI4QVBA+ERz5DADH7r/whS+si97LJG+J5mRKC3B90XGRn7x/nvOYvuQlLwm/9Vu/ZeVAnlh7UsqEz2drazMHslFWaF2Ii7BFcYAXggR36oeXa2Pc3b6z+Jr6hDaKdPhi7G7pJP+dIQCDirsIYj/AwWj0s7XuA3u/2tP0RbBoSRjJ0QkyZq/e0a7oLzLIWpetKta1IUV83I6dLAgsMFhn7rDqBZDsOg2LC2A5UDr5KvEpCQ/50TluCzGEA210IWihpSvTx/HiFM90Fo8EFgmLoM8omt8oHfEU41XPrb+aKUpNDV+eTCenMMQt31UBqEbjnH1SdmgTfGZgRt87mu6T4GDg1BCo5Q2kitDCRzs3Td9LEzirb1ohOpSzeGb7KDviKYoLmt2bfs3FlSX8WKv0ciJpDVHky3/eWGDyHHkOM/ibv/kbG2Uysp+U8AJdFx5wdyZqzZVGqwvDaPcbmmLgzjHqjNARItw4E/KmzRoJGCmjfBiFxwHTgibf0mHqCT9uYCxcuEHH1lWo82B9B/QZFXt6PAx37KDLRTnaXfaeprzfpXxujI90eXrRAPHc6KcoPWiT7rsvrsFBSNmwfoOFdVp+JywCA4eyTZ6YtCkgdkPlDX79wt7Dejnl/XbyjFC5W0IkAgU4x7KpVUeEDTRhlBUn/5YlxLTMs8oKjRqCDoLEYoUUzxtpXKl1UqyRmtLR+S3j7yTDyU9LBKhDcR8GfQSjerph1XFJF63/al2md535e586QK68gRGiHicW6MNE6RsRZPBbMv+wx+4uOAVpZXVLPqzZi9byN9Z7CxT6UGGW4RARBsP8hR/GtvNdGsRqpIw/w0VAx4mdPC2ea/jEviTvrlphaYl2CCwR4/o79jGNMf0IREwxYSjlc93k8xCFuZh/8hzrLvW3y0u4q9Y2XeCNLe0EYZU75UIaFnKBfWxjSq0I1F1WMD50yKirOtA2Y/s0D1lJxud5f9nSCTODIbAj481vfnNg4SqHnO3atcvWFLCzhukTV43T4Vvly+riKW1/RYWPgQF96EMfMneED75Wm2cE2CEEYYdQg383dQwToSIzhIHpcSecMxzsuHhHoMnHY0HBSMbtuVdmM4ElOp21X0+TJ4D3Rjt3y98RUsBso5g9O3fYsmx763O4CBAybVMkTJOgtWAq6djRY3UfUyQ+x5I4qvGrXP3Z7/k0tHuOhwblfGR1BBsETBdg0NZwiqTr7khHPi4qNEIV9mjnEFAXY5w+dBBw0RQhHCazNAhQ7N4pxWfVKdlgy7sNsoi6Wj+qD+YLp1bGKLiwo3utq4UczA0T6blrjXp0ne+XlEYGGzsR0s4VR/PE0S3F+WLsjTtNf+q0Jr4mD4bK8fvD4Inj2n6qtDoQuWg8Z56XznKEr1iSkIphMg0HFkYU5BAuomvtt/aEV0y0ic/Fv16LwD/yBKs78wcsJrdMbPPJBzLeo5jieqZYOs3JbWNP4RcYq63mxA9XrrwUc6znjQEjrYh1fK73EetAPh8199g+7BgA6h7BGzxGcbMWou0To91n3Xyznb7K4lkWtzI9wOJLOnRGnjBD5vJ9+yj2dmhLRpnOnmkjBAW2MHPlmV8+AQgVhEcrUyhY5D3P8wxTQ3DBuLAyTxADy4Wdef2eQQ/gRR7mM0z34G9EDH+tNBMYplOKDEIlGiloIxCePHWyyVteMGhyXIBFu4W/edxJU76ONKYDN+oHYeZbuNtNMql3XNDlSmYJELBOCeaSdXTWQ3lHlwkpHq1b27s6vobOzL3Fu3vGEyNDRog81+KxUbqsog2/is+DRSId/kKX9ET6jBb7VSd9pUpTr9sh1aXyxvq8Q4cPhQOPPhoOHDwSZk89GtYMHA4XrpoKK8DD0t4cez005K/epj6E2Khjqzu4xqm1yPRiWMLjSW3LgM/Ry5yqNC189a3gIYaNUwfEEftHUT/3jcOSywxTil7HijJYxb7I0crNidZ7iHU2lhEn3GhxjzzUsIxnCuXDRDoxaXpWuhoNU1SUMy7evqJ/frmyttkcVG4LWFXEoku273IOCqNuFj+ySJZRO4sXOU+DnR58qI2zSl7xileYCt6ZDAzGt9Wye4XFmDCYRoN/ayzW8IOtM9m0cVOjt/nfIxpN/jw9TQ7nkYVPbyGo+Pcs8pg2ZtWn6PICQqOfM/ZeUNlbxU2e0LyQX7R8ftZKbBWtQrW2dyHItHcaaSLAeZ1tHSq5LBSBKKIwzWPdmO7ZiM1U/XL1nq0hAny36Nes68N7bP7yJRo24aA7dhY21zf4Y3vBB4pFBmqRMfJUFrGy+i3Ozo3K8qIwZ9YOjSrT5RxBsH/f/nB6WudRja4Ia9dvDFt2bQpbV58OlQNfDqXDaLNds0FuMqx4oBysTHiZz0ScYU005bhWx8PEEjehxdo58fiFHwHoBWL20SrvA19u8OoCkzFZrQ2qBs89uf9u7u36y27oLMqv4a4cCQAWl8LSWVA8y3Mto01RLKQu25km2ukVjWY3FBf1Oa4PUwKqbrXoakmghIpMtMcfabK7rKgFbqBfkwLwUTNdaVIoMC6YGKe6TkxMhIldE+Hmm2+2EezDex4Od33jLts2ypZQthAzRcQiSB+JohlhmzEqdLQur3zlKztbQ0B+6tNey0V6KkTAFxPDuNnWjWnV6OjA8APEaFSYNjmbplZ9508FQm5+UXRVSFlgfXEhxRaKqzMHD9a6JHMGELCCp+CioMJrvjPLpyC65W3iM6FhkfXFLyomqNRCVaPKkTC73Htnj5FmTGdkl3S6NppVf9mYks5o9sYXi77Zzbj34b3huKZz6HuZkmdzw9q16+x02f45rT8rPRr6DirtYvA6vREAzVjOYJJmHNnstc3Nyww0CGXrixhwulBijDfDTc8RNY8HwoTC5O306tbmFn+MpD1mcREmsyR0QZBc6A4ePQmLJtRBXIVesgSoQgGhtQyeJa5kb4WhqsXW5Ao9z1S9Y9SUkFFoxwuNY1ybUhymRsEB8jsuKpNcMFzcNepP4punyN1qNDvQpDhT87t34E7EKyPCx85dO+264oorwute9zpjenycDyHGhRR23rCOhR0kTPVwZH27hY4ebzVnHnG6z4vA9dddbwwWIQVtF2edDA/Vth/nCVBOCJbDOoqetSkw5nPFUCf5uCF3zo+hTtEJL9awdgrtEmusEMqrdXGxhFP4OgTobPVxizhcU29lvIxOVDtwvH+pCzDPCx0eXXi885sZ9YAmOBhVdZ7qPX3KMefLfXdxJ3SMzbpgMcg5ra9jw2hfqbi9dUG80Ct1EUOdz9dLBn8IJhwLQP1l8LGOaXid+8M5RI1rtqIiH0ray6HtwODNNEJGXfZ5JuN5xH/McXwq+oUGQkMsw7gU2kNRELGMxBhk2ciaeHc7v0eb2lsuTlnaNI8KlxhhrvF8KdWswgC5sB08UkfsA3vVNCk+YdTICzsgtXAvOU6vj48EToYdrejcpr6a/iFPHO+ts045cjWbfm1BHigPSSghFh23pmfOTSnPxTNtYqvKhaNBKSa7mXV9rDEm1YEs/Z4ufJGHIQnEfdqx2q+C8pB+91jm1aRUG4FIML1Dpb9AO3xG1Wljigpqq3YBMYp/+OGHzT2/foIDwTg/5dM6JIvpIXYJcSgc6vp8wRMGwYb1LFPTU7Xv+HjKz8K9BuNZiHwBUV5w4QWGNafXgvfTn/50Wy/UmI+jR/Tl4L9+p02VoPm68cYbC6fg5kuCd5zz+VsK94mJCdudRB1FIENoWYxBi4IgjbDGwvAVUo0X1fXFxJHCRgQQUjQJTJdof95JxVFdcWdKyChwtEIxUrFfSIiZQ51YEIk44Zb6GtlxYxyegla0G+0jI2dKgzQTy5CuuObFIm8MsKB3b1/UQ++XWYNFXWUgQt1nHRpHDnDWEm0CAZu+mEFkkYk5R1DQWSaDG/R9nW3aFBynexyVejR4q7cpohtFk7gXh7NFpyuj+qaO1sWVxDdK68KUvq/Tpy3PkelBz2OL1LzsYW6Rv+UZYX2MVoqZ0MZ6oJm+NcrDsHLB16/FAIXXYs0ndTgoh4CCN1O/PjVeRNfKhqMitP6SAfmrXvWqIm/d2wkIiV86sHckbB7eFEb7R4UlZddsXBhodsEGrOvxdn99CCmDw2HtyDprIxuHNkpIUVuxiR+m0RrD1Wzimqx6rGML029m7enileP31+s7TiN9ErYsSfopkCrnFVJIPKAzP89XYTmvhJNkn3nzM60A6MRdS4JfTqXlRFQEFLaRclhbYwN5ypOfYlNAH/jAB+yDcAgkz33uc217M5I+6ntU9tDikDBoPe/W54ULd15IFGfP1ON/9tLRQcxgyuifk2vRkiAQclDbL/7iL9p6IrRXjLrY2s05NF/+ypdt7cXu3bvD4695fAcxNHuhnpwts2vXLhOuOKGYw/c4EM53mC0kTQg6YDYxMRGuvPJK2+WDwGyfF18IwRSmDQKIKQNhxZB2ZsFcVI1sS6Vs41qPxo4xkrJ+rQVV7zCt88OPOr+h8oA6xBHrZksj8UA39boyeUpYmCUOHRniQMyiJyZkn07MHdL3cPioYbe02kVo7Utxsb6E/hiBhD4SAYW2TJvm9GwEEzTWdWv9FC4KZPkYIoNBiCjNjeu7f48L/WMSJGwrsnJi4MV81UKRQ655DMHkJfrkAwFi7HYsvjS0IxeFFTvG5DYlH+hyMnq1AFlgLNyyXZxZZNJ4oL0a7NM5WSu2iLKErUX0ST5o5k5/8EHxq2nhjJmvr2MXJX4526sXQgooYPqF45rS6nD1hquVUxa1thBS5NIaMccVio3G9DQqLzSAc+GK1ZeFymq0KKxOaaaZp5R/rlGtD+Vv3KVDkSCkE26Jq1oNeKjPU0dCChEiOdIIkNL/4X3/ED7z2c+YALJ1y9awavUqKzQk+h//6Mf2ETsYBCfEcpppXoiB1uo1q+17PHw35o477rBvuXCEPaNfPuBHBWB9BNuPmYJgJHD11VcXCik+uoCuG+zy2hu3p77jVhSGEojSe/SNH+8UyLsxqEVU+GoaevjQrqG4G1qrV7/61YYxzBsVsOMM/ix8ZtEzZcTpr3wBeHxlZ+svPA7H1HClprYx7jfvhQrbaKDNhf/CsvQAlKn+8MuhdHx0kk8lkCd2mS3UQAdmwNQl2iVMElAWimb7cIy6OXXyZN9xsS19nVudVE29ToWi42o2rasazDerVWK08U+fpdEfI0/eT5Qmwymdfso0gQkYeooh4m9r2s3psL7DQscFmwMSTsb6xtUBZ1/xLgiSt7J2IwtvT3k3f2aLPYLJI/sfMW022/IRQlgrRf1cu0Zn+qxa2fwF+lxGGunjVM0zL9puH0Zq61GUIDUufHDlCNU9Rwry0GSiyBbDcVBjv611YRpMJ/2OOL0i+pDK27eOI0bqfnUX2f4+CYdIuqJRXHNiqE5/mTrinCk2bqAdoT9q5GlFtCriG9s167B4E5GETlk6oqPheLjv+I/C5NxJWytSRH8+xOrLs0ahvzKoaZihsGVIH/5buSY8cOrBcHz6mHCMRzDUUlIL4yWJTf45psHbVfRfTZc8Dmi6Z62+Fj6xdlcY5eRc6ltWI6Pv+NuxkIKGg5067OzhmHqOZufKMxAaGw3nsksvC7fddptpS3zxZj5Snlm8xTQPTIAv/rKVmZErxun41BC0GM3mTb/m4nzXRb/Ub25oiKg6CUtaSB93hAzOCcENzU5jg7XwVQT1Btq6OCeDeDqtmJ6OM3H3zo17Y378HcGS02NZWIrmit1Xn/3sZ6vJAwuElhe84AXSVt0a1moE1o0BMtSf4A22BXWsjhzpwi9XtaFb5azzZkIxuHNB1/NT7yu+udt1115nggmn51Kndu3cZR13UZh2dtRvdqdRd5kiA8Nklg4BzrY8GSbDfQfuDY+eftSmS5gqsQ6PD9LVdX3zp4NuMXaNUNBZR5wuK2Fl1anV4eKNl4QVq1aEe/b9MDw6G79JYkKK/KA4oBOO4RWrKrelQVS8+8x3EY0pQdQi1YOzI9rOuzNcsfZKCVyadKgfGDYGs3drw8SSiwAh+VFtE2YaB40J2mUWvqIp2blup60voR01aqrrIsjRq7PXizuRY3ZtlA/uCXNH7pHGwzafmg/w8KkXC5DX2xs4TqWeumuyQNBOjNE0wlRpfdhwmTQ1UwfD1E++KbozwhgipIB7LDUoxomiepqt3whPKUKjEk5qKml0gzZ3rFdcizDer5BvdqFyVe3a0GVQiz+/ivrnNsELnDKMlb1ZbQk+ISHl/pMPhMMzOtxUa0d6aYalbRydHQ6D4+qnV46EPSf3hEdOHrDPSBSXdOvY8R/bVCzbRp+Ds0Nhx8COsHXt9jDap6mrFqYkAKHQleGEWPbZo+lg5TgLtagfW7dttSkbGCIakU4N61wY4SOooMIc1AfANm3eZAIMp6Dm16t4gaMFoOESr+2+yEb/uHMYGVodppsQrowZyt/RY/regeiPjoxaQ/cv/LZLJx0DYYiHNBkjbhdgEW6et3Yk0Hz8p//0n0xT8Du/8zv2YcR2/vNuYEJ5cRAfeUIAuERzphfpouPrpAHm6fFMmikHaNNhzrdgFX90vMRFHWm1IBW6+JvSCJLFvKTP8alLp8rFOs8sYV/84hfDH/zBH1jHzXefdu/eXQ2XeWl7I87/8B/+g32ckp1nPJOvZJYIAZXflI5LP6Lx4Vf2fy08fPJhsRv+YI5iOfrh6tqImUZ+qgWhCo8WbLWElCu2XRnGxleE7+79Xth3+hHVQ7ll5K1TzSLCKp7vUIvZ0lQgUOM3kkBIkTJiejRcvHIiXL/piWGkROfbeffOmgf6LwQT2ioMjzbCSd/shkRIYVCQbwO0CzcIFV1EJ7EKtTvH0z8a5h74XJg9KOFBAzPbckquBKLR9Aiqd4THPGJVh9xDRIbppJm5FWGqb2tYd/XPqsB/EKbv/ZwJKSAXRRPds7KIaGVCao5aq8caulFYOdG/K4xsujas0EcGVRpd4dEqjmVhLzhPlk4GbSIPX9r31XBwVrsxTZivIbDYdA5X+iWkDIXLV14Wdmy6IHzl4J1hv4SUGf11azxV3KMAWaNAlR2WMLRzYGd48oXXh7X6GnIr07UYxlwbzJ0jy7k41n6xBiGD66qrrmpJKt8o8QTj8A/J5bU5+HNG6UzNiAopj6dlJA0OhGcU3elImnlh0lLcqBuI+6vShRDV6TkcpMk7JRg3plMtD50dmiuuXhjDV7mlHriZb90GAidaNIznw8Pm75Sj5w/7TvPIIYK/8Au/YF9Y5ts/rIliV0MnhpErX9DmnB9U6HyZOQkonSC3OD9MucDO+ODflL4RgpYUZo/wAOOCHXZvYrc4Z5oYUWBBnhR9ZX3vZEbjwmlN9Uz3ayQv6gNqfySAztQN6XGlAc/mRs/KS4PBH4wWWggy/freCV9djlqCauiGUAojetRz6h2DBoQSzjFBkOdzDGg46ePWrJZGIJ84Ucq3h8a+sSmiNhaRLGlUv9WnKSSN0uOWU3oxctUQcZWWA0FJFRlKLdKdE/CkcYaPC6qMQ2VS2jI+AKhpH/PDb/wjthhnfCqi3GxHPFykhdVNp7UuRe+K06ybA3Rtw9pIlh6Ae7t+ywnjB7/0YXxDrncm4sRp3XNag+N1tFv69NNFhoXGFa1JQrtJnZiThq2inT1z+pZPt8Zj8EFAPjzpln5TVu4r71r/3LWQ0urE0nqyuTfSQH3rgfFG3UiqOm3Q4LCYxgupTsI7U0ZAeetb3xruv/9+Ezg6qcikmzj4PhFTWiPSbFjDyvJhNIQf1RK/xMWH9NBcwDw3b9psPlvlPyOzZLcifBaybqOITmOi45bCRlu9N9Yt4cUhgmiL+Br2W97yFtOGsKCwneGbRSy6fe9732ujVb6qjUawVZ1rRyu5dYcARRhZHcJK1HzEbgMXv7qjWe9b1Gc13asFrYNciq1fvSRxWjepdkUs3lVxN6OHKIBEN/hekYnTIWK0tt5Fd3Xyc4qHmMiZ9wUex8z0jH3G4fCRw6aFRnOCZpjB0K5du0xARmPSrl23c2tMY1EdtjSp75kVLypPTYbyUe3EnDypHSOkHwqxRGoNDEsu7P25XdngVmNCMQRhuVj3kt3zqMeI5Y7BvQvDolnlp940vte7dvqGdutT2t3DTlT6+U76K/ywfpOFs70VUupTXdLHAA3Ceut53wo20ViYAbYEq9z4WCa6rHipNCjABZp2QXGj1WMo/qYilH3XQopR6+anN/XEYuykcnSTtF74daaM1MxaCC60It4xFcXh+WDESHg0Eah1vYR85T6aH7QfrKlhtIUKmIXGCCnMj27cFDUpRXEsVzvPO+nLP8+b3g7rEQIdanG0IHQuvv7m93//9+s0Pvn4WJT4Lx/+l/DOd73TFiK+9jWvtWmivJ/0fGYQoJgje2I8TRe5CGNDuKgNMGoIJhxMJcr2B3FFiCCCV69ififmTuMnjF0iRkfbpzabD40QQrtmapv2y44cDAtfJyYmbOoTwaRoOrlIyLDAHf40trNpMc9jiv/IEaXlyLFw6tjeMFbZH3aungxjwwPSANCKZLLM1/DgyRGp2RYlA18gD9YZMtGbBZNrlRQ+I634G73FeOpt3KX5ntFTjIhFcYow+rKybQ7QlQ0C4WWXXWY7UOlTOjGUGX06J7O7WWw5Op383UTtTmHKB2zxTJlFkR2i/oznHkZSjbszmksvpFQTdH4/IJi8/OUvDzfffHPbqRsXXrzC0gBQ67I+xA2M9Z/+6Z9sizfqXhbGsduJaYg7v3anqYLZss16nWTqEfAOGSGOhdl/9md/Zmp01On5aal8KARANFRs23zVK18Vnn/b802A8jLK+03PvUcgMrTYDZqWHs6iTtE6YHWZGcvsMmKnWguGxoOtzY3db7PPGAb7vDGG12iZeTCacrORp+4ljURPTp0Kh47oGzmPHLDpHOoZ6+3YhcP5GbZmDo2JBBqvt/n4/Lmdm/uZ786onrWDXId1Tel9QGlZsXJ12KVDOC9csy1UDt0ZKsd+KiUHuRCrIlN12o3GWPBQbIDJitE0JhJVMtyj8GGu8oH2A49Mkbsd9Jwudp0aCSg2NciR8ZqsyOYYmLRYDJNj8An+aEPY4WOmTbIibjH99B/5Rc29KMd6NECtS41TPYGmNxdSWPhcfbZa3SbTTVQ6tRBOHZBdTPl1mpLHhD+0Hc/e/WxrX20roxVKfbeLoMLl5qc/+Wn47ne/a4cHYQ89KjydHEILU0O33HJL4ajLaaR7CNdo2/rv/u7v2q6IiYmJlpAwgmWb9m3aMn/RRRdXcW1bji2pJYfuEcgEEuq5NIvG3ERkTqrsuEuke4oeAnbBVe0LjZHR/vhD0czYm4WiUXjxcK3unra8e2zNkR7rOUTKjqE/fOBg6JvVLhMt1N+wfoMJwSzkHx7R7on84WqZINCVUEyGFE+7MCz6P37seNi7b69pb2C4aGpYJ4FAPiYtzuDwijA6qLUiJaX1mNiB0uLqd4GTGR78BTQxWQKqAkW0zf/C5vi3EPlgmacS256YpqnSzof2+DyevFvRs4QJ05JJ4OOcl1xBdUqhiCp9AJfvNCzyc0bsHA5FZnVWglgsqZxDDxLCaSi2UF15RkjhkEUqdFzbtcAIqgIq4UkvlNXqNCLhqAHt3pGN7PSM8Rx5lUlCisHSm5+Bwd7A+cpXvTI8/gmPD/fdd58db83oB7Xwrl27bKEyKsQitXBvcnEeUVGlZ8Q6n0EQZIpoG+tWFKZdxz8freS+MAToDuNEDMI6VxzHRWZTE+A7px67OuhmbLIpKFTd3XxZEO8aa96bbWpu9iTBhz+M0RPfHRoc0tqSXWHzmk12LH3bhfGqcxY2u9vLfD9Zorxjd++smXhUa1x+qt2STA+jQVmnb/SwJosNBUwhIyB5ODQNER8l2mgKFTF7hEPYFLmKOfMnRyPaxrIyIg0/cq8KCtAD7Yg4d60QitFlCzQ9cIwlHwdCjIdzX433yE5Z6wJTRUjxcvVUNoY4V99BhtxxYOAAwhh1poeZhCYnMlMZINun3T4D2ubM4lkMfWM3hnKwv2rdJny8BlTP+k2wlI+qezP13nDVZrqPWZtuCxGgKET+3TDaYsEVV6FRGTMqssWkuXCFfpNl5whkDaVdg+mcWPLZKQJUYbrEfnWQgzpIKr6xcA8WyqiYTrM748d42TZidYQwTL5JDDujEx7g+G99k4TdC7Q9FgvGbpn4umtUjDKZYoBKvw6o4vsnm9ZvCVdsfpxYpuLssmPvLqc6Bl6CCd+s4mTuh376kH3hmB1BF110kS3CZV1bXlML/XpBnPwiOAzqSPlhQwg+wvd2YlkgJNijAmZ300ApXAuswJJQjMrLQmFWp4qWbSExLGdYO31G5Q7j09g9h08mmspexqZssghbxBM9WhHqkRjZmTKYxQ6188uwd2mwPBxWzKyQZr2zRbzdIDAgoWRYB7oN6rwUnZkcVszqYMJpzoTtvg3GUqEE/CIllGe8hvVdIAb2/SbAVisWnupMElLq4Fj8S68ZXGMHZ/RV5i13uyw+C+cPBeo9RnjVd8rROv0uDwTQoPC1mzUD68LsoIQFm/pkhwFCSmQ83aQ0domxI4xMTwxYr2v7VoWx0phOzhjRN0M26Fs1MLSoQUBIiZ0nzLpbI42DaVNY86KOXd+nWTW4Ms5kKDHWZiFKwhZpWIzJ4k2mfllnxZZldgdhx7blq66+KmpMVq22RflE532ItwG/15ICAxoJFX2nJYzuVDojQ4rTPiY+1rzaE5nxDBVnymwz4QOtiY6Y1dZsnZ3FBxf714fy6C4hruPWVcZROIz0oljhNLHrRJMSkxfXvag29W8OpQEOYKRmLQ72XvfnMaUL+BUkoIGAvVrfQLp2xxO0jb77s0vmi3lAUj2ak7F+TQWqTV6x6bJw0YZdEiWjzm2+8PXuJJqy9MtdyYnWCqmtjEtY5Zta7cyCDnNrRzC5JQSWFQLqKK37a6NOXFbpfawlRoVTVh92WsxoUmdpcoaJqbOFQ2ReCwPEVMyiQPcIm6OLRTzR+cV61vouMchJnXPL7pPYhVJL/OSG2InKoiNDeIzVM1Hji87ENBb00VRkIDhlB8aEB1LjBLMwHJ7JMfjsDmLql0X0fOkbbSrTN6wx4WBENLCsjevGuBhYCqeU/aPKBJcSjKDSts04Rg2JrUYu+yqDEj2eJagEThYt6Zs9lZPyiSbFhUM9GknoOU0sIqo1O1kVGYIQh8UjAYUPGUorZJq4Iv/nkJ0jXbsjPlJybtO7zNAeuOLmY2KI+rR58W+bhHyZ5p9JP0IqbYZ6yztXfYNJQoogSSYhkBA4SwioT5rRlMuUxIb7Jh8IR3SKJp9dYQqA7gzj9/jW3S9hbSJH33NZNTMato5vCoNDw2Hvib3hSPlw5GkZScRZusiFdP7EQ4rp4odmtDh1aEO4YHyHCVwLyQACC4e6HZG25KAEk2NHj4XJk5O2gBNhhOkcBBO+s9WtYGJZzH5gdf3G8HS42tF7QzjxoADPhJRqwiMq+XARI3LNVWTcPopBcxLbTpdW6iTYSySbHAhzh36ikJmQkmlcmqkQL1e7eLJQeDGhqC9MS2PTN7YtDIxvkWX7UXoW+hy5RSyKSqNXGajXakHV26GX52JjaqTjubECtPgahZQ03bNYzFP4hEBCYFEIoPbX8WZhz/GHwp5T+zSVWRtd03XZ0oQuYzB+ZR0seyA0raOP/q2bGtMceCmM6WvL9x99IBw4vVcxo+pYjM6mljAWm/ItlfFpjeJ1yvf2lVsVc3ddLOep8GkG1pgwncO0Doe88R2piYsmTHPCQY4IJkxFIMxgmqdwaulq9xRZBsLCSSlR7g8zj94tuggpcZUO7q0nwKx0CslHgU9p05QE+J8OK8Opvk1hy+YdkkofCaf3f0uih9ZUmAiZJ0F+Yp4idZ5jKvO+8s8egtF/Rek+0b9Dh9Lpu8vj+pSGhJT2ofOUlulzhEMwRCyWNj9Qd3E9Ct1ZcSwCHKXbG3FsmDlaWW7sFuPOOdpjdy2oMXR6TwgkBBICi0QAkUQHb2sEPB1O62h2Pw2TLivrwrqOwRkX4kdcHDujaaUhsUQO/NaaDh3RPqVph7LNRKDgXrxhzMlJndN9WiiqD8E5b3HKcTonsuD8WgemcTjgje+XIZwggKAt4XMOTOUgpAzyvZ7cMQVO0+n43e27u5NS1oecUvp1LL6YPRfTboszbAsGcRayIpKsVuZV2nOnFc+kNGZT5g5QcbxOfNSGaOpFx9ZpcX/kAgGrv7ROi5cRvJhKOA9MNRPVhyXOVJwCrba+RUebI5B7LM5E/VQPfpKQUoxUsk0IJATOEAKM22yWXYydb+v4mSU++FpIMhiw1YQEsUDe0dCYvRinpphmFVcZbQSKA0WymPhIo8WpSMu226cWu6ffBQniYqErC15//KMfh33795nGhC3CdpK0BBOOHFgyY9w8UictESmmZSSoaNoNEQUhpcqk8NK1IRJd+me1wYCtNUJwwG5W1LX2aE5rU0woIRXOnLJwsunOUIsoQ1I+o8vXbJhtd6SWre9YWkufvKWIZ+E0k5Cy9CWeYkgIJAQe4wgwbXPqpE6g1dfjOb8EAYWFr0zjXK1DB+0Lx9qdY9KSsPLpG5/OcQHnMQ5jyv5jEIEkpDwGCz1lOSGQEFg6BBgzlivlwEcrj03NairnUVtf4t/rYfrm6quutlNfOSK/6AwTT91jQzjxUbbfPfdFdzQjyTyWEEhCymOptFNeEwIJgSVHgI+GslX4rvvuYt2ozJxpTDj1le/1MJXTbkfOY0MwyRUDskmSPXKApMc8AklIyaORnhMCCYGEwCIRYMMN3yRh0eumNRvDSm0T9h05iyR9HgYXWLZDySUVpJUksZyHBb3gLCUhZcHQpYCsDD8NAABAAElEQVQJgYTAUiFgbCrT/rda0Nq0mzGXmBqb86dGJoh9FkHdU45Iw2O7+GqMFbpzYZ3OMLl0w2XaCssx/zWTX2uy7DUmBpHjVstDJ08R3VrY2u6dGNpdamVbXx6dxFHvx8N7mXL353qf6e3cQiAJKedWeaXUJgTOLwSMj8Bg2IGTZyr2rVdjM74hsjHjMVSjbXyP21Jhjez6EN0+nWmpY/ADO2+yba4M4JmasbM6eFZQ2wCbT0ZGnrgwfo9v+V9nwwosT306sbW/Lj/Rr+fR73kKS/+cpT6XLsuqaTKUc62jAYSYfR6ybU9tct0qzXF3kFz5NhKGLVRQrpAGvtPEq9iPRWYv0X0BcSmgmVhP2JukcjaJEuIWQeYj3c5FBJKQci6WWkpzQuA8QoAvrHBc/cj0UBjXh9P6JVDE/cBi/GI2RUKKsTrxH+5FplFIKWttyOA0H2cbUFyDYbQyGlbNrQ6VWcQSYjCKLekRB3yvKL4aG4wfSYT2kD7Sdu58XwthZFQfF1yrs2M2mgBBmdjR6JZhE92KYG5pZ+KhgOHcmDltQJ7VRwKmSzrhjqPxddLdybBOd7Ykc0EfIYaL5yKUZd3CgL8Lo/HguHH7gOSQhBVi780pOC0iT9ZLjkA6Fn/JIU4RJAQSAu0Q4ONlM/p7aPLhcKJ8QksUIqOKggO/NTGgjk4La/fjrI47motVs6Nhw9i60Dc0EA6cPBSOl09qG7BT968gw/CaDTSMXgvHKEhZTPq68nBYO7w2bBvVh+6K/DeTP8s2aDv09aRjD4byqb1hQEJiTDZCQ7cigwWpihnQsZNgJYTOhPEwun6nTpx9NFSO7BHQLqAQvwspMXy3vy6kUAIzpdVhaGxL6FuhDxryBe1zoxC6zfJjxn8SUh4zRZ0ymhBYnggw2mVyR0er2VOc6LGxuN7bCCnKTisZwO2jCGLihdhkv42qEYGIKX46DZ9cPoJ3oUVWOQOFSCVnWX3Ma3sIz1ed+YtMvuptWT+wDcmvxoQ6mo327d4dLccXLJiG0UU8Ng0E5o67+1tIXI3p4Hs9xMNEAfH2gqbIJHNWEEhCylmBPUWaEEgIOAJ5dlYoCbTiMR7QCeXvebdW4d0/fufzg99WfvJx1fmDAROoVUA8Lw8Tz/wt/krPQlPvsBK+9hwnYBoh6xUKtXhA3WNZaA56lapEZzEIJCFlMeilsAmBhEDvEHCekqe4UP6Sp2U0sHBLLBoI553y8eee3UvOyh6r5HlrINvod/m+I1BFIcWzgA3G3+Nbd78etobd/IJbzW/3cXl8UUPDW82mO2rJ93JBIC2cXS4lkdKREHgsIwBnMn6ih/Z7fTtDqcqbIBy/6xIDMh1TdayJLTWrzugX+Wqg4cy2wboo5DKwi6nMpzU++/SX56bTpBJal22hIgzvkUY7DQc+YryE6c5YOCPAz2IodRdv8r20CCRNytLim6gnBBICywYBGBdmoWwwhk6/5wICSUg5F0qpkzQmTUonKCU/CYGEwHmAQBJOzoNC7DALqaw7BGrZezuXlp8vezBTAhMCCYGEQEIgIZAQ6B0CSUjpHZaJUkIgIZAQSAgkBBICPUQgCSk9BDORSggkBBICCYGEQEKgdwgkIaV3WCZKCYGEQEIgIZAQSAj0EIEkpPQQzEQqIZAQSAgkBBICCYHeIZCElN5hmSglBBICCYGEQEIgIdBDBJKQ0kMwE6mEQEIgIZAQSAgkBHqHQBJSeodlopQQSAgkBBICCYGEQA8RSEJKD8FMpBICCYGEQEIgIZAQ6B0CSUjpHZaJUkIgIZAQSAgkBBICPUQgCSk9BDORSggkBBICCYGEQEKgdwgkIaV3WCZKCYGEQEIgIZAQSAj0EIEkpPQQzEQqIZAQSAgkBBICCYHeIZCElN5hmSglBBICCYGEQEIgIdBDBJKQ0kMwE6mEQEIgIZAQSAgkBHqHQBJSeodlopQQSAgkBBICCYGEQA8RSEJKD8FMpBICCYGEQEIgIZAQ6B0CSUjpHZaJUkIgIZAQSAgkBBICPUQgCSk9BDORSggkBBICCYGEQEKgdwgkIaV3WCZKCYGEQEIgIZAQSAj0EIEkpPQQzEQqIZAQSAgkBBICCYHeIZCElN5hmSglBBICCYGEQEIgIdBDBJKQ0kMwE6mEQEIgIZAQSAgkBHqHQBJSeodlopQQSAgkBBICCYGEQA8RSEJKD8FMpBICCYGEQEIgIZAQ6B0CSUjpHZaJUkIgIZAQSAgkBBICPUQgCSk9BDORSggkBBICCYGEQEKgdwgkIaV3WCZKCYGEQEIgIZAQSAj0EIEkpPQQzEQqIZAQSAgkBBICCYHeIZCElN5hmSglBBICCYGEQEIgIdBDBJKQ0kMwE6mEQEIgIZAQSAgkBHqHQBJSeodlopQQSAgkBBICCYGEwEIQmCsONFBsnWwTAgmBhMBSIDAX8n1RKZRaR5L32NpXs0tGkuA16tnbnO6lmm15phL6BzRW6ySuWrCmOGtxZU9VvzWXpkBn3MIzSeLyz7zNCauS2eZdqtlYYFqdVowv0l+qkXEtrphYz+Vi87DArPcwWMwZv9Ze4kMP6ddIWUz6yTWRWlWpeevuqeMCsNiNdsxiDJiElO7gTr4TAgmBRSBA5xMZIkRiJ8Q7f+VQCbP6xR5G1leqyLbPLnw3m0it2T6Iknd4dOsVo1IK/ep8+xTHjIJEVlka7Ne7GLSSUmPRHrZGuXVM5IeQpLmcxTWgmBSXgs+V5dLfXyO0rJ7IFamshNKcMDEMYrpjMiu6NWMR3fhthwr4utjjfodCxaKkjGd1QR9/4IODv5OmItMqPvz3KTbcoT0kcn3kqp7ZFpE8Z+zIG7mbC5WSLvuj1i3ERLwaQzqtPrURagFx0C5VOeQ11gV7bwzY9h06sX00eiOOfspfA4f+kreRfAwxRUlIaUQuvScEEgJLikDsemBg8el0mAqT4UT49qnvhb3Tj4S+/gFjXbAZE1LqhnX5pNFxNpvYneftK6FcKYf1pzeEifUXqUMM4f7JB8KhyhHxMnWSFWdmUdyIDDMfPj7PxeQ2ORBf7FqllZGnselVYcfQjnDZ+KVhSHlZPqZVBhBQToSw954QJveK3yM4OGMi9S3CmZ9mtKv5JRiaqzkxoNJoOD23MgzvfHwIpx8KYf99skegwOAeUYzvrX5b+LGCIc0yinNuYEMord0V+lZulYUzP3M9R38AMrYWWsqj4VD4wcl7wrHKcQlhrcqmXVYjvSIfAyqrofJQ2DG4I6xfsTF8f+qH4cj0ITWR6cx7m/IuIBjFqOI0jpZHwgWVreGydZeGsbkVyqL7o137cwjLqQUVZDFZJQQSAucfAjUBhbzNaFQ9GU6GD33nI+HuI9/R9AsjYUb3ElLUV7UeL7ZgWqKJcBONxAdpZGZmZ8LFU5eEF173wrBx+9rwoW//S/j+8fvEP+kMa0wZvU2RaR0TvqPrXKkc6OTXTK4PN++4OUw8cVcYVBdb7XuLCJ9VO2cECAunwon7vhyOfv+Twj+yhaiZIIHurzGx86MCjXJpKEz3rQ7Hh7aHa3ZMhHDovrDvc+8JA5UZUUYrIPwVBc8uJjbGFGtB65pQUkWhzMsC+9DwRNj8xOeGdVdsEpnzQUhRNrJqOVOaDXvn9oX3fev94YHJB3supAyXh8PY7Fj42QueHZ56zdPCh++9I9yz/wdhpv9kc5F0ZKO2rrLhr9GsnB4PTxm5Lmx+xuYwJiE21jP3l2VYtklIaUQuvScEEgJLhkBTZ6W+CPX1lESVY+Mnwv7yo2Ggf7AaP6yn2kNXbf2hlVtJzApxg9iikFKWwLPl2OkwPVQWO54Kx0c1Ii0dCeX+OGqLmpA4uRTj9DjivVVMuNKt9ol+RcJQ/xxd6kCYGjmle1lTVrotSxMTRu5NMJubCuNzh8NIaV8Y6JOQaLnyxJP7ItMOFQQ/wjNpMCQRFEFolYpySvcjYVPfwdBXgfFlo2bThuiVMK2kOmHc2iDoSEhRNNOVNWF4DvxjqXouWodd7i6xlGgKZdWxk6WpcHD8SDgweNCElDm0VV0ZEKF8ms3o7Ggoz8yF08MzKrNT4eCKI+GRVQfD6X5p2hZgaIH9mnpDUMkbUjw9NR2ODU5KgGX6VQZLip8fe8EyCSkRhfSbEEgInHkEsr6VG3PtdMAw+sBlnZrms9VfRVZTlDyFtGmCRjdG54Sjg4zdHXGgUZnTSJTVLzX2hQuz5nSOrcfxcm5poEW6SWufOmTvZvsgDeFlbEiiGVtQXH3RAwjKUA6thAblO6JrPht+PLwwFTas16nSzHxSSqxYiMaZZgvALKGt4iON0PH1NF5jmkTiLK5z90bODAXVe/9bWB1z3BuwMBxxY83QrMoObZfuFmuD3w5fGYQUmbLsY/umzClD95W9Z69Jk+K4pHtCICFw5hDwfkt3+CCLZrHq0wvrOkpi9qa+x77aeTUmj8BOKO8Gc2Iha0YLyqKH0CAdiy7GkbhpKsBG59EusrSWkbXspo1ZKFhMuxbNii7CirPdfMqW7zP57hc6TE+BjgQLE1yifet0t2B2jpYEnKifgoJoiTbol7VQkuWZpmlSPHFtBXG1MG2cPAQ1oaL4KqZFi8Kiu53bdzJP5Y0gWN1Wo6COdQBLQdYJVRySttdPeaj8aSv9Wjc0qPe5ysJqs1Gy8miIz9oi6fe0ZO4UYoNQnISUgiJMVgmBhEDvEbD+x8nSJ2UWrsGI3RTdoxifXmprFTxQ450QMVSjC50j5NGe4MO7c+9+EYkqGiWa5gZX65hx7d7MwRht7QPCzozilMileGdbjCC7j2GpQ9RwtEkyAUeeauXFU7dGNLNgTsvKSow1GjE+i0PxyKvbeiz52N2/uxXfKVGWWsc1KLEcWwlQxRSWrW1OSieX8W8xqW1Xnpmb6jBDh2hAs7GEMqcObrEsIt3atA9CFi4NabE2E0M46SSkOBLnyD0//7iwld1Lk9Hlmq5Oc3uup7/TfJ4tf3RF3h3Vd0ExRW43ZyrgWkeMvbt1k3bCxDg91lroOLpj1I04lAkmWSSSVRYQn6dSU0miSer5baXmrqVkGT2h4VA2WFuDgBCxY5zrSHaZ1irs4OugRqqUDHYZ5FlcNdzdPpagx18l2CIhkbb7ikLOeSKkNOVY5SNYqF8ufDd5mdfCkar3aCjWCsAcKSmmZRZqYm2qhbY6ZdHrR//1pM0h8xxdkpBSw+6ceFpOgkkeME9Xntnn3Zf7s6d/uafzvEoffVDsp/TAYtc50z5QFnFHAB1WYxfXOQIwKl/TYutQqqO0yCLLih+hCC1KZJtKhd7z3WRnsemcB2kIyuLzNv40uqKF1iD2s52ROZu+hDlYc4pMnCiD/WWj5+4ByXKCRgxBIY7KSzY6Z5FknEpyQcW0WBZ/Foxbt3EqfEyx8pBN4XndOVeKIJf7ukero1QkQekLsWkrXJY3JOseGQQfSoua4NqThWoF63BXEu2dHxsJ2IPsmtNumlS5uAB2Xgopzih7wXhmZmbC1NRUGBocCsMjwz2qCosjc/r0aZvDHRpiFf7ZN2AE5qSnF5j3MkeHDx8O09PTYfPmzW3Jnjqptewq53Xr1lX9kafllp9q4s6xB++w4p2OyW3iE+sThmeHA7sLBvVnrq4OVsfZvYlhXOSY0yliQ5VBm8en8xucGwzDOqch6PyUAXnNunuLxsN0GmfUN0jIqsT1KCPaxjlYZm3HQtLdaay99AfaMKUh7XsaVUkMGR6RTSh3taLqIlKEE/KP4DkYTpeGdc/YDe9hxGJk3UNNI0BEMTIW28YRt94Nx9ZYxlhUalrnMiuNEFue52zjaiZkdZHq5elVGGTZZ6XTgP5G1FZGZigrEIuY9SLtI2oTI5VhbQ8nloEwqOfhsrYH26617mOIQkhMPKmMZSpyshouq6VrJ58td64KLrTOLLNZdOelkNIrxoJw8sUvfjF861vfCps2bgwveMELwuo1a7ovqR6FqFQq4Qc/+EH4zGc+Y8xz9+7d4bLLLusR9YWR2b9/f/jYxz4WDhw4EK677rrwtKc9LQxk5ywsjGLvQpGm977nvWHPw3vCb//2b4dt27YVEp88MRk+8MEPhB/+8IfhpS99abjmmmtM6EpCSiFcC7aMXSkdkIsBsXvllw5xpQ77Wju7Vp2Wul5jTHFMV+2hu4o5dnT8opXpEwMbK42FITFIjoobnRsOq8orFXNFAkuMwVToXcVR80w8aG0G1bmvLI+LvgR262zJQ1wnUfO93J4oGTH4/hXh1OB6MQ5PbyyxhaQWXLkQfmYQSvrGddaGmJ1NK+lgt4E1ob9P25HnZuVLfgU+QpELizVGRRpAl6uFkRdqFEJKWYVQHhhXWUgAVZ4WnoMWcZ0F63wetKxVIvxQWF1eFdbOrBGcwm1hUmRTTiiBEQnyKytjYURCCeLDisq46vNq1edsm3BTqE4svB27kKLSFS8bL4+JroRVtJCqB/2qJxRzY37OSyGlE9jm9SOwHnjggfD2t7893HvvvWHFihU6CbM/vPKVr5w36FJ5OH78eHjXu94VPvnJTxoT3bNnT/h/3/T/Kl1nb8Tw0Ts+Gt7+528PaHfuvPPOsGP7jnDxJRcvFQSd0VXZ7X9kf3j3u98dPvCBD4RNmzZZ+loF5jRSE7Y++tGwd+/e8MY3vjFcddVV1liSoNIKtV7YW4+kMfVQWBtWhtt23RKu3/4EY1aROixLfuzqLj5ndibsaJQ2oDayVifO7lozYazw5y66LdxU0VkdioFtyujSubE7pBq2uygtPCPdlRrhXjiyIwwrX64y75LUmfUu5q5xbRiYeLI0idI4MqfAyFbYxGshyfFyg8ZAWNM/EtaWVkqKWx/CmivDmhukla6cVjza6sqUkGnN8Ku+jJtN2Xj8TqtNOkyolf9yJawa2BQG1l0kGpl/yJzrJsvDqMrpwrAtvOSSF4UjlaPqo8CrdxkclJA3LC3ghUMXhnVhQ3jhBc8NRzYdlYaqJmh0CyXTVT4ssT1vKmuq19DsUNjevy2Mq14gelFeVg2yCDxX55WQ8uMf/zjccfsd4fLLL9eI/iZNzyBNL9AIoaNHj4af/vSnJhAcOXIk3H///Qsk1ptgs7Oz4cEHH7TpJ55Jz/TMdBhRB3C2mOmDP3nQcBrQ8d8PP/xwOHT4ULhYf2fTnJo6Ff72b/82vO9977Npnt///d8PExMTLZO0atUqEz4PHjwY7rjjjvDf//t/D3/4h3/YNkxLYsmhQwTgILEbYnpnbG40XDt+jaYBpmUL04xuUWRgRN6NIZQL7nEhKELISBgXu9T3Y7QDZ/2qNVlcjN/xy/kp/NVG893EiF9yhBliBKppkwExFOt1Y1ai47L8BW8JVJt2hbAOTbESDONz5ucZW1DaoSP6GiWPSpMV+qRNGdVJsDvHhY2EFJ06GwVJQMJvVm7dCCmW1hic09wG+nRo3ADTtl4HFpTwZRQoaqSAZ0htZWNYH56y6nrVYk2zy5K/XphY+6P+aUg1mE3i1614fCiviAvMYw3vrjLg2y/SSFsjvdjR8jRppZaSLaOwbDBYwE/N9FRIgVG6aVTZuP1S3r/yla+Et/x/bwnPf/7zw7XXXbs4IUUJvfCCC8JTn/rU8OlPfzrs2rXL6C5l+uejjTZn97N2m+BUVmO85ZZbwkgmiJ1pvF0ouvnmm8OXvvQl00Q85SlPCZdeeul82Vhy98+ovP7+7/8+rF+/Pvze7/1eePKTn9w+TlVbpoJ+67d+K6CtQlP1x3/8x+FP/vhPwsBgT5tI+3Q8Jlzpfuq7VXqNPq1XOH7qeDhpp5BG0ST682mDbsFxBgV1dXuKdrQyHVYOr7b1ZSdOTobJOZ14KnvbFmkLPKPfVjFVcv1bvR/lR0NA383DSHRuYFUYHkWTUhO46sMspzdGydNh+qFvhJmDd4d+m+6JjCQ/su0mxSg2KGnYUkXi2oyY0VTfprD5ymfqBP4HwuT9d9mJs3PSpIC6+8Z/DAdj5immAx/zGZgsU25TfdvD+OZrwoqNl8rm3J/yifhEcYQ8Tmvq5dDUIX0LSUKeTHSfD51G94hyoy0LwAc01bNqQN+gGhnXd3t0IuzsacWR/Znw2BhqvveiFKLBlDDfNxYGV6yT6EVbiaZW4jGNPe2BO2WUvRBm8jR47tNHsU5q8SPrIbhiQ1MBNnQs7dKY94u/rWJc//W//tfwy7/8y2Gj1qRs3bpVgroOuKnO2TqsvbkTf7v0jY6Ohle9+lXh6U9/us1FXnTRRRaxp9u6/uK6V5dA949lu/jqArV4edpNTwtv/dO3hmPHjoULd14YVksr0c60i7udWzuauBGWvDz00EPhnZoS4/nlL395QHCiFdPEWuY1w4zy/fVf//Xwox/9KHz+858P7/vH94VXvOIV80Wd3BeJAF0Y46f8X41BuSak20icyRGe+iEhQnWEP+Jy5bV1nzZVwJP6kYb+wmOFWccJIbep3S24hTZqohLrm/nooD3WKJ2tJ1LMwV0nhNMh+/6Qp4R2xV+3BhERXOIZMmJA+oDcDOtEOK5+7mgYmjsgdwmJtialBlI8O4PYPE40W/7cOhX4oqT5ds+Mpg/6JHQ5lRr11uHPFRcrDQFLbuMumIWkvDUiVH/aSmwGikcPLpzb8QBdR0fZIWA1GvJAPLRT+VG5uT9cYvuPYXoqpESS8deZRt7On1syC/fQwT1Pw5+ZkkGAIG7Lp+i4WwckC/0yFfD4x+vLnZlZKgHF6c93R5vyuCseV/XWDueqp4aHbjBpCFp9dRos3Nq5a2fVfr4HD1fkr51bkf+qndXx2Az+8i//Mnz/+98PaHie/exnm/DKgmOE2HbGcaSsX/ayl4W3vOUt4e/+7u/C4x73uPDEJz6xXdDktkgEYocbd3mYsGJFSUfVGxOZpdiw6HJRE2y7s3WOxEFc8XLRBtu8wZVReiuDk2sdOFCcePDfvta1onam7cmdhBTEMJ0wasf5yyZmVyxD6xHw0Y0hrIUXKNzRpvRLn8LnJNHa9EsL0KcJN+39iZqszD/CBmUR43Mq0U4OhSbGI52JGB3TCQPSNPRnzO/cwL8wW2fH0hpLJjhQCrxzmeGOW3eGUN428iGrZPOWBc+LElJOnToVEAxOnIgfH4KBcq1du9YYvnf8jfGyZXVyctK2rOLfDap2toyyqwatAW6o7FsZFmuWZ9W5qUKi4Xj00UdNQGHLKWsjaB3YuyE9CBnjY+P60idq2GhY30EenJlxN2FH2xarzUUNAIFlPmbnNBdydyZNOtlxwoJOGqAVMoJXzuCXqZ7h4Ww+L+dmj+7dWnB0JF+su0DrAXZonMgTGA8O1j7q1kiKd8qE8nbT38dK+qhVYnsnf4MDWlswrnnnNgasKWe2K4+N1fySpsOHVPanpyxPK1eubFv2RVHc84N7wke1+BWt12233VbdzUOZWV0EzRweeRqOPXYv/rkXhy984QvhrrvuCp/97GfDlVdeafjk/eTDpufFI0B1dQHF6vviSVYp2CBN5U5HyUU8cZadJzex86V61E9GRXdPU82/h5N/AsnBu2+Lg7hqXpbXEwkjzY1GAgrCCsacswzwXOTdPLb6qXIlNJjScaj/ikwJShD2uNTHAWDVfyQY4/OEcs8SE50Lfuv9cqherUQKvCerNgg43n6v1myFma8cCshSvAUh+zqUUhYkpLBA8utf/3r45je/aQs5YTCY8fFxYww33nhj2L17twkZ5pD7gaHdfffd4UMf+lC4QqPUl/zCLxjjR73+qU99KrD4FWYIA9uwYUN4znOeE37mZ34mjAxLVRhrrlFD0GFhJDtwEERgoqQH5oe6/v/8n/8ThvUMc3KD2mpiYiK85CUvsR0fbs8UwXvf+95w6NChqiamTwu4EH5oQFww9De84Q3znrfhNBdzR4B4z3vfE+677z5LD7Q8H36H8d56663hGc94RmFUJjYov+QD88gjjxjD/drXvhZ+8pOfmJCCYAJDZyfLs571LNMa4NcYunUceskw/8LnvxA+9vGP4WwGTBB6uLsQwIJldj+1FJwUkm2+73nPe8LFF19s0zEIWl72lBt5Jzzpog4997nPrWKQRd18y9L40Y991AQwtCHXazt0k8nVnya3nMXqNattuzl1/Nvf/nbYt29fuPDCC3M+0mMvEfAOrPHeyzigVaNP64jq8lr3YMpn+Wo9veDhC9OluoU7Jn/nucNqZ2GX8sf7DtqsGzXhcPLY4VA+fG8YOHEkrBDjKJmw4j7kt50Kyb013bM4YET6582EPw64M6MyMPAztKy/ib4MwDoGltHKQhbfYlgrRfMOXRN7Y7zFgZJtEwLg5m0hPjfX6KZAHVtkpW3+jUd1ELIrIYXdLrfffnv4yEc+YttyEQwQJhj1+m6Tb3zjG3a2yPe+9z2b30erEitdTA2Mn62zLE6E3jOe+czw/ve/37aKopWBHgIIo20YGGeUoCFBsMgfXoa25OMf/7iNdhEgfK0IDZDtpGwlbTT4ufbaa6sLYJ0ZExeMEoFnULTEeauM2pkwDP0Xf/EXz4iQQjoRuEiTTy95B0OeEAq4EAoQUhD86AXynY/5k4BCuHvuuSf8xV/8RfjqV79qmCMEcGgZwiBCA/aUx2tf+9rwvOc9L+s8VGwKS8cC3Xvvu9d2vkDX4/E0kUYEFuhxzkg7IYWy+cQnPmEaM9bWUIYIiGiyEHK97KGJQMVZJ7/yK79CtG0NdYSF0+By/fXXhzWqd5Z+Or8FGNKGoESduPeH9yYhZQEYdhrE6pgmA1DVx0WsVOfIdOJoON+1dUq13p9Ti3cYMRd1udlfvU39W4P3qmOelsURm6TlourpLD94uyUZ9LX7NXDZs3d/mDq2L6wdOhwuXjcVxocHdL5d1ODiz/LbKtN4aGekHaHkGIf7ZRSxzPCPMbjgAjEcMYRQxLyawOL2uBUYefUpNpifm4Um3cM/Zu9VzMGy8eoClVwB8Jh7tef8eyuqXQkpjMbRgCA4XHHFFeHnf/7n7c6UAYyVLbHvfOc7TVPyL//yL2HXrl02v1+XslxK0Mi8+c1vthE+CxwRRLZp8eK0hBRGsX/+539uAgpxsi6AON0wHfTvXv/6cFiNDcZE/G9729uMqeD3xS9+sWlynJF6uHVr1xnz4Z1GizujZHaBIHRhBy2mM0g3Qtc//dM/mRBGPGfCIHT92q/9muUhn37SBpNne60JYd4Wlc58B+R54/7I/kcMFw6AQ9ACFzQwMGCEMwQUNFIIK//zf/5PEzDQYORp8IxGy3fuwEA4mwXBFMw++MEPVgWExnQYodyP5UeYI6j+0R/9kZ2tQnkh3OzcudM0KQgbaFvoSNmlQ93Il32OXPURrdN9994XVq9ebYfKzZeOasAWD0yBoRH853/+53D3t+8ON2lLO3UumaVAIIopRpm6zIPVbbVP1fka4zIfXfxARLR1sxh0j19CjnHUKOMv+oW4CUo85AyLBlsZ6PiFn8iaa/dW4c60PRsL0Bqjrabtk8JtF+wMlz/xCWG7jkcJ+74UZg88EPs+vTJEwcRfe+zqpzqDIwLQsrJ0Yhqserm6lb/XhBJh3mH5N5cOVP3qKtnngOeYW3LXnO9eJR/KTp17NjXaph20i7lWxjVfDBRi5cq7NueqKyEFZv7qV7/ahBO2v6JByZtLLrnENBW/8zu/Y4IMo+Qbb7jRdn3k/cGoSAojfM79+DcaKf+mtn/m10U86UlPMqbwJ3/yJzY9wRRRnlEhMDyZnRs58zd/8zcmsGzREejPFqMdb0hfzmv1EWYGY2PkXGRI6+3/ersdrb5YxldEv8gOTQQanyLz8J6Hw4c//GFj8kXueTu0GxxmhkYGDdXrXve68Eu/9EuGkftDQLj66qvDm970JpvWeMc73mGn2O7YscMEOPfHTiLfTeR23BHoEOQ4yC0vUOX95J8RwAYkLFHuaEmoT6//jdeHkdHamTZPeMITTMCk7PHzxS9+sa7s8/T8GSFlUttKL7r4ItuF5fZ+X0jZMSWFxg6BimmoJKQ4mr29w9Q5ndT/OFyNJZDWReqnyuwaojX3BrvaK64mTltfQ3/D5la0NaaxsTds45RAjZbsjDHWKPEU3Wu+8q5mq2A+gucdylFY8bd8iN49W1+q9Po9T5m2ibaaNmRnGGk6m74FAfxqTfFu3rLVttiXbCeMNM8ag8UN0zGfoBd76viepz3/s2tjREHB7ewbm+rhxfUqfgctN8Tl8flzRDOi6v7q79SfflWUkra1soA2CpraRCFveer1oc7Mm5eN37uNtT79sUTMbsGZY6oN7JvNnPAzxDTlx6Jm0uyl0Oy7MxtaXVH/26/zczL9qUqPWPlrNl0JKVRwpgPaGdaR3KZzSji+ncbBQli2phYZpm9gnK95zWsKM8GInlH+nof2WGOj0SGcFGUYN6YK7K4R/oyuRRuVjtHUAtEzaRAuWmltZss6RpqJ5A4Mi2Q5sh5M2Cr8whe+sJDuTTfdFF720peFt77traYN+/KXvxx+QWuFOjEwbzQqnZqKToSk4lP2bO9ligkBhWOSSzlNFcfrc7ou2ju0Ru0wgSadMIYpIxcmFtopeF4QXqFFR8/Ik/eiuuf+032hCNA1uQCR76iyDrmFlII1HWixceYouvKEyBMHgTEETCy+I7pEO2KLsTd3lc02zbH2ZcKNb6Ole3fazb57Y0N99HpOOz89dVp19Vg4oOlPpkDRnuCHafcbbrjBBBRvH6Qg5jyyiCAGVdF5FQhx0cTUs35noQY89eEBXaJt6+Ogrel5xQNdXEEpmvjkbzF1jmIsm1g+9amJbJQ0UsqarlJ8nI/SS/EEbOnn0LCzZAFT2BcIUEsPd/VznLPkU/aF/o1SNz8RB84Y4TyThebRtxU3xgxdu4QjfzyXyswqxFKplU1jyHbvhGoOWapQF7LSF1Y1fPAbayZUuxJSCNBoKDjU8kePqCM/cdyY+uHDR8wbO3iOqcHkDQXnTJY1J2wTrSUu85mljwO21mvtBKNuGAUNcMVYbTdQla78QxM6rZh71a8eSIObprgzh7wf93um7o158LSQVhqL41dQ7nVJZF0Qi2TReD31pqcak3Va7tHz/7O3/KydC8J00ne+8x0TNEe1u8r9c8ev360ONdc7J9vyTgMm/UwR8q0fdnDx3pjnNfpGElNSCCgICOS76ofiy8etZ9a04AchZVxaI4znzV66+cnogxuCOWttEMYWTK+buB+jful67SApffsG+OP0ijOtfGHXAKIZ47fIEMK6cwkjCClxTG21z6pOdBc7NgI1+q3oWRw1b/VRKhBOnC/BnzN5Z7+tgtUTWdgbdf6Y+saj2rzAwv/jx47bKdQMAlh3xro12hp9rTNLb8PklYs0mxpFgsOMThqNmiYtuo8lYdu1u01d1J5AP37wb1asBkElshw+NjgqF2IGJUxMjaUF6RNjUiTuMDO5mH0RmipXO7Zd9PXhSASgikbpnjNILdaw/IALY/2VCVwNVHNJww/Xrl27bHDY4HPBr5QNX9UZ1cm9/SUJlJp2X4ih3hQZvqODfmOgb1iI68zkvpFQGqAmxFIqCjO/XXEa6c+HFQ/1wAV8aEUYa2DOK6R4hc4nhAwyt8niTtYyMIpFaqeR4Ebh0KHzzJqFIhrWOOSnxnhko3f8usFtkB06ogejmJllj32BUX7wS5ydMBLzo2hQeXls1jhquBidfFoKYj1jVvk8+bPf2yWC3TKUAZ3U9m3bYydFhnP59PAX6HRdhEKEGrQXh6QB257bHu7+PF4qrWHmDh3eHVOnQ7D8s5Ohk0VAwD91CG2J2mZLw7QMhWmdsaaUzLTIa0simYPnjfiZgkSbRp1OZmkQgK1zLujYsE6f5CNjxpSoptmItaDCUrRcxQa2pj7ImBqURUttfUhH7w/zkTuFHNdpmgM65db6jSrzi5qDYprYKj0Fbce0MkZVKZL7oL7uOqoTVuOx+HIoCAO1doZ6X9QuCMPAEKGcPpeLARz5QKjesnWLDUZ4ZgBQRMPbLcmKGNJeJNivuSyMDGoQ2JBe2H2jHVZtTVXQ0BenVRojYqhj/TqqnqPxhy4IozuYXtcHBi0FcURt9OoKlZeIaUyAEuZ0zXP2gzBj4aL/wdKmUFqxUY7FzDEftNNntMtMhTtvK8LVaeFGv0u/wTICNNhuivo/d2t9p0BiocDQORp/zcgaE+8s260DtnRpJXQgBCGo8BFO4loztFpCH+1woTF52mP68wnCZkBx8eeGWBp9ziukVANnjYbtmCyUZLvwA+yGUScOg5uYmLBdFZs2brJtoH/1jr8yBkOhNjY4L2DsbWcKkahgi3AwvwgvnMUh//OZTvwYDUNCzZV4zzHTaZrZGg7+dFajK7JFny2yyyjLdmIJC7QGM9MtBMICrDpND0Hd73zlhD/3S7i6OdSGPECLTpraPTujeVTVFQ6ZW6iBHnH79GE+HQulmcK1R4BOkzJklMj6BUpPY3D98lRclvQGrXoEJi5KYl4+CudpUN8I0RhRM+1S2/dHdbZ1xdYHeDzFcSmqLLaCGKmr+mNNDWbAPj+vrrWIoZqPFj+QVvQuEDfWO9oz3xJjGheNCeu71m9YHy6/7HK13TWaNh21/tjaQosozDqXxYgh7GhYcopWz46on6CfBRPzp59u80EkhikPWaZgRv1awyhhJQxKWFnDMegc6467iUG6Y3h3w3P+nQRZotxD7W5ppL7MalS+Wt74NpD8tvBeC9jZ0w1PucE+p0A9QgBpZcDe8UeYZG1f3jSWad6t9XM+E1Gk17eDVdtITW8NNaGWxjnVCsppMYa059PfQMu0ZdGuVV46FlJIOIs2+TYO6xxgfC960YtMSty1c1cYGo4jX6JjESNCynIwznCWQ1rOdBpcE9FOE5DHh0ZFx4fgea59s4ZpHtJ95KgOF5w80bSouxvsvZOBKaDFYQ4fzU4yS4MAQsOUFm9+e//3woFTjyiSOLLWeDTrhIs7OXhQq44tdt+IKHii4+0Pq2bGwyVbLgrD46Phnr0/1HdJjqr/hAKXa1FaU4x+CzCAvv4qtiBUvF5fQb5gbEe4YuPlUsnTxRanv4kSSXWBW45okNm9iGbzwQce1PNhq9dMg7LTbv269dbvOh2EG6+7btfJvST8NWEaZh7+VpjmvBQYrfr7Vkh0RlO+RIAy0if/NGU0FE6V1oeNl95k3+45+ZNvyRYhxadziA3trKPFU7RrdJFDgwE4/lnlooMw+7fquz1XhLH1l8pS+ENqkeaGG28IXAsxVi5MD/UgHRY/gKh8YitZSIpah6EeRxNbUO29dZj2Lk6vla/53LtYkwID+/gnPm4aFBrJf/7P/7nlQWKMZhFqahJZLYHzJ6nmt/GpiJ77wc0bKA3dzWJAbhef0z/T927StFm7nMCENR2ohYuM02OBM1oyGH1+8WlRmLydh8/bLcmzyreVQQtEXil31kGhCULdXW1vrQLOY8+iQ2gxXcYpxcksDQI6L1rsaioc1TddDgXWs1HWMCxYjp5alH2tldenC/v4sb+oR4EeQkpFC+D5qKB0LPrM/bHwaPmgaFsMxkwjlXZU8VHkTnqjJgWhaGp2LKytrLXP2/fb9FWk3O7XBwsMKKh3tEV2lflUzvbt2+2jqezM8bUl0PO+jnbI5XTaxZV3i61KmoE5Hb8wczD0TT9sAkpNSCnKb55C8bMhoqBRkNTCWa1BKamdmvZk7ljoP71HTFbrvEwQdXabCSkEcmPaMEc94uxOdXeFsUkJvPRrPUU5m0rKkarzfwZf8nypJ/1lNU+L4W7tAaiVejWy9gGW0HVeTQqgIgkyqvzud75rWzI5P4JDxFpJ7tMz8eNOS5juJtKkc9euXbb12Y7W1xoW6UDVpVDxI9D5Bg2BnlSYppQsHwu28m7atMl2WLFNmB0zrNkoMiwKQwOGJoVRGovuzgXjnfIlF19ia1jo3NlVxi6zxRrOk8CwVme+4/4XG9djOTxtlE/+zfRN6wu2Yi7ZosT5ukc60lpnmkNQAd0ta/lq69LX6ELbwV+5bzZM92utk95Liq+i/gMTF9LmaOUenWbOqv5RtNgGO9s/G8r9ErCKFlfWh6ieNcRAgnrLuj76WjTVtEE+ybBh/QatzStekJXvw/LPDdHYa77/83aDeICABeYDfUxjnJD2p3H6pRBlC9n6B80BPS/7bZR24dI/x7ox4jitCZ6TuiQYNQkppAWqxBnLhOeYAt7dDj81E8Ub3rXcU/HEb/dEIbc4RC1suydw4mJ9H0Ij2i3y1cr8/+2dXYxdxZHHe74/POPPmcUYbDyyISTB2V1WPKAlCCEkhISyfliBwkZKJB6QkFY8gLyvPPOWRULiEcmRNiI8kN0ICWmfEsJqN6uAWNnakA9ACl78gY2Nx55P7/9Xferevmfu5/jOnbnj7plzzzl9uqurq8/pqq6urvb0PGdgPzszG+7/m/steav2aQRzM+KdZ/ay7EZUbSmkgCTERRqkbbj26QOXENOKYHiJR9peB/DCjwsvyQVpDT7RiiB2MU6J3U8vSSv6Uc9WgdHXgw8+aM7o8JXCEsTvPvRdvuOawDz3T//lp6Y1YA4V52nQqp0yagBtwo236dG7j9r8L3ZSCGSpT531oAWjwOOtr5DI0z3roWK7eaKYYr+MnHXYK9riFWfA3SiJx8ezfguNSTUDUwMwMcrjihJ18O+ZE/SblVVNBrQ4gdHM+Rv9J0IJ7xgaToxgYWi8YwjXCCa+IqcKu7tX/t0sLN8IS1cvhRuXPwsDwmdCNcCWRx9/UmB6nUQ3vUSvAU1pS66hsMMhLh6AKHQglrZq7EpaHRDe3wcSV2DYTfHj5QArCkbVstJ067/GSzYbjmKPUo/vAdkFFO83aVP6XBdSiHe6rx+TWy9nW0IKZGFe/q7Dh22kzcZrGM8++uij9jHx0TGCZTSOp1kfgfaanPj7wBvr51q2iqdS0wocvdtGwYsLi/IdEEcqc3NzFSPRXuPY1fL8m28AFK0JdkOswMJxHh55Ga3hwA3mi73F7/73d+Hn//rz8MGHH9gUyfG/O27O3RqArESnwl8lchMvEMjQ8PHu4ViOetRdrt4mjrzLCNwwDJzdpSr2NkHkZJtIAdhWGuC7xPmRPuvFNQyLqRuMXs3wVUIK/RNTq6y827lrZ2DZPXZk5dAt5uYDDxgtAtJZNDeXtNno12fDroEL4eD0QpiSQbGVZ5RyTMrU9Ph2z95R+Zl80rTImLZWIixah2RcWvK07PQaGL0LaFNxMAqva9b3IaamdP7GPfdUkMwCSoUUHV20JaRAXKR8hID333/flh6/+uqr4Rf/9gtjdguLC3G/nM/PhDvuvMM24kNYQHXpUmUFK8FySZRncexRebrmgjR84Nb4NR/OmqS2Ud7x48fDG2+8EX71y18Zw8J+ho4A2wL8ufCSsVHgI4880p5Uqw/FVxZtFUblL3s7K1ju+/Z95mL/9ddfD/hNYePF/fv3m0DCsl2EFrdF+dEPfxSeevops0thKs/LWUtp+g8Io3/aUIenb5YHOKT1kF57nJ95xnsCXK7TtFxXygFc0Xfh7h/nfwhkH/3PRzaKcXidnOnEcYdPOWhkEIA81JTtkfmcKVCiwKCcfuEy4YqEgC80gMP4lUEB/Sir6O7V5qpoSyYnJs1I3fvEEhi7rbzr9R4WceX3knsOh0sfSv+H5gaXEeAypF3L9+yTEa48hd+x81BYPv+fYfXyp7JJkfDAx33TARh+oE3x65sG3DMA0J7jscceCw/97UPmyC316bEWEXVG+nf61xM61+bJMc0o0JaQAgAaihHliy++aEIAwspvP/itNQbGlnTk33/m++Hvtf8OKkvWlaO9YLRQ85HpPR0S88GwsZnqzJGenpq2tGhy2nFcgwdT8EHTw8fIaBjhgg+PZbg4N6LsZtKwl82LxioX8iEQcL/ZwV9+8KjBB9TqDDSYy0YgQzBBu8RGgh9//LEJfnRgzH0/8MADtnsxu01DKxc4mtWVNvXy6XiBw7mmresA4DltyWH7I9VJQxTp0AThzt98n5jRXUxcU0ZSZ2xw0Ka899574Z133gn3fuPewI7G4FmTp0GZHk1epscwUjQ7HnbgLkIncDxPPm8NCvTu671hS4XP/ffZcO3ifNihb4N9qbAPQ0DhOyF0613y95vv1oUSYBOPYPLZp59pM8EvKrYu9AXgslerg0b0jQ3jr2TgXBi+hDdVUakrMgrU5iiEE5tDS+55lny70COm58wDnutMFgtcrMlQPNv4E/0bRw69p4D2+Omc8yJcsJkghpZoJvgA2dcFjYUHRumk44MsayCQ6nlOPB+Tf7S8kDZCL4DwDPikJ+3oiD7uNt9TNASMqPGgCpNj9QcfJ4cz4jJejrufIQ11YLXSoISU0TqqWE/bq/Mffv+HcOKfTpiWCIHxB//wg7ZpAo7nz50Pp06fss4LKZ92o/0qbVBUhA6PkHak6TXPoA9xtKULNsAppyOtB/Kg1aIz5UCIdTiexs+M9laWV8xosIyfpymfT58+HV544QXD6cSJE7aZonfc5bT17nFSSH6mjdjn6B9Le0rVy5Pjbo4C8zKivBy0E/nZX4c/L5yRGYItHK6dCahTRDM7kQpvs3x6T8V4Z+f3hvv2fytMTO0IH575MJxZpCyl1LftNinwZ+OnpfKalVVNGg1np5enwuTlyXAoHAxH7zwS9mgap15f49+M52/23XiaVmdgIpjQ7/EOM8XEdg70e/izYgCZfg985YNBiwyCVv998u9h9cJvNBiU4WyFLUDJWmq2wqH6POZd1QqnJTmLuzZ4KOz+1uNagnwqrPz+lzKcpVwwKIQSK8c7ePJyXX7mz/UoCaBLG2IAfXXw7jC5X35NbjsmiHhO7UJQAeuhQjfatAvY9zWItjUp1NKZCR8cmwly1AtYQKdMxfN5WhgTBwEmVAn+PhYR5EMrwsHHxz1H+pHx5ng8byMvBQfTPByNQrNRPHmACRzq6rg2cxJGelSpOEFTtpYvdPryolVod1+YJa2cQmgjv63AafEFglcaZmZnwsOzD6dRda9raFwnhdOHR9bWFNMCF9KCN0KjhVrUYlzyW0mXxDW6dHyYnmHTwtdee800RwfvPBiOfUedVdGejfITz/Qku3ijfTt27Fj4oTa+5N3LYWMpIHFVDGtInlqHw+gyA5FCSGnxFTV6fYhHqLAguweMKPkmh+UJdlB+M1htMrIiv04rY2JqSr1K4pihelXkL06xrJim9onfkUKaDBU8tDQUDu0/GO6/7X65wqp2sf4O+rnVN+aQG52BQ1/AQA5hhP6HgyXM9Fm3a0d5tp6gn2g+7YBohpO7CQkT02qJ6BA/1hbmHGvfCI9m8QiBq4K9Inf7S/LCG91GT2h9z5RW4EjLzuoeGseC2ol2sOK8TLWeYHDXSvtN7hXRn3LwzdI6Ryy1rV/h6Fi2lT4n6hoFql9QGyBTxtosebpRHOma5RsaTpe7NU7rH/SaV0VvDvDXxDdD0JBqnsBx9rNlaeLFFGELuw+MVF2oaVZCCpdplqefetqmlbwDa5T3Ezl1okMyg7vEVqJR+rScRmnWE78G7nq+4CLPGljrQCiF8eSTT9qU1rvvvht+/M8/Di+99JLZADQDi4bp5E9O2g7TGMmhQWG6J4cNooDzIIEf1JJXPMHuG91XTDdEj7NDJmCLQdVTbTRBC9CFHtCEEl4zWOXOoZ1hx8iUWNhEmBmf0QBEgyQ9hEmy9Lj5K8zT+inYch5BCDxxkT8yPBqmRjSlHNUUFUz9HfVz5UEHF/QPCCVXv75qjgtxt4ARLNrMcU1L3qZpnH3SluzVtBJbilSC0VL4l6oQb9GcaB+YCflVmppTGpy56WRt1Dn9Y5kmGoom6Dck9tzQFhODDBolqMg9/sDkXYqPflJMzVVBVBf+bhgC3IBlxDT+polJjz8cVmqBtLZSGVQ9Rtm/q27qUuZ8u9Up0JGQstUrs6n46XvABgYVa6dCCitI0p01GdGjrkVFi/0MAhpTH8B+++23TZ3L0mKeE1oJNptKl00oHOGCnbUZZbJ9wyuvvBJefvllW6JeDx2Wg/7srZ+Ft956y2iKgIKdTg69oQB6lDExr7l9c0GTsqZXgb0wvq9yLLtp6we2Fvlc1NFwh8M4WRVIPNGGloJ8ZOaoLDH260lkgrEsUjZibMQ3ekYuIMVS0dTsUEkj2kHWohpla1WbiJqlYooUweTcubPhgvoH9jIjMFjBbQDaEmwmOtE+GgD7ofbSMu07FMZ2y+7ihqQrw7lKlWraTq684hF+GNwphY0Ep8G9YWLuL1VO9DgbyyKtp9dlpe6RpjXPyih4EmUakWAzHuTjaUgDDMWjUUuglnPm+z6gQBZSutBICAlMHz377LMmQNSbfy4Xk46mEDZSdSzbDpw8edKm0xjVI/Qwz8zqHOyA6JCeeOKJrjgsK+O1Xe6PHDkSnn/+eRPwsDNJ6V2vjquyPcKoGjsUNgXLoXcUiHrQoXD56pXwtTzBIrTECZ/1MxgEEeAOSlCIIspyWFi+HoantP386Li2Trgq77NfiR/L74U4GYwMXhedujVia43iyYvaBAjSpGgn58ERXU/uWX8FlJ3VQRe/vGhGryxbRmOCITnfPz6hGMAwVZxOrQsBC/RJhMp7X5lSsejSj+qF+/55OVubl/CjHYUxoLWdhI02EVYpU9NbhANC1MYwfTQsZ31yZTGzW17ONE11CWdui6JWuvWB05czB+VG0Y8rj9VlKaj9WM5s6VfC4qAc0u3QtNWkC1ml5Pm2ryiwLsPZvqphD5HtlkYDfyZvvvmmLVt0mH7GG+wzzzwTvqedNcfctqOHdey3ohDuGIViON0sMI9/TR30bm3U1o6Q2QxWftYGBRK+d31gSX5O58Nvvviv8H/zn4uxRuZio2Clc9bVBlRLYqzNmDJCSgFLDGz30nS45/a7w7gMZ0/9+XQ4v3QuMj4rKLJDy9tuQZ5OnBghBVFnaHUoTCyNh8PTd4W/kuHm8GB9myb/nh2En7G9O49bAGlSEa7RoCKYHLj9gO1wjGDCtE7HRPECSmfqixVHCBfD8mf/ERYufGSrL00vVAg2UdAoZWzn1hqOaRjZpNyYlDdh2Ql+82FtfvynMP9HGehquiesyjsvwoVJNS6YOHDFG22jeGLgQLgU/CmPtLdomB86EHYd+OswNnuPYgr7t1KefNs/FMialC62VWXUcpMwn3vuufD444/b6qRP5TkXRssc8+G5uYDfkwN3HLjJEm6d7DjIaifkJYbtUGlj0jAVI/NPrf64Fr4enPd5HrGuqOGII+TOyo7TNkX+grGN2yqTRdPUzGu0fUUHzB5NCknsWAdHRkBxe5Rh9ghaXhX71epGwSp3sAgnHG5jR61YPfjlxS/N7foZOaLke2caZ+7wYfOajebE01v+lDKCddP9Dq7qBxbkTv6rsLpyVjhHO0EEFW+BzqhfTc26KQxnl2Qoi2Gu9EMi9JUwunpOhrMLooU2NywESmsMawXPrxaBXjRSE0yi9Qvtx77Z2pbgxk7BZu+eqnbLIeZz/1Gg/A31Xw22GMZ0Ip2GcidDh8TSYI4cekgBmo7+MIeeUgBdh1i7mIyW/CMkwLQkOEgPYnGwn05DbEbEBzHgYkMemNmQNCuuW1nBspWikkZntU/npYGdoAueWK7qoOkSDEYLDU0Zd1Y/XpVNCcIITt5wl4CNCRoT7Euwh2KpcNoveL9iQgM4r6OfKeNRe0+tmSSTuwV7EAW39dDe4cY2AGP+gM8BdJ1FI/ZHDhJSouaM1FY7nQkRC65ii6StRGw58JxDb41oX92DKWJRTp3v+4cCWUjpclulHUuXQZvnW32DNZ1Xt8vYTvDoyL090uuGdcz9WUPSbPyDSHzYWLziF0YFM6sfbIag/qPCFkIMYnWJVwAABnNJREFUrtCMRPYHTGeXkak560zBxPLTmHrX5CQ4xhGuQ0fOKmZL7Lu9dv2aLQ1mZZ5vIkhulrhjd+ZG8hXbtAS8i028yyac+DMAdCMkFa5e3nwhUWTQr0AZPQxX4Drs4lwRuCo1VRpv90JEgZ7AaVBfj2elFTSK70ZV0GmQLUf3AQWykNIHjeQotuMG39PmMx2jd12115k2W4sCkW1F9g5mhVyhM5ypGl8Pa2d35WfEJ60vvohWJu52zCQAYUiJfELAXKUojjxePmkaBgPuuXUjA11eN9iiwdB5aWkhfCVtyRfSlly8dDFcl7YER2lTOzSVMzcXdu/aHaZ3Ttf3xWPwI7BUv5C+0w1xu4kHRvMK8Qpm30wabFhWrIC3XrUOAOcgEBsFCUutaJaD+9OYhrgiB4nKDy0RD4DFOS5FRieE+XUO/U+BLKT0fxvmGmQKbAMKiPuYdIB9R+RG8KO1LKv9qpKf0TysChFlQEtro2/ZOMY36CqKMTsxBMqz4u0u/eF5TFPllECOWCI8AN2YrFb6nZHh69VTvw5hQVNM2lqD6ZvDhw/bfj2syEGD0pZ2L0VhQ6+pCx5bRSurZqQITUIN1xMitZRbUztaz6MjUjq2M1A5EPRIqaMgfK1AUyTjMaB02yhEiLEelZRENsvUCFiO3zIUyELKlmmKjEimwK1KAVT6BVM0EnCngM0IJ7uxy7Z/qoN/OBSwBUTwsFKpBmIL4EpmGFSmHqqpqlcptyOf38ezjfgVzZNhCSG3y7XAgdkD2uF4l60Yc+NX4JmAUslPzGYG8DfxLNLAalDQRfFey44xNBLxg+AZj9imxPkBVK4JTcpSkohlTFn7661orVzUoTZFvutfCmQhpX/bLmOeKbAtKFBhV+LyAxrKm+2FagbTX4+AAlEQRwguhphoMiyvHGawGYUE5JHoj0VMLiZvwpBJ4AIO17UHdzBR/LIMyDD2L2Zmw7dnvyn49Zcgb/S0jVDpIMS6RRaPRkh1EeHXS/tYsGCadCPa6hxtaQRZS45xFsejqEkqklkm8CA4neOd/VqG5D65tFwmgNKOrt0ChjQ3hkOSOF/2HQWykNJ3TZYRzhTYXhTAdmCU/XSWh8PY6pgJDoyNI8tqzGWcpZWpYUyxiPSx9Q28qC7Jj4nt3aPS5KZ9VK7glxe1ywvTDBwCGNOXIfq940LJxSFOzh9CEU9tb6AVCSrijyswYw6t1tvaAcy1TFg0WZQ/kxFNV1E/E6QaEbmdChm5mORhCfJYXII8II+zAzvUFPKkrSXhUSQCGIktg861hXp7pinI4cFawrIyXYUgOibaIx4SyVOH6znyuZ8okIWUfmqtjGumwDakADv3aGeXsGd0t3xc+BJYZy9MAdRnMsacGtDDGVt8LF8d8gWyd2CPvHXsVFkTYe+I9o8ZYkM6RvX6E7D6pXgBPOVIS43XrCCyjQp1yxLnkaHRMMneMfKZ4o7pHMrWPCOUjIeBsRl55D0keQW2oLpCRAvUs9OgPCbAAQPtErSYkRQ3rVstr55UOSvXVYqERyuGH19yXltW69LJa0AkJMory8CsHOjKvb8CAmSj98cS5J8tT4HscXbLN1FGMFNge1MgejNZDV+Fy3KCxqZzMbRmTlFkaESdav6o65hY1c49gzCvgXBVHm4X9dccQhlyPcxiKZRAgCEOacpnYmBCAtEOsefoGK0Maavcg3XUZsj769JFCQ5XEtTq1Td53PIyQo8CRBSEwrj21VlVGUtypIcjtzi5VEDy8kqA0+hI5toE9pwfPbR5O7XxMPsE0daFwFWbI9/1EQWykNJHjZVRzRTIFOgXCiC2RCa99Ufy4Oncf6OnpqQ5sZBKHkXUhp16WdaGVeKWBZyne27Zps8VzxTIFNg4Crho0g8Mspc49qKsXpSxcW9OhlxLgSyk1NIj32UKZApkCnSJAv3ELHuFa6/K6VITZjCbToGN1u1tegUzApkCmQKZApkCmQKZAv1JgSyk9Ge7ZawzBTIFMgUyBTIFtj0FspCy7Zs4VzBTIFMgUyBTIFOgPymQhZT+bLeMdaZApkCmQKZApsC2p0AWUrZ9E+cKZgpkCmQKZApkCvQnBbKQ0p/tlrHOFMgUyBTIFMgU2PYUyELKtm/iXMFMgUyBTIFMgUyB/qRAFlL6s90y1pkCmQKZApkCmQLbngJZSNn2TZwrmCmQKZApkCmQKdCfFPh/02R2NXPqwK8AAAAASUVORK5CYII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00" y="2381250"/>
            <a:ext cx="7023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9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Filtering Join Functions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4525" y="2130500"/>
            <a:ext cx="10047875" cy="39117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3200" b="1" dirty="0" err="1"/>
              <a:t>semi_join</a:t>
            </a:r>
            <a:r>
              <a:rPr lang="en-US" sz="3200" dirty="0"/>
              <a:t>(albums, songs, by = </a:t>
            </a:r>
            <a:r>
              <a:rPr lang="en-US" sz="3200" b="1" dirty="0"/>
              <a:t>c</a:t>
            </a:r>
            <a:r>
              <a:rPr lang="en-US" sz="3200" dirty="0"/>
              <a:t>(‘left' = ‘right'))</a:t>
            </a:r>
          </a:p>
          <a:p>
            <a:pPr>
              <a:lnSpc>
                <a:spcPct val="200000"/>
              </a:lnSpc>
              <a:buNone/>
            </a:pPr>
            <a:r>
              <a:rPr lang="en-US" sz="3200" b="1" dirty="0" err="1"/>
              <a:t>anti_join</a:t>
            </a:r>
            <a:r>
              <a:rPr lang="en-US" sz="3200" dirty="0"/>
              <a:t>(artists, bands, by = </a:t>
            </a:r>
            <a:r>
              <a:rPr lang="en-US" sz="3200" b="1" dirty="0"/>
              <a:t>c</a:t>
            </a:r>
            <a:r>
              <a:rPr lang="en-US" sz="3200" dirty="0"/>
              <a:t>(‘left' = ‘right'))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50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Errors</a:t>
            </a:r>
            <a:endParaRPr lang="en" dirty="0">
              <a:latin typeface="Maven Pro" panose="020B0604020202020204" charset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810800" y="2130500"/>
            <a:ext cx="9374000" cy="33888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lvl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br>
              <a:rPr lang="en" sz="2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2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AutoShape 2" descr="data:image/png;base64,iVBORw0KGgoAAAANSUhEUgAAAekAAAFWCAYAAABNUmU3AAABfGlDQ1BJQ0MgUHJvZmlsZQAAKJFjYGAqSSwoyGFhYGDIzSspCnJ3UoiIjFJgv8PAzcDDIMRgxSCemFxc4BgQ4MOAE3y7xsAIoi/rgsxK8/x506a1fP4WNq+ZclYlOrj1gQF3SmpxMgMDIweQnZxSnJwLZOcA2TrJBUUlQPYMIFu3vKQAxD4BZIsUAR0IZN8BsdMh7A8gdhKYzcQCVhMS5AxkSwDZAkkQtgaInQ5hW4DYyRmJKUC2B8guiBvAgNPDRcHcwFLXkYC7SQa5OaUwO0ChxZOaFxoMcgcQyzB4MLgwKDCYMxgwWDLoMjiWpFaUgBQ65xdUFmWmZ5QoOAJDNlXBOT+3oLQktUhHwTMvWU9HwcjA0ACkDhRnEKM/B4FNZxQ7jxDLX8jAYKnMwMDcgxBLmsbAsH0PA4PEKYSYyjwGBn5rBoZt5woSixLhDmf8xkKIX5xmbARh8zgxMLDe+///sxoDA/skBoa/E////73o//+/i4H2A+PsQA4AJHdp4IxrEg8AAAGdaVRYdFhNTDpjb20uYWRvYmUueG1wAAAAAAA8eDp4bXBtZXRhIHhtbG5zOng9ImFkb2JlOm5zOm1ldGEvIiB4OnhtcHRrPSJYTVAgQ29yZSA1LjQuMCI+CiAgIDxyZGY6UkRGIHhtbG5zOnJkZj0iaHR0cDovL3d3dy53My5vcmcvMTk5OS8wMi8yMi1yZGYtc3ludGF4LW5zIyI+CiAgICAgIDxyZGY6RGVzY3JpcHRpb24gcmRmOmFib3V0PSIiCiAgICAgICAgICAgIHhtbG5zOmV4aWY9Imh0dHA6Ly9ucy5hZG9iZS5jb20vZXhpZi8xLjAvIj4KICAgICAgICAgPGV4aWY6UGl4ZWxYRGltZW5zaW9uPjQ4OTwvZXhpZjpQaXhlbFhEaW1lbnNpb24+CiAgICAgICAgIDxleGlmOlBpeGVsWURpbWVuc2lvbj4zNDI8L2V4aWY6UGl4ZWxZRGltZW5zaW9uPgogICAgICA8L3JkZjpEZXNjcmlwdGlvbj4KICAgPC9yZGY6UkRGPgo8L3g6eG1wbWV0YT4KxYKwvQAAQABJREFUeAHsnQeAXUd577/tXWXVtSq7qraKJWPLTS6yXMA2NsbUAKEECJAKyUuAPJKYkgekQV7gJUBoCSGhGBMwGNu44SoXyVaxZPXeu7bX9//NubN7drWy1yrrq91vpLv3nDlT/zNn/vN9883cnA45c+cIOAKOgCPgCDgCWYdAbtaVyAvkCDgCjoAj4Ag4AgEBJ2nvCI6AI+AIOAKOQJYi4CSdpQ3jxXIEHAFHwBFwBJykvQ84Ao6AI+AIOAJZioCTdJY2jBfLEXAEHAFHwBFwkvY+4Ag4Ao6AI+AIZCkCTtJZ2jBeLEfAEXAEHAFHwEna+4Aj4Ag4Ao6AI5ClCDhJZ2nDeLEcAUfAEXAEHAEnae8DjoAj4Ag4Ao5AliLgJJ2lDePFcgQcAUfAEXAEnKS9DzgCjoAj4Ag4AlmKgJN0ljaMF8sRcAQcAUfAEXCS9j7gCDgCjoAj4AhkKQL5WVouL5Yj8CogkP7V1pwe+aefdT3qsO7hkjvCdvdPYvRMo7cwMe2eYaN/zzgxXE//GN6/sxeBVNuFy8x9Z1PmWCrEGaxGzCWdRWch0p5n8DqWob/zPYNVOk1JO0mfJiA9mYGAgAaKjnbxa6JggoDDkMH4kcMfPUs5nrcbYZOBJfmLb2rACXGJlI4fB6L4nUo0XBI2ptHzGfepeJQ3eOUl3/43KxGIrRlaLtz0aOMOnsgvR+3JdQ73SU+ihcNATZSQgL5PyYUCWEfIs11ZKQcyCf0+XOj6RP0pEzdTkPBaUJaXKlcS5fgSd8YhQCZQ+Mo86Hx+fNTB5JPTITeYKux1dQROjEBmsAiDl0aI1CCReRKiRgrHr02fPAUkKNfRdVF3Mv616gHDHnHy9Bd6T3z01asj5Ilch1LIDSmQJ3nFz4liuP+rjwAtGrpUaNpM+0LGPZs60+/wjo9Cn+Mm8yw8iNevuGoZIg6JkWi7teOVm2ed/VTeuUofb/zIn/5LlvQ8+h8xQ7n0fWqOlPThK+SgXE66bqdWkmyM7ZJ0NraKl+lVQoCRITNAZMYNbhmkGKzi0MZglS8iD1weYhA4oV1Ik3AF+kRSbtH1pr1HbcOmDTaxarxNGzvSyvJ5+lLuRKMUeSWDJHntbTJbv3Gz5bU32typU2xYceFLJerPXkUEemtR+krsR4GjMuUjLJ9uJCixlX/JlFBPk26XifFKvtIlSa7bc3PtYH2zbTpYa8cOHrDKohybPXOa1aqTvbh9nx07dtTOqRpt44ZXWLqH0QePK2eqKBSxZ714jF/nxAOPkEq46HaZ8RnUX07Sg7r5vfLHIdBjRIGgN9e12dNr1lmTRtM8KZ5K2lvtgmnVNnFEeUaeyDFxpW041mIr1m20hrZ2K2tvsdFlJTZrxnSr17Nv3vNrW716jY2rHGYfesONtmB6tXxPzrVrZGwXx5PnIys32I9/8Strba61ty2+3N6xeOHJJeqx+g+BwIua5KmvMYFbtfOArdy60/LyCkRVCS0XFOTb8OFDQh+aPrIsM+mDnumg+mTSOLlCJ8QckgrEn2sNSnDplu32vXsftSN7d9tVc2bYVJH06h0H7Bs/vdv27dllV8+qsQ+/462WL+kfKZtUKE0mtV6LwrOXes7DtkwIak56uQAT1P29JjnoPJ2kB12Te4VfFgFGFUYLfVp1vXrPfvvqj35mtWLGPK0BV7Q12u/ceI2989rLFKhdZJlrjRpoHnlhvX3vp3dZfUeuDW1psPMmjbNJ1TXWnJ9vW/YdsP11Ddbc3GKHjtb2WoT0ylPOCQcpDZB5+UFaJ5EDSmv3kaPW1FhrO/cfCOnGdE6cxvHZxzjHP2G8fMlhtrco7tcHBJCg6WaPr15n3/zFr62ksETdCUUyX+3WosnghKEVdtX559kNl11kNSNKJMVGKiNm93bpuXD5ss2WiY5szmThSFuObT7aaHXHmuxoc3vQIB0+Vmfb9h6ww4eO2I7d+6xVon9OviKqnOQf65BMHuSVcek+061vqVBkG0vOJJhJ7LFGsz2799vYoaU2fnhp2jQkpPiK6xZiDYw/TtIDox29FqcLAY0eQaXIKKIRCHVkU16xNeaVW53Md3I178/VELNcEvNtImkNJwqTY4cUcPnmnXbYSqwxN98K8nOtWfGsrc2qyvPtXddfb0uWLLFp1ZPswnmzQ2l7DrPdBrYT1CcUS88Yqov0uXLeDGs4stcaGuvtpquvDLHS6QSPPvw5mTh9SNaDpBEIDc4fuXbRmhqR/tWSV2h1eSXivVwrltoZKRI1cpMWiteKMNc/9Lg9v3a9ffhNr7cLqseoF0KJCdmRVHQvS8oKSO6kjUtsI5K+xPJMcUmZ1nGKVKZcSbM56ttm86dMsLdee7nt3LnLrrvgfFNXVs5yZJb8T+4zf3nU06X7FvlnEAiTALRB96/cYv/xk5/ZscOH7Q/f/ma75aJzo+1mZ1J9qVtn4AF24SQ9wBrUq3NqCMQBhG8GBga0YMGdx5CmjzzbpHzcvO+gbdf63TmV5SHMzoPNtvPAYWvWYNUukm6VVNIua1kkDdxr5ky2c2ZOtg6JLIzDSBCkXa+MDta2WFNzs+VL4i4rLLRhJTmBgHkeJBz9OaL1wtbWNivKy7XhZUVWoVGVVe1RlSX2hpuvMwnoVqG8GPRrlaaStDYN8sXFudaizI4eq9d8oc2GFBVYZVmxlWYIgjyaiaOL2voWqWA7bEh5oRXqeW1dq5Xk5Vh5UZ5pifIlhmEl4K6PCNAh1EDClz4G/m05+daWC+bttnjB+XaFyLCppdnWbt1mDyxdbtvUr1bvPmi/ePwZmzTyGhteXmxH1GjN6jP0ykq1aWEBKmuzOvm30u5Kuby4wBrVIY41tlhDa6sNLZekLnegrsXadF9emG8jSgusWEWiLLm5UrfTOeWS6alZWUmuXX31AmsUmw5VWvSvDonT7UxCdX1EHrUN7dbc1GhFUtGXF6n/atGavsnzBiV8jLK2tFlrS4vqmKv+XWhDFAaC3icAtjW02fbGDuFQbHva8myf4hQqjrohc5nwriBt10nabmzSeyK/CtlekAaTi1wKD6yhFuGCmwHjnKQHTFN6RU4VAd51PrhEfccdo6m+tcacpyGqorzMOuqbbIdUzGs37RBJzwyDzZY9B23fwUNWUVFu9WLFHA1KHR2tgaRRbv/8keW2Z88ea29osLctushmThxre0SkT7ywxR5dvtr2Hzmsdb5cmzBsiF0g6eWa+edYUUm+rTvYaHc/+7yt3rZb0nKLDdVgPGV4uV113gybN6Pa1mzab088v9IOHNxnl8yaabdccp4t237Yfvn4k5abX2Dnzp5l23dutxfXbxbJt9qUYaV2zWvm2iVaU8/VQMvgt3xXrT24bJVt3rFLVr7tNm3yZBs/drSten6ptABFdsPCi+ycsZVdJN0FkmK76zMCnfyRXABj8oEYRXA5jTZjWLEtnlwRyKdx2gibWVNj//DfP1P7Hralm3fbtv1HrEAkfffStbZm7Qs2QhO2Wy+aZ5MnjreNx8zueuABO9ZQb3PHDrPrrrrcNuw/ar969AnbeaTWLr9wgTVoyeVZ2VdA8KPLSu2quVPt8jnTNEmQZK5tV7mahCZyvIhcpdpx8Jj9/OlVtnfvXps6tMg+eMtrA5HTp1ftrpdNxFrbsGOnlnAOi3yLrGb0CFs8a5qdM3WC7VR5Hlv1oq3asUfPD1mz+v6wgsKwDPSGyy8UCxfYXU+8YL9atsaO5pRYjiaov1q6ytZs3GhzhxfbW66/yjrEyDs103hY+axat8UOHD5mpQU5NnP8KLv2vHPt3AmjglYJJIMGrKuXqoQDwzlJD4x29FqcUQS0TtjRZoUaW6dUjbV9u9rtcF2dLV2zVirAmaaxyDbv3GlNdcfs3PMv1GCyUduqI5PlBkngsZUrbf269VZZXGyvvfi8QOz3L99gP7rnftut9b5KDZhDJIms2b7JOg7vsUtmz7RGCT7fuecRe/r5VZIocmzUkBI71Fxvj6/cYxPK82yuSHrToaN279PPWcOxwzZh5Mgg6ezVQPzw0pVSp+bZc+s2We2hfVKd5lir1KkbJJsfPnrMJo2otNGjhtl6id3f+vndtnL9FknvMopT+TZt3WL5xSV29MgRmyGR/Yp5szT0VQYpO626PKOQD6LEE3ph0YSlFJlR0XX0p1g+82uG2rzpU+2BJU/J/uCo7A4O2jipvJ9dv96WPL3MpmgytWjuuValKAfU7vcvWSrJuclK5k2zq5XO0eYO+82yF2x3Q4vt3HvI2hrq7LAme81tylVqnnUi+qKCN9j5504NEmkuOniVokMTRs0hbW9tnT307DLbu2u3FZxTE/oyQZ7fU2ffvusee3HjNknITUHbskdS7ubVrVbRcNSqJ02w3Qf22l0/v1Namg4rKhtizcpvvcTh9Rs22siKUrt04Tzbph0PO3dsl+hdJAm5w3Zs2WQNmxtsxMzJgaB3aaZwx8NL7N4nnrZmvXPjR420fU2t9uLaDbZ351778Ftuseqhheq5THw6Z0G6HjjOSXrgtKXX5AwikCOSxrJ74sgRlqvBaL8Gyxc2bbW90jEe0lu0bbcGMYWZNWWKtkRtM41LGjK6Bo620jJryi+0Rg1+7bLihdif2bjFtkkN3aH71994U7D43rt9s9b98qxsSIGtOSqjojWbRbD5Nmdqjb3j9VdbRW6rbVu32i6cfU4g5OaCYmsqLLWmXKmzJTmjRi+sGGZWOsTqNWiXSTX5umsWW8Wo8fbQkmftxQ3rbe2eQ3awTgPrKK0HPr/Glm3YIkLPtYVzZtlll1xkGyXx33nvg9ZUUGLFUpEWF2ltHRfII7n0v6cTAREmB4qoRVEz54qs8qTRaNckq1y+1dqyx97kVvW/WvU91MRNWhppzi/WenaxtWp5Bam3XX6NUp03F0jngwpd7ZVfNtTaiytEys12VOS9+OIFVjlmvD2pid/z67balsP7NaFbYedkSDohOpG0mJgS5ZdWmJVoSUdr1bn6kM8xpfvzJ5+xJdLOVKjPLVp4qZ2vCWNtbYNt37TJZkyfKCM4s7GSql+76HIbOmKkDR0zUdsQD9kP73vY9u/ZbivWb1K8eXb9oiusedhoTUKWWk5rsy265AK7dNpEmygDMvJ6et0eu//ZF2yP1uZvWHiZvfH6q2zNnmN2x50/l8HdBpsvSX3CZXPDm8b0YiA6J+mB2Kpep9OOgDZfhX+jy8qtaEKVrd602XYdPmqrtu2yjhFjbYsMa8ZVlNl0PWtvlrpbUgMGsO3BClbjXLGMcjTU5mpAjX5tbS0aeLVWJ+LeJpX0JRrorpxbHVSdVEBL0FJLNiFb2SFJEftkvX3O3Il2wbiLlVKy5ldSUGAF+tShpsysJ+Zp4CwsLLZaGeJcNnuevf/6i8PAXlvfYOs2SFKRJNIglTwqyyeXLbd2ZTS+ssJuumCOLZhWaVumVNrTUrGvUd2KCousqKiI4gxUQSWpWxb9DZM7ze8g2RZ9YweBuXOuPoXqK6z3IvGink4kSAWU6xC5a5FFqmtMG/NCPxJfW6kmWblH62zCkFJt07s4SL3DKkrshW07ra2pwLbvP2xHtN6bo8kha8CkRv+CHEo0ESjSh/SUQZCuNxxssOdXrxWptmkr4mR7z/VX2GRZmUHqrQtmWIkSoIyTyvLsHddfHvyZWOTq/ah4eojV7suxRkn0hJk/cZitPTDeHpVRZU5bg82dPM5uOm9KWF8/oucrNZHdd6ROthUVdu6suQGT3AL1yfJy260J6CppFG4TSSdIUHJVIHz0NUCck/QAaUivxplFgIEzT2NAuQypRlSNswIRV6NUz0ulJh7SlGMHDh22hdOrbfyIZJCjNMTp0MCKY60PDTgDLuvdWM7OnVxlK9e8aAcaW+2hxx63tcuW2cK5M+zGKy+1qaOH2OThZufXTJAluSYEUqd/4z++b49WjbTXX36RDIwYmJSHxiTJPUqfXLpcDtKYhmwMxCrlzYBXpGuCYUUM8WO0tldr61iiV2pts0rqdMoluzVTNRVOf8hA/92dSQToE4BMSyYmW6ibIUqkyYNSObOHoFDtVCJjMPwJC2kmjRMbiLjJB/8kRQhT2/bU+Yo1IRwq47QS+YzXHuyy0hJpW/LtSG29yS5RcTkkB6KjFMlWMOief/TdRNbXVikR/rGGZivW+vKU0SNtjOZwSPy4WCRU5XwOip3Xbtlrz76oteltO2zH3iOh/ORD/4WA8slL70mObDgweEv8JLHL6uygNE1onnKlWfjBf/3AClvrZazWEdT1RTltWueuU+kGdhd1klYDu3MEXg4Bhk+ZtVpBe5NNnzxWBmQVtl9ru89v2mnlEkPyJdXMnjbNymRuijQSBrZAcImsQ3z+tYs8I0m/4aI52vfaYfcuXWO7ZKCzRXtS9zy+1I7WHrOPveVGG6V16o+96Qa748En7dkN22ynjHOe2bHX1v7wDlntttr1F5+fDIpKQ8mGdEM9MqpTiJuDJwKZ6wEKTIZwCKBVdzJA1zohNNCugVHroRrAGYgZpvnmOdc4XXZeBw//c9oQCDSoiVNmuhWIGXJE+jykz4tbt4d2LhZBD9WJX7QFLUmLhH6p66TNSIPU9ER/Qj/Ud3iqBs1THnl6QKgC9ddCqdM5eKdUltLSlGvJg06kBRORH2mTJukgoberT7Fzmn7RrMMD2ti9IFG/QAHyCE6icnR5wkgwtwdW77Qf/fLXtlVGlYVF+VYypCJokpKyJmUmGvYWbfokpedpIomjjWrVhzJwPsFkaanGY/KtDl0ky/Qh0hadP3Vypn8rUKh5iD6g/jhJD6jm9MqcCgK85tEl18mAx4DVHshMg5IGsfFDzKZVjbJ9u3dqnW2fFe3bG47jrBk3JqOqZqBh5MIQKBm/UFIiG+VooIxDa6kGmxsvnWuzzptrz23eZ3c/9Jht37jWVuvkp71SpVeLpCeOKLL3vPkqu2RPu/1axmCPLXlMa38H7SlZdC9Kk3QsuL6T4So1yGae5YicpRPXQJqRrOQ/XGvluyRN72totS2abFSOkwGSRli27LA2mgy5ycCZSWagjoWd1euvi26o6qZVfaS2I984kkbcafvqzO55brWt37rVSkWSM9S/xso4MJCZGhkSbpSIW5+jrVaKUwd5Ko12TSbb5E8PTFzSF5pFzE06CAe3Qyru+vp6EWyLTagcbloClp96uhgRuuRvLF8yrRQpZ4i0UhJ4ibZa1Te12AZtRdyj2USpuBPHxAI1/R4V6GePPmVrtWNgUlWV3XrTDVaovvafIu2dh1VD5QOZJ++ZyqfyUv8m1QVH2YtkOFlRWqTfHNHEQTPOhZdcYlfPVQeVY+JJAsMEBuUEk4HqnKQHast6vU4KgWTQ6BFVs/j2MGxgedscVMIXnltjTzzzrB0VmQ1pbrDJUktPGDksGXQYVCSN5OiDcBIG1Q7WtHUYikgauRVV4MoXt1m94o+WhHDOpFH2jKSkbRqMWjSYNmqwkt2YSHmZjR473saMGmNTxo+zZ7Q+WKtnqABxyQCqTAKhBq/O4ZXlcPbMMuAxkGEMFH75SDdIJqgoZ1dX2zZJ57vr2u0XT6+0TdrUuk7r63sOHDJpV5UWsRlO0y6kJo+BPDSm63v6rkEORz/jE+/b1Wc4dvb5jTusgbZvbLaNIsCVGzdZo6ynJ4isrpg7y0ZVFIVtc2WlMhhTmx9oapBx1SY70F6o7VAvWp1sDXLVh5pkhNWspkMKDRlpnfqIThFbvmWftReV2YOyDK+rq7XhSuOiWefYUMpCM6uPhAhM6MJV5l5tzcSB8k4cUWpVY0dpW9cxW75tt/3kkafsUm27Ym/31u3bZIE9woaMn2y761uDvcWIIcU2beII7RrYZ421taGrtisxCB2TRJZW8tTnm3OLZAex21ZMHGeHtCVx6JhxNlXXTz6bqz3SzfbUkidtQtGlVlpWphPQDtquzZvs0nlz7JyJI5WKHIWjvgPMOUkPsAb16pwqAkgdUB+O75ywNYTDPBjxCjR4cSTEfEkH4yU97Kk9YGUisimjhthIDUas/fJbQsz08/mbGexYH5aVjgYoySkaRLfL+OYH9z8UjgstHT7UWmWlu0vHj5ZJCpo1eZINrxxhD2kv7NfuvMeGDa2UsfZw26+Fw+baw1apY0mvmDsnkCzqRs5B4xSqoK0kfw1W+ZJM+KDejGMXZUCtjRV6gU5Vkd2uveGS+bZO64XbpG5/Vpayy1540Qq13zVfxjkdrao/5VW46GJa8d6/XxkCPTmEAbhQ7FigtmoUQS7duFlLKJuDZNkkws3X/vwanQF/yyUX2lUiJCZWtMfMsSPsASV2rLHN7n7iGSt8cqlIss0qdLBJU2uLDqapt6PqLx06zQzLfXrk1tom++odd6kf59mhgwetpKXRLps1w644f3ZIE+OrYk0smzQpow+RD/24kP7S3iwtEdNLs3Fi1hsuOV/773fYIVl03/X407ZkxQrrkFRef/igXXbuNLvuxrE2RseT7VVfXysR/avf+YE1qEz1Om0lTxODo/V1uta5A2U63ERieHlJge1V+e+XtmittioWNh61G69dbJfOnWsvTq22R1e+YEu1C2Gjjg4t0eE6bdru2KEfAilR3WZPuDIhZ6U7EFnaSVrN6s4RSBDgJcd1ERvyKmeKDdEHY6wiBlT5TZca+g/edpsd0MEmFVJFzppUFY5MRO04LMjJrVam8Oz95CUbplFvpCy3KgqkMtdgV6BFwLHjx9sWGZxtk0oQq+9iEfoFGuBuu26R9lObDRkyzMZNrLadu/bYnkMalJTWGA1ot+qI0ateMycMoGX6tY2hyp/fBC4VS0MCZboeoUxzdGxYhQ4/YaClzMP0pzK/Xfuxc3WCWGs41ey88RX2obfcar987Bnbvn2Hleus6EWLr7aHn3nenn1+RTB4Cz94oPi4ZBjsSTXJM//bRwRiN1NwncsR+s9YDOglUnJKHSItRlkjx4206WNG2qL552ntdbwNU5tCnEifi3Qc7IsbzrfHV6yW8VS9lZQU29tuvM6269CRx596SofpaKtWY6N1lBVK/a0Mtf7c3NZq+3UYSKH00SO1Dn35pefb26+70oZrssmhNiXq45V56kvqq4oV+m2hJglD1Z/pT0NlKs4eBfrTVXMmqS/caHc9tET7r/fKAvuwiLzNpkkrdOG8uTZ5VKm9TkR+QAaPB7U3ev/uXXbRBfNtvrZ0LXv8MWuqPWJ1Rw5qi9hImyMbj0vnzFSfW2lNqsuu1kZNgkfKCHOYlnzM3n/rTXoXyu1Rnb52uKFRNhuNNkKkfvnChXbenDkqjVzSMZPrAfbXf096gDWoV+fkEYhjZ3zfsahtkXTTrIFUAovpRM5g+QzpQlNRCQwBRtpChXdYnyIlwrjLUh0/0nEUVaH8UCEjiaPiI2ytNON7JcXW6zSmCqnxJuoXj4jHYMyximGtUXnv0t7mDh3rOUnWtMMVgDwZLNlGpfMqQv7if5NgojPGk7SRrBnQy/TdLH/yI03SHqJRDUpH7U49eMa1sgp7uG//+v/Y8y+ut5umj7Y/ftvNVjV8WJDuNBsI8QfyoCgIzqxTe9BgYA324C6hMvQTKS6CCxKsrug/sT/wiJVm1p1DHN1v33fMGmSdPWZkpY3RwTOkx1GgBUpcp3zaiqMd9nff+J6t3XXYZo8dah980802WgQ9ZkiZDRMBkjZ5qRuGvkE/FU/bkMyEgPTY0y/hXCeiqT+p89CHY19hSWbvoQYtj+zR6WcVNmnMCO3lT56T5j5tIdiuH+YYO3K4DuNJyqduHMqnA/XC8bP0cfrx9t0ibm0THKV197EVMjRTfpSNMtBvDyvTXfvrNHFssjGyTh8hYzT6N/2802Xw67wfABeMN+4cAUcgg0B835NxFPU2amsRK6OFHF+MAxi65Imwuo8JSCCczaU4ehCfEWeYbhiAMZfJk7QEUZJuqf6MGo3FbmK1m+TLlhTU7MkgWqEExo4fHvImXkxXl0H9GQd2aRaDQ9ph8FLxQh54FiphiB1jIxxliqT95IpNlq8DKypHDLcOjiLde8z2H9insuXYEBkJlZXoyEaFx+CMAdPdKSIgMJN2TiZMECXkB7b44wLe+k63d4zDliW2VUHgw0dVWJ4+hNchtCFmuSJJCxzaN+mHko6lsi5TDueOGx7U1fSFdG70RfLizHaEea5xpKijcUzL5KHP4IcjPnFYDa4cXmIzhld3lhU9VEhLpZpcmmPjp4wO4RU0pEdCoW8qUJuk7yJJ+aRXqUlER1gdT/Knj1IvHNcybrdx4+jdfJIwgaAjMMF34P0BZ3eOgCMQEOBtZyDJkK/YDxV3HLCSh8mw0f14zCQeLMzgUxCGoji8hFiB7LsPwxqAFC0SaxIqCRFy55k+5J/ckwceMv5S0twlg2H3fPCnvLHM5BEdZWPdMTgS0f+dOjHtO/c8aNtkTT5CJF2kw1p2ySjnqNYsR5aU2sypU/RDDdCIu9OBAOinmoQmCC7dZsEjBMxsfQpNBS3TZEmMbn0Hdpd354EeNLRcsNGWjUOHjNI40SxXqut8HUBSECiPEGQSe0qy54A4ITEey3EXt3lxH8seQ8XniV4mCZmkmiy9SNcuMs+E1hfdDpcT2FUTVn2jscKuIjhFZrc2LxLpZIKH70DaeAZHPMojRIja6Z88HUh/naQHUmt6XU4JgWQAzAwuMaX0SIFfHDXi8/R3j2eot3F4h0EsM3gGT/xjeIWLz/EK3plnsUwhDuJRSDQO1TGl3seoznTiAJYpUBgo9ZCxrUQD99yaKsvdmmN1OhiiTmeAD9EwOWXscLtMa4sL9bOaySCRAJEp1kvj0FUsv+qBQCd+PfwTdDOeob30Rx2EyWD3ONzpEz1jxOAVPUkn2R9frp41dXiZ1MvNNrGy1ArRZXeSdIYYCR4STMcPnpk/Xf5cheKlH6tDxUkrz5MSZ+LEWWgmUogfrrlKSL3rRQiR5ZsQdDqLkFqPjLshk8kuHWegXPua9EBpSa+HI9AHBBjn+ETVKuuiO/XThQe1sF0ro5wGbcsplNQ1VmuW4yuH6mxmLMfdnY0I0MZH1Njb9x3R+e+y/JZB2ERpS/jN6jQ9vyp1SxPuACbY04Gtk/TpQNHTcASyHYE4KGYGRAbwSNQ8ih+qwQCO0M16PMGDytwHUqA56xwGXrQtkzHUxajEad/sb87sL6Fg7BfnJN0vMHsmjsCrjAAjdXSZ8S8SMyQcvPijawg6rPPF8P59FiJA69KcGPsl67esDYez5NXA8cdYsrdiTtKxbZykIxL+7QgMdASScburlulxkGfxPn3dFdqvzkIE0JbQrKFpe7Z/Ntcn9sVsLmM/lc2Xm/oJaM/GEXjVETjRwNdt8NZNCHeiwK96LbwArwABWrGzJbno1tavICEP+qoh4CT9qkHvGTsC2YcAY3iwNNd3N+vZ7Cuql+jlEGC+1cnQGX7Wfcrr5VLw51mAgJN0FjSCF8EReFURSElYkZjj96taLs/81BDowcY9bk8tbY/dbwi86pb4/VZTz8gRcAROjEBqBHeCPjFM/sQR6G8EnKT7G3HPzxFwBBwBR8AR6CMCTtJ9BMqDOQKOgCPgCDgC/Y2Ak3R/I+75OQKOgCPgCDgCfUTASbqPQHkwR8ARcAQcAUegvxFwku5vxD0/R8ARcAQcAUegjwg4SfcRKA/mCDgCjoAj4Aj0NwJO0v2NuOfnCDgCjoAj4Aj0EQEn6T4C5cEcAUfAEXAEHIH+RsBJur8R9/wcAUfAEXAEHIE+IuAk3UegPJgj4Ag4Ao6AI9DfCDhJ9zfinp8j4Ag4Ao6AI9BHBJyk+wiUB3MEHAFHwBFwBPobASfp/kbc83MEHAFHwBFwBPqIgJN0H4HyYI6AI+AIOAKOQH8j4CTd34h7fo6AI+AIOAKOQB8RcJLuI1AezBFwBBwBR8AR6G8EnKT7G3HPzxFwBBwBR8AR6CMCTtJ9BMqDOQKOgCPgCDgC/Y2Ak3R/I+75OQKOgCPgCDgCfUTASbqPQHkwR8ARcAQcAUegvxFwku5vxD0/R8ARcAQcAUegjwg4SfcRKA/mCDgCjoAj4Aj0NwJO0v2NuOfnCDgCjoAj4Aj0EQEn6T4C5cEcAUfAEXAEHIH+RiC/vzP0/AYrAh2DteJeb0fAERiUCOScllo7SZ8WGD2Rngi0y6NNH6iZT67l6J87R+D0I3Ci6R/97UTP8Pf+ePrbYrClmO5Dsa+l/fJ69LMO9chXOhI6SQ+2XnUG6xs7KVm06HNELH20odWa9aBAPTcnEyAn9OJ0Vz6DhfKkBwgCdJ50D+uqFsMeny7ajT4d1q7pYUeOpoipqB0Kym2IkfLvStGvzhwCAwfwHPWu8Olg1VhX6me4nA76X5sV5nbY6JICfSdjHTVvV89LQid+IcLL/HGSfhmA/HHfEaDbJR3RrEnXT2/caXf88h7rKCyxPJh54LyffQfFQ54mBNR50kybSjVScpeEknQ0/ibP0OQkpEw0tDz4B+2O90kgcXdSCNAnRdR86V/oaxrn0CCWtDdbdWW5vfuGa2zc0LLO1Ol1r9Q5Sb9SxDz8SyDAzDKRXpp0tbW22Z7YsM1ySsotJ4eulsweE0n6JZLxR47AcQgklHuctzy6SDrpYdy3q5PRG5OZYbsFtWMYTDMkree5koC6iL23lDN+ZJ103ZcIlHpE+J7ulcTvGfdM3vdW1jOZ3wBKuyNMGmPvE5D63yppuik3z4a1NlhdXb3VtzAlTHoh36+cos2cpEHO3WlDIFlzSToj3bdQKY+pKLWbr7rcxgytsPZ2DZ3O0qcN78GTEGzSO6NAx8mzXGvJybPG3EK759EltnzDFntN9Vh77cIFWm7JFSmLa/VJq7sHD35e09ONAAJJuk+ytNJUWGpPrNtizzz8oOXmFYaJIPmeyhzNSfp0t9wgTo8um0gvSafM1YCZ39Fuw4vy7erZ02xaZXFQBZ1Khx3E8HrVT4BA7E/0P5ZZDumzYmWFLW9ttpphpXbL/KlhsogUEyUZwrpzBE4HAvQ/+lOrPkf0OVjfaM9pXToZBWPv1O1JOifpkwTOox2PQGISgfycKBE71FELpPrJ1WBZ2NZsxfrng+PxuLnPqSGQSDQMlMmAiGrbNDnkX05bowi6XR9J0vIOzzLZeV/MAOFfJ4UA/QcdTrIaLeNYXWEwW5iLqNKsB63WpjXrThc73CvkbSfpTgT94nQgQD9kMKQfIkl3SL2dh6oxQ8+vsH+ejiJ5GgMCgTjC9VKZzCMGy1zWmjNBWts0WIqs8/hE/1QyYSrpHbIXQN2rLwjErhMniSyl0P9ycnO1rMfCH52ta006rPKl+l9f8iCMk3RfkfJwfUCAHsgndt/kLjGt6EN0D+IInBCBrj51XBAehW6XDIudvVDGinn6JJqdVPzU5XFpuYcj0EcE6Ge4RIMYr3U+RHuulvWYKmKYGEMlz0/mb5x0nkxcj+MI9AGB09FN+5CNB3EEToiAs/IJofEHpx2BQMthTfr0JO0kfXpw9FQcAUfAEXAEHIGAwKnLz11AOkl3YeFXjoAj4Ag4Ao5AViHgJJ1VzeGFcQQcAUfAEXAEuhBwku7Cwq8cAUfAEXAEHIGsQsBJOquawwvjCDgCpxcBNxo7vXh6av2NgJN0fyPu+TkCjkA/IgBJZ4j6dFrz9GMNPKvBjYCT9OBuf6+9I+AIOAKOQBYj4CSdxY3jRXMEHAFHwBEY3Ag4SQ/u9vfaOwKOgCPgCGQxAk7SWdw4XjRHwBFwBByBwY2Ak/Tgbn+vvSPgCDgCjkAWI+AkncWN40VzBBwBR8ARGNwIOEkP7vb32jsCjoAj4AhkMQJO0lncOF40R8ARcAQcgcGNgJP04G5/r70j4Ag4Ao5AFiPgJJ3FjeNFcwQcAUfAERjcCDhJD+7299o7Ao6AI+AIZDECTtJZ3DheNEfAEXAEHIHBjYCT9OBuf6+9I+AIOAKOQBYj4CSdxY3jRXMEHAFHwBEY3Ag4SQ/u9vfaOwKOgCPgCGQxAk7SWdw4XjRHwBFwBByBwY2Ak/Tgbn+vvSPgCDgCjkAWI+AkncWN40VzBBwBR8ARGNwIOEkP7vb32jsCjoAj4AhkMQJO0lncOF40R8ARcAQcgcGNgJP04G5/r70j4Ag4Ao5AFiPgJJ3FjeNFcwQcAUfAERjcCDhJD+7299o7Ao6AI+AIZDECTtJZ3DheNEfAEXAEHIHBjYCT9OBuf6+9I+AIOAKOQBYj4CSdxY1zNhYtJ1XojvRNyt8vHQFHwBFwBPqGgJN033DyUH1AgM6Upw/c3NGH8B7EERjICHR0vPpvAWXg09bWFr4HMt4DtW75A7ViXq9XHwGGKJemX/128BL0DwKRlHNyEhVS/O6P3Jubm+3o0aPW2tpqQ4cOtZKSkpAtZaIceXlMnxMX/eL9yX7H+hL/dNS1uanZ9h/YbyXFJTa8cvjJFmvAxXOSHnBN6hVyBByB/kKgtaXV1q5bawf277f2jOQMIY4cOdKGDx9uw4YNs6KiojNenPr6evvUpz5lzz//vP3zP/+zXXjhhbZr1y77+c9/Hgj0Xe96VyDuNEGnr0+mgK+UmF8uv4cfftj+/ON/bq9//evts5/97MkUaUDGcZIekM3qlXIEHIH+QKC2rtb+3//7f3bfffdZRUWFFRQUhGz5rqystKuuuspe+9rX2jnnnGO5uadxdRE1lQT2jvZ2y1G67fresmWLrV69OkjTFGLdunWBsFtaWuyGG26wCRMmhLIFsgyLUuE2/CF+bk5SPinIu0nGkVxDmFQdkN5ra2utrKzsuIkI5aKAObldhikvR+pHjx21lStX2iUXX9JVsFd4FcvaazRh1rNuvYbLMk8n6SxrEC+OI+AInD0IsNYLOR44cMBuu+02mzx5ciCu3bt3B6n2S1/6kj3wwAP2iU98whYuXNitYpBeJK743S3AS910cV8IlZ+fHyYJkFR01dXVhgSNChzJHhfySYWJYdMTCFFr9A7r2Ccq2+OPPx4kderdrW5BxS7C70ompNc5OejhHwxY5AfZFxcXd4t3HOnGyUnIo2dCmfp1ln5gXDhJD4x29Fo4Ao7Aq4QABDd69OhA0vPnzw+lQMrcvHmzfetb37Lvfve7BlnPnTPXhgwd0llK4rW3IQkfTzadgXq5SBMXUjSOtFCr8x2JGsn5Yx/7WFiPjv6BcOOauVg0nVbMKu1H+ChBk0baIan/4he/sMsvvzztDVN2v8/cnYjsY2CWCZhsRBfzjffhO5P0y6XVLU68Udz0BCR6Z/t3FyLZXlIvnyPgCDgCWYYAZBEJEBV3Wt09e/Zs+8hHPhJUuA899JA98eQTQfW9d+9ee+SRR4I6HAm0IDdRkeP/4IMP2tixY4NkCmEhha9fv96uvfZa2759u/3qV7+yHTt22Pnnn29vetObbOLEiQERCI6ypAn26JGj9ptHfmP7tV7+zne+s5tKeuvWrYFgly5dGuJddNFF9jqp5atE7KQTy/Lss8/avn37bMyYMfaWt7zFLrjgAmtsbLSf3vlT+8lPfhLS/t73vmfPPfecTZs2zd71znd1Tjoo75133mnLli6z8opyu/rqq+2aa66xIUO6Jiqh8Bnipb5p8gXX/fv2289+/rOw5v+u3/5tGzduXIiybdu2UP5nnnkmTEIWL15sN998s5WWlhp1AjcwIr/oKDeTig0bNti73/3ugHN8ls3fTtLZ3DpeNkfAEch6BKLkmiaYKAVCKhAbpMyH9ek9e/bY5z//eUPqhkgwLsOtffFF+9znPmfXXXdd8IfMIOVvfOMbdskllwRyPnbsWFCn//u//7v9+te/DhL69OnTtTbdpeaO5dm+Y7t98QtfDBbTkDSuVevTv1E5MMxasWKFjRo1KhAjBmb33HOP/d3f/q1VKN+3v/3t4TlqcsgTYqP8//mf/xm0Bk8/83RQ51Oep556yl544YUgUb/trW+1Qkn0y5Yt6zRkmzFjhhEOwn7/+99vf/qnfxrING1xTtmQcil7LD/W6l//xtftn/7pn+y3fuu3bMSIEQQzJg7ghJFcTU2NHTlyJKjdly9fbh//+MeDlTuaCzQJTI6ipTt1+Ou//uswSfjA+z8Q0job/jhJnw2t5GV0BByBswqBqFaF4MaPHx/2KR88eDCpAwZMvawLpysYCR8LcQgOIvrjP/5je81rXmOHDh2y//N//o89+uijgfg++tGPwnCdLqaNVJmbl9tNOt0iCfqrX/2q7dyxMxA1kwa2Pq16YZVhIT5UE4YSrQt/4AMfCGvEECwGZV/+py/bf/zHfwTiRmL92Ec/FsiPyQLluummm0J4CBopnDxYq4cssdbG0vzTn/60/fSnPzWk3iuvvLKzvPECoy7KjgTNcsHPfvYz+9GPfmS33HKL/cUn/8IKCwuDVP+d73zHNm3aFIiaZ4cPHw4TAiT7axZfY3PmzrHzzjsvEPQTTzwR8iMPSJ0JEhOQyhGVMdus/3aSzvom8gI6Ao7A2YZAXGfOz8u3IpELxNPU1BSq0d7RZTDWrV5SM0dyjt+sdWM1DtG95z3v6VyzhZg+9KEPGepeSByjq54uGGIVyRBLLqaH1IuUi7EXKt8YD+vz1rbWzvTf8Y53dCYHcc6ZMyekwQQBN3bcWBs9anQgTozliB8dZPjkk0+GCQUaACYnGK9B+Hfffbc9/9zzvZO08qGchL1XUv2//Mu/BLJF8h49ZnRIHnJGop87d27QNqDSp3xMXu666y57fvnzdsWVV9iNsmZHC8G2LiYFYIShG1jeeOONsahnxbeT9FnRTF5IR+AsQECDpUbZs6Cg/VfEtvY2O6ZtSpA0h4xEF0kz3vf8TkvDqIWRitPqYda7UYdjVc5aa1np8SRN+Lz8rkNMID/Wt3Go2SForNNDumo2pH7yjWVj7XvVqlVBer733nvDJCPZWmXBmIy6odYnjbTbqXiUiwkEUj5h2AZGeoRlknIiR95sI0N9TpwPfvCD3SYAGOPt3LkzlOWTn/hkSIs0yY96EIc0rtTWN5YafvOb3xiW9kwumDxQbyYcZ5Nzkj6bWmuAlTUORHFQOJnqpQeVk4n/asaJZT8dOLya9ejM2wm6E4p40dDQEAy+IMDq6urgHfp71xJyDBq+Y1+InsTDESf9nkCwkbTD/uaXmRuRLgSGVEs65eXlgZB75sczJP4f/uCH9t8/+O9AfpBd1ALEcp3omzxq6+o6t32xLlwsaZ7JAmvzrCujYu/NxfqxhozqHYM3VOdxfZ84rFNzTzoTJk4IxnBYtYPFmNFj7KpFV4Vr1ukxtkOaxpCsTmUirbe97W1B+u8t/2z1c5LO1pYZBOWKL+WpVPV0pHEq+Z9K3Fj2+B3SYvB+mQH3VPL0uP2LAOuyqJiRhK+84oqQea6IkPXXng6iiaQcyRMJvDcH2bJui2FXcUlxNwLvLTx+pI+6F8KF7Mijt/R/+ctf2sf+5GN27rnn2u233x6kzzu13osk2hfHBIL6oqL/kz/5k+SQFPVp+nm6r5N/+j5eT5402d5w6xvsj/7oj+zv/u7vbNKkSeEENfIeNnRY0EhA9KQd9lXLH8M5JgKkQbrkjzU6xmqowSFyNA9xu1jPvPtSr1crTO894BWXpmeH476n3ytO1CMMJAR6EA8DDLNuZsUv5XiZUNO1NLd0BsOPNTnUZy8XvzNSHy4YvNjawQDWn47B7zOf/kyY9bMueLY68GPrC5bLqEn71fXoX93zfsmH3YOewl3Pvkj//OY3v2lYHXPi1zkiPRx7myGToPpN9X8kPdSyvBv0cVwk0XCfGlJR47LOioFURXlFeEdChBP8KcgvCBIkhEc7MXFAyo/pE43y8Hn66aeDBI3U+brXvS5sv2ppaQ1likefEj4SYrreTAQwlMPIC3U3zzBeIx/Ckzd7w3HpeNzH/IkLCf/+7/1eODWN/oTKGlc1oSoQLupwjOnIL0xuCvIDbs1KP7rLLrssTDSwWkeiRs1dXV0d6kFeZ4s7DZJ0h7Xrn5ohVWf5qZPlyCowWjmmHp51l2HKofp01jAHH178/nn5zzrAeilwuh9g/IHVJySN0QmDQU1NTWcsZsUY3vD8V3f/yu5/4P7wAr5b+yQvufTSoLJjCwYv3j/8wz8EQxAGMQaBV+piXsRjewkDAgY6zNKZjfeHYxD/7Oc+G06lWnz1Yi0O9keupz8P2gCSZssQUhjrpq++U5+Ir2tnYcIbrTv6yyvvM53J6II604cgjEd+80iY5B07esx279lt999/v2FdDFn84R/+YafUh6SJChkyZBsVRleQ5r/9278FMmJfMkQdHe8Bk56ly5aGdWTicT43pPOGN7zB8kVQTc1Nof9DfJ3kp2rG+5bWFivKK7JL9f6gdkbChExRCbMt62kRKpOK973vfWH/NnmTD+VijfgHP/xBUEGzJoxD4meNHaJnHzRrvWvXrg2EiVEX28iwtv7Lv/xLe+Mb3xjCUwfSu/XWW8Pz9ASBNCPpM1Flv/m73vXbtkn5ff/737cvfvGLwRp91qxZYeLw4x//OIwh1B/VPaS9ZMkSu1b7om+UpTnEjUqc+hGXbW5YlJcLe/LpmTf5Z6s7DcMBw2+eMf+P7wI+HKJzat2//yCj3L055nvMt0I91LB8d9Wp66q3uO7XA4EUgbLW9K//+q9h9s/BDRyUAFnHFydaxjJ7/vZ3vm3/8z//EwYbDlyApBl4wuxZAwVSNu6kCFoDbGeD6pK0UIvFwaJHDc7YLQNSVNudrkyC5HWSuJxsGWi/OLF5pe0Ryxvz7lP89IubeR37+62kzmyTgki/9vWvBXLhmj4KiXEsJ595582LVQsqarYssf+XbUkQCPWH3CAcpLzYr4kUD+GABCFHVN0cHIJRFpMhHPFR52INjiQanMCgbJyvHYl76tSpklB/377y1a+E09Aga7CmzPwoR15uni26apEtWLAgTDIwNOMM8vnz5gfJHQMtHPXGWpvPHT+5w55d+mwoNxqDK6TW/10ZfCHp33HHHeGAFsoEoRMelTuuZxvzHqC+BwPcmLFjggU7kwcOIcGCGyyZRKNxYG/3Q9oHzTuLhM469HCVNZ0uZUGbwdo4bZCvPHBxrAk3Wf7nNJB0Ms6hZNh2sM4OCrzW+jqbM3mSDR9S0jkGZjkOoXjpdx4PFKxbDjQYB7+3NNbblNEjbGwlp+X091BAac5uF61CqQUDCi8SxMzLxXYNZttxsAoDisKsWL7CXtQBD/jzwkfHAQx/8Ad/YG/VwQnprR/xeV+/0y8zTcoJTgyUqASRdvrLMcjwCe40da1udeunijBxgqRPZgAM5eUFfCX17yVsz3f4TFedfvKBD37AXvu616royVozZAPRMPmkL8VDOGJZiPPmN73Zqqqqwmlk+COJzps3z7Zt3RZINRIZhM0EjpOzIE7eF9IkLIQH1rxP9J93//a7w6leU6ZMCVmhBufEM0ieMuGKFe76115v1TXVYY0ZAiQuBIdkzglmTBDQdKEFwOhr/vnzw3M0Phh18X6SL2VmmebJJU+GMs6cOTMc0ELZz1P5ODAFlffmTZuDyptyoZ6fpDziGBAKlfmDlPz3f//3YVyIz5mEMJFBmo/7zXlH8eNQk40bN4a0KD+YoKFI932uqR8T/MnVkzuzi+l3emTxxSmTtPqHlN1mtXphfvbYM7ZEe/BKczvsT975Vhs6pEoydtegnMU4hKLFdz6+6I3y/e69j2rj/AYrzc+x9772Khsjko7hui27d3pmahkT4bbns0yQwfSVhkNvVXixeClR6/GycQ4wgxAvFdaqx+qOhSMNuUc9x3GJ6ZcvEnraDzx3bN9h69avCwMNAw4TgbSUyrpf3N7BIMmAF2fu/I4tAwEDWnyJGcSQAKqrq4NKk3IimRA3LcXEcvAMieegJI6RmkxMnTI1qAnrNHElr2gYlG57ykd88uSDY6BkWaBJA+xUSU3x1CT8GZjYhkI8JCMmLQyccU0TckD6iXUgvS2bt1hzS7NNVhk4cIK+i/ESB1ls2rwpDMZYy1K+WAYsbKk/EiFpkgfaDfLGJgApbcb0GeHIR8rPP4iaT9pRLjAkjXRbcMAF7c/AiqQVywupbNq4KZyURdsgNTLwx3LxTZobJOU1Kt1xarOJqhdh+vtVo9wc7RnLRr1jX4jf+MW6xecjRo4IhlWoY3ERFzRLPcNCMrwDH/7wh0NY1pejtol2JB/67IKLFtgFF16Q5C//ouKioOINbaMwwemb9CA6+i+kD+HiFydX1AkVPSei0ZY8I43rrr0u9JkkIQsTMlTIFy6QBK5wsR/znPDVemci6XNPutGl8Yp+TGZQhRMWRxj6I8TOBAJ//vGfd2lC1YSg5iccB7DEc8xjevRVzk4nX9bW6a8x3ySHGDK7v0+ZpONbgSS9r7nDNhyus9GlhdakTgJ55wpAHOBE8INHxi9e93yGfyegmUaLYaM/993iKSsGnujSz9JxeM593LoQY8S4oSMoDKtCuxo7bOPhehuhOjWoQqi/85RHaOR0uWIieh5cuhe81LMYPvOdLme6/D2CDYhbXsqampqwhsnZv5A0jgGIF4ytE0gLNdXVYe0uSNh6Ho4L/PrXw7oaa8iLFi0Kgz17Ob/85S+HWTdhkeqQ0DkRicGCgw2+8IUvhHTBGaLHQAUrUmbiDz70YFiTjnEgxL/5m78JhyD82Z/9mWH1+tCDD2mLSW0glj//8z+39773vZ2DWzxhiVOS2PIBUWJNynolg+jX/vVrxuAcHWWgjaM0xD3qRhxrbkgLYIJ0AUmj5uSAB36wgfSJd9GCi+zjn/h4GMQ5rIEyoWH4zGc+00mWnLL0kd/7SCCxf/zHfwwTDDow/fzw4UMhDgPxFz7/BU0IpibvhtLmdCjy+/3f/31jrfy7//7dgDnGdRA4ZeLQi//9v/93wDKmSZ1iW/E6YqHLkYxgGSc2kDaSFpMaylqtNqbdKSvhOG0KsqZcrG/+9V/9tYg4kcDoF3+r4yuflKTX1NgUrJuvUh/42Mc+arPPfw3F6FdHfV/uXT3R80jOJypw7Bt8p0muM3yPyhIu7Xrep59BgL1NGglDeY/TJmX6TDoNjMLiJDftH697m7TFZ92+1fcZJtM40T/jeBj9CRX96S9p/AhLv2PtG8M6lslYV+f0NH4yNGIZ0+qWfxbfdG/RkywoSh4SKqsYbm25UqtophffFACJn57JR/8TgRaf9zkenegE+aX9uQ6dN9PBYz+n8UMHUIZ0GD7lw8qtqa1Fqm8M5LpovLOCsXAkkvrE+Hyn/cN1jNPLd7qcvTweMF7UkwEYKQQJCAI9cvhIqB8vGwPxZhmNLF68OKwzBQLTbB1H2yHNcXISAzkO4viSCAgC/7//9//af/3XfwUCQVKjWTDG4ShFVHY8hwQhWAapOJBBPBifEBZ/BhjUjVhf/6//9b/C0YYf/siH7Xd/93eDJAfJIDXjyPcfZcT2ta99LUghqAvZAkJ6EA4EW1jUJUmESD3+hLbXwINxDZMP8OFXjFhnRN1PmhgMYSxzx4/vCEchcpwjxnOkj+QD+aF1YMJAejjKgIESWoL4k4X4g+mQjJSManP5iuXBj3isUd53730hXaR1/KhrTU1NMHD70j9+KUxs+HEF2qGnAzscB16wron0n7aoZZLBUgbPmAzhjkg6x8CK4yffq7ahjTBkAr8vfPELIQxrkfx+M0skn/zkJ8NE4qM6ohIC69AhGfG9C4Gz+Y8KCv69udhuPAObiNuJwveWRjb5Ue74CeXqrd7qX9Q7/eHFTd/Ha9KI1z2/2d5G/7/99ttDn2Ny/Rd/8RfJJDKbQHkFZTllSZphgNlLviSA3EKpyoRsq6wd22UBjSSKhN2gdxAiL9QLWyJLROEYJNI6PatTgNbWNsuXZ0VhrlWoREirDfpTr2a48z4AAEAASURBVE9eR5sNKZDKRbMA8qonjtLr0OCp19KGFXVVgeG6VgvJLer7RYo3rCgZKJDo6/SnqZU3o91K8qWa0aNQNvnXK06zykAZK1SHCuYZisMrVFgo1ae+KXSHPqTFBp0Wla1NmoOKApGNAlNXytykAAVKa3iJ9uzJj/DkU69EqGubBr+SAp0+VKgyqE5MbhQtGN7VKnCtEmhT/MI80hUeClushEhrIDleWqRLJGXUWWF9adPGsM4Vfr1HM2HIG2MRXjpclM6Q4FDBQqRxAIO090gFCulff931+pGAimDAAokjESyVSp1f5cHimPN+SQOjEog5GjuhaoQYefFxpI+KDMd5xUiMqM+JAyl/+9vfDsTFuvjTTz1t9953XyBorHQpHwMsxjhYinNPfV7OsYaHJImE8Pd/9/cBD+KsXLkyHKnI2uSnb7/dSlWn6TOmBwkVMmPycfWiRWGrDxLEc8ueC6rwNpWBCRB1QRqmfmAfBzdwIM1wpKImI9dff33Ai19JeubZZ0L+kDRaD7QQ1IN2oy2w1UDKR219IoflM+Fx5BtdnBhRjuj/oIyAODaSU6YYWCFeVN30DcqHoRTlpR3RfNx4401hnZGjJ+sbGxRehoTkEzPJ5u/wTr/8W42aG00Ea6qxX2ZztXor23Hl5v1K9YXe4pysHypv3lXec95nNDdMGNN9/mTTfrXidTHcKZQgtyPpbMia4B9ePH1DTit319r9jz4iMmqz86vG2uUXvMaKRcY79PDB5zbYqk1b7IikhKEiw7kTxtoNF51vJRWSJtbussektshva7Lr5860S2dNCyVcf6jFfr3kaTt8aL/NGjfC3rZoYWjwdmW8s67DfvX4U7bt0BEbldtuv33DNTa8rCCU45F1krw00LU3Ndhl8+fa7BlTlMdue2HLDtu+b78dkQqzUGw7e/Rwu/aC82z6OFlchhypm2Z4/FMekPFDq7bbyhfWKK1mu/Xy19is6rG2S7OH+54UERw4YuPyW+13brneNLcwJg4r9zbZ46vW2Ivbd1lD7WGrGj7EFk6fYpfMnmHDxdTgtEsB71v2gi1fv0nHCOqge00wxg8vs8tn1tgl5063IoAdYI4XhxcJYuXHAiBjjFG2bN0S1FQQNIM0JJN2DPAM4LRHlNhIh3ViJEIswiEbLDqjKm6UzhmuqakJhixf+eev2DXXXtO51gnhkA5kAomFyYAan/JBlhAc6jIIGgepsyaGtIlEiNuoCQYqen6tByLDEQ8yweoWcnkpR16swyLlo/L91Kc+Fc4gJg4TEVR4kBPS8p1SQzNR4IOEyoQBTUKu6oB1LVavGPPccOMN4dQmVH+s6V1y6SW9FoE0q6urAzZY3jOpeeyxx0I5UNfHiUqUwsMedZWFiRETkbRRX8yA+uDQPcXJVXyW/qYN+Ud4zmRG/U3bYhUcJ0OHDh4K1rys0V988cWhXdnq9c1v/pu9UWuY1WpXrHpxiUyezuHsvsbYKhqCnd016V562v1Mud4wO5P5nal6xHRPC0knyu6MtKd3s61Dv2KSW2wY6//k4adsyeNLREwVdrGs63JE0DsluX7vlw/Zw0tXWEdLk1QRw21zfZOtWrnC9u3fbW+97UZr1MD02IpVVntwvxW3ttj5GZJes/uA3fXY09ZyZL+NuWahXm+5zL7ldqkK1+/YbQ8vX2PDWuvtwnNn2EWzpxh2wY++sM4eefxpK2lvtos0KNU1tgVSWLVpqxVq0G2Wiv5AbZ1tWq2DBLTnsOr1i6UZ0AwspM1gIyk6Jy+Q9HMbNtuvn1hi+RpYLpkz3WbaWNvX2GL3L33O1u3ca/OGFtl7br4+hF25u96+c/cDtnL1GisSa1dUDNGAut3WrllnRzTI3iySr1Ml7nzsWfv5w49agw7tGF1aInJvtQ3P77Hy+mN24YxpkqrPXKcGwv52DNwMzJDiAkmbSGqsKWO1jXqWdVyIMRpAUb6XetEgaCQwtluwjop0iVHLO37rHTZr9iwbXzU+qFLZ9sJWmR/f8eMgSbN+y2SgZ/ph7UsDCROC+AmBevnD4QyQG4TFZKFXl3BWr4/wBI+169YGNTpWsnNFqtExGYC4Ud0zmcHSlUlFlBAg0jiBAEsmBkjkGH1B7qiUkUIxMMNBimnHDyWAAZMh1OQYeEH0fC+8bGGoP9b565QOEynU/0jPTBAw3HopEo5knc6vt2vU9ExycKz9M9mK9eMkKQysUNczAXrve94bljnu1G8a80MMr5G0+Q79FONFMpzKKZQmpLcM3M8ROEsROGWSZuxpz7wVqG45wKRd69KNOaV237Nb7ZHlq628RAR9wUV23py5Qf37a0nQ9z61zNpFjDddfZUtvHSBpNoddtdPf2z3PrPU5mhP3jgNukPHjLf9x2QtK2LeKXFT3Gcb9mlWrenyuGEj7JyZyR5BFMY6tt0qSvJt8tRp1vbidqnEmyUlb7d5IukdR7Qupnj1MvmaUjVBM9PJstY2W3D+PDsHtYgG8LqCEvvOnXfZ4Z1bbOOefZJm66xMltzJKjS17FAeiSTdqHI3FxZrvU0nYeUlKjZIvqmgyBrx1zV67P1SX9/99PO2ZP0WKysqsfe89TYbN3mcPShCfljSza+EwSXzz7XmihJ7YPkq2y+inybjmHded7WNKS+1jWtesPOqq6wgX9sswFafgeLiAEzFpkvljVrvPqmLIQGkJKQ2VHxIo5EE8kSYJ3JIt6i5Zp07y5Y8tSSQzNdlXIbaFjUtAzxqXVS3rPkyIWCP6JbNW4J6ecbMGSGf9ESAawia77Q/ZUjf84MBECnlpF49HUSV9KOeT7ruyQe1ORbv4PBd/QTgJz7xiW7qaSY0HPxy4w03hvTAhg+SL1oD3Hi9N0xuWJNHTcyEBykezUKn69GRyivK7eKLLg7kyG8MI/ljhAYxolLHrdYk81N/+Slbs2ZNMIZjn2845OIHPwgYdaaduYgTgTROPcNwH7EhHNeUFUM1NCo48ETDwVIBVuC4hZcvDGruZzURue+ee6UK/4WteXGNjMm+aPMvlFo4hBrkfxgweLmEq7uzG4FTJmm6QPyg7obIGnML7dkte+xhqcyadZzcuZPH2usXXmjDimXAo/APPrPc6to6rHJIqdVMmWp54rRhw7XWVVou6bLBVq/ZYOdOHW9V46q0PWSbbdp7yLbsr7OpVWW2WWq9Dm0lqRo9UvdVCfpSt2OpzRb4cyaNtyGSRLXjxTbs2hPy23nosO2XYU2uiHvB9GqrUjkQkG+8bFbnGtZexR2lQWDvtk3WoAG3UVajyXlT9HZWlqXK12DMXZtmJW26ov9DGwzLfOd2aF1eH8vRCUAKuE2zidWbt2qNud0mTpkkFakOqlfAISNGmpWU2Rap2bftPWCjKrSVoKHZ8hSvQQvXhyRFnlcj6abqIkNJSiMNxFeNQRmCQ8KDWDiwACMoDIowuqqurg4Dt6qfkGIvA05ckyYMJIbUfM655wQi+8QnP2EPaZ0TaRKShtBQn/OBtLAQhqgxvoKkI8EGYqGhM6BzfyKyoQ6ki6U431gxpx3l4xPTTj9LX5N+terLRAMp9Stf+UogJYzUqBcSOulAVhdfcnE6ardrysDyAfVCm0B5mOxE0ouBKTeOfCFBfoMXC3jU3Kiv0QyAEaSJpuDuu38ZJg8YdqGKxx8rc/LozcVJScSOCUycbBE+X+RLGagT69akRx3ZEjRE2ibK3NMRFgeWaA74XC/L73M10b7907cHY7LZIml3GQTUtkwed+3cFZYLpk2fFiZ0js/ZhcCJRZNXUI/EnIoIevE1sDWImO+W6nbPwcPhhbr8ogtscmWyJlertdc9R+usTarjo5KS//M/v29/+/l/su9982tWe0BWtXpx6w4dsDIxU8248VZaUmrHRHIvSo29S8S7Q2q/nPYWEfQ4rTdn5hhSr7MuLq63aROG2yhJwLmFhbZRBLh5f4tt2r3PGsTaQ4oL7LJ5s5NTF1VOjLle2HHEfvjrZ+zL3/mF1I3rNGGQ5KYyZMYwpYgUq1k+1cs41r/xkM5AxM1TVTsEkNSlsnRowtAmrt6veh6ua1RQqfj1I+tf/tKX7R8+/4921x0/sobD+2Vt1mjHZNE6TPFfM63G8poa7YAsi7/7wx/bF/7pG/bLR5YFI7mY79n6DT4ndMKNgXzRokVhnRcpEmOvxYsXh7XJ9MDeMw3Uy5H8IBYwZiBHKuW0IkgH0oIMGPxR5caBHvV6JO6YbkyL+0gy8dnLfWOggmoecmQfNvmtV39CmocoKWtf3Gu0hYhtVKh1b7/99qBZoD4YwrAOzvYuJjHRYYl+9y/vDqrt6MceWAzyODaVvNEg9NyqEsmTOFzX1NSEdWvU6RyPyj1tgmtUv9yvfd+0BdIsWgtU02gkWA+P6/IhcI8/lJ0JDOFQv+PqtO6MpgALftqjTvYguKuvvjpMSL75rW+GNfbgqT+bZeVPmcgH0qEdWbvGlUvqnzp1Smjn5Bji8GqGZ4P5T+y/7Cf/sz//s3CACfvK3Z19CGRY7tQLzkAMUeZKMiqSZfLUSVWSiGvDD4mvWv2CXTV3mlUW51sLQqkC85UntXDV2FEynirQtY4UFLGWFxXaFbNnWrnCnDNBRCy17/bao7Zs/SYrGlZph2VRWqHwM2smmgyrM075KlEqM1TkOOecabZh4zqtEzfbim07bPOu3dbSIEl84libUT0+WIiv2Vdn37/nAXt+jYhZkkLhsJGa3WstnZKJcRPq5ZJURccayFDrU274mKwLAkFnXodQluSa+T7hMCbX/MI6NFAVFhVY9dgRslLPD/UsLi600RXFdp5U79gPf/CGq61cGDy5dqPt0Uzmud2Hbe0dd2lAO2rvvuGqMAFRsLPSsZ+xs6lOUIOq8VVBcoOAkASxin45B6lCAjjInS1KkBnW4hhSIeWx1sr67kOSqLGaRoqGCCGZu391d1AxEx4XtmsxAUu5E5UcYks7DJo4spDtQbfdpmUNkRlbyjgzGXU0k4W+OHrQIpEjW74+/vGP28f//ONhHznE+06tu7Km/uY3vzmookmP9WEMrD73uc8l+5/lh2aC/dWQNBOVE/00YLo8qLiRXn/4wx8G7H7nd36nMz2kXPKHnKkf2EKUbMmCZFkv7+k6JXW1POdFh21UWnagHTgQhg8YccwkpxTimJh96EMfCmdYv/3tbw9GYkx2WF8Hb7QB3CPJo1G4TOnWaqL/kzt/EpYxqDNare4tE5IetH8wwmPbGsZ+bZpkuTv7EOjbyPGS9UrUvhBXMPIWcRXltNvVF8yx3JYGe+qFF23Zui0yEltpN1w238S5Wp/VWpoGozKppV933bV2/lSpChU/FgbS4mWbOLLIxo8YZlulFl6zTScsVY5Mzn8dNUyEN1L5KFDKcVuoz7ypNfYrDYpHNCN4epVOiDp8UFbirTZvpqyk9ZwtVI+sWG2PP/+CTkUbardqXXy61oa//4uHbcUzKL4lOUsaTsgYyuVKTuRNHjzhqllr73UqqZQDYbtYU2brWZu2fxGjoqzISjUxaT/casM1CXjvb79FVuxSy+oZz/nmkFHc2Ipce89tV9uCvQvtoeVr7WFZujZK1F+6Zq3KtzBMcHpUN4l4tvxNFR7J6kZZIXOWbuQ6TkfiCEPIrqampvMoRQZnDKFYA43rrlQZskU1jHETDkkWSYwBnYNRIJYbb7wxnPM7RmrU6Q2NgayeWvJU+J1cBi/ywhqb/HCsg6PiZW04kjN5YzGN1J12+JM/Bms4SA6jN1Swj0tlDHnNVjxUuBzw35uLRA+pQqTxVCUInUNCGFiRVtm/fO6sc+19731fwAWjLtabCccaO6cpsaYcHepx/KkPRmUQddrFuqX9mPCwlQk8IGEmAtFRTgiUtWL2W5M3J1JRRkg3jU11TXWnkRfxmaCBH5bpGKahTq+eXB0mTEjD/AgFkxgc32y9qq6uDv60JRoA6nbLG24JbR7V8KSFVoFJGuv4TGDmz5+nZahkghwSDH8y726XR+aKDsknCx1FThct3sfvV1BkJlZMaGjDl7LpCAOS8mRyFfvlK8jm5IKqPmEkVdncnRiByIsnDvGyT2jU5Hewknma1ui0bWpSeb7dtPhyW751u+2Vqvm+Z1/Q2vQkGYRV2qxpk8NL2yDjrBXPPWsj8+ZbmbZgHTx4QDP0TXb9xfNE0CNspNaOp0waJ8Orrbb7aL098txKvYFtUoOPsiqptCHyQHe0sT58ofKeOW6oVY0Za8v37LdVG7dZntTK4ytKbe40qcX0vEGfHVJFy8DbpgwdbhdMn2ra8mxHNSiirm5rY693sv5sOTJFV/0SWk3s2EtVVilVrVVS8TKlXzSk0p7asN0OaFbfntMW1uGblODIymIbP2a4bdm733bv2G5Llzxvc2ZM1aJ2i22V6i9Xlu3XLLggrMkvXbnOivUyTdSgPkfS9dNPPSlDMm3PkvjeqnXuk3g/VeZscTQOrZM4CPZb//ZNK9EkjW1DOAaHuM6YhEr+MgizrxkjJgYbHCnhx0lU0Q+SxtAK9S8HezA4QR7x+ZSpU+xP//RPw1orAz1EBsEzYSAP8q+pqQlrwZxvDLngbr7l5rBdi3OQ0+6Wm28JxBW3ePGM9N7//veHE7+4h3RQ6ZI25enN8QwplUNKyDeq3CF9LLJR8TKhgJCHDR8WyAjDsb379oa1ZA46GcIgrDpEh2U8REo8yJ8JSzfX1RTdvFGRo21ApRxxiwGYbIAf5A1xIgXzzcQoOsifdkITEomXZ+PGjgtxmQAgCTMpASuWAJh8lZV2nZPOs9/7yO8FmwQmKZSdyUYsD23KZA6bBaRw8hwzZrSNUhgZpoTtjMdVL6xFpX3T17H02fOdiABJGcEITQl2A+BNfekzaSJFA4R1PFgRjmfxOfeF+gSXegfDWfqpcOk800iQFy6mx8SKCSjtEbVYDE6HdHIdecX3IcYLZSV+pn/G+ISjryfLhCGL8Ie00Y5wklls866ng/PqNJA0nUnbQfSXxAolRRaKhIpkpHVRzVi7/oLZdu9vHrN1IqUHnnjK3vzG19ltCxfYFqm7Vm/fI/Jebs9t3KqDPfKt8cgBazt2yCYMKwskjSHYrEkTrKx4mdTVLVYv9eF4EeSMCbL8LosDj3pIqvMxVFVJRJ07tdpe3LXPWuprdfJIo9WoLNUa0HhOumPVyTgDd/u+A/btn95lR5qabf/ho+EAkeaGequTARsOyZxDU5B6C6Uq0LzBakZV6vCVNjsqyfm+Z5dJW7DG6pv0e6u6B4NWbeE6Iul9gn6Q45r5s2371t22R8TwvfseseGy6M6VVXiD1t3HSNKeI+vZgyL0r/7kbsvVYfYlslo/2NRmDVpjLZcmYt7U82xoCa/m2etonviSUwuIebgmYX11DD7diEYJHuenxCDC3og+5KNuwiCHNJ6WyBlg4qAHEcY9wbFsveXDM04PqyxK9uZyTxrsG4ZUka4hKX4Dm0NIWC/vda+r8sbRD1nP7ukoL5/oyIOBbeSokeET/eM36vWdu3YGy3b2GUOWly+8PD5+6W+VhUGXycGJHIMm0n7axfABQ5FkzzKHsGp/8ED7kHZh4qFJUtqRToHeccg4LaGHMLSV/jH5OO45zzSB78hNJn3pNM+aa/pD5l1h3f430qbxW8gsJ0BqLAEx6aKP45iM8pz95UxOsbNAw4GGJ/bj8N6lxkfiMUnFdoK+zRINtgaEQ9vB9jcmfpyhjT+aE5ZUrl50tTQsW+3nOlSGiRb9IGpbOD4WjQ/pob1i4kVfYfKALQFle9Ntb7LHHn8s7Nxg0sE2Q37Nigk7jrFzhbbgoh2JWwzJg/qyPMXPcQ5Wd+o1DzpuqW7VuYbqJa1UiqOl4i2TrIns8cYrLrItG9bZjp17pLZbYfNnTrUFc6fbR37rTfaDXz9iy9e8aLtkYFYomq/UWvOiRYv0Ms/kbbRCpTldkvRonfrU0CRDKzXk6LJSm1GlH0GgYbG2VhgcX8zK4jo1B4D85qlnZb2tNXINPrMmVlmltmghFJeIqS+ZNdNWaf13w5Zttn7jJkPSevuNr7PHHrzP2o8e1KEjtSGPofqxkGH6DFWcIg0gkPalsyfbygvm2v3Pr7ImTQAatQZ/hfZotspg7slnnrYikfCxQwfDr2ZdqbC5OTfYnfc9aJv27LNaSdUFKkTNyEq7YsH5ko6G2CH90taIcRNt0/adtuOwjJtUm/KcVrv2cqn5rl0U8qSOA85lBiXqFachYbDvMajEenc+Ix5OjR79eMmj9BueKUyndEA4/Yt5hOeZP8H/BPmlw/W8jvlGf4zd+PlNVNEMLmNGjwkncjGAMnh22wIVI6lc6TLFNHt+dwZPlTOEUexYfiQjztZGIkcCRZWPJXaVJrR9crxAJ3DkhWMgj2XrDJpqw+h3XJj4IPN9wudKKz2Zi9HS+afx4nlod8qewSYpaYx5dn3HPoomhONlOdgG4kPDsXnz5kDIEOmnb/+0xsOGoPWA1NBqMMlDawMpckzrX/3VX3USdfiNghQU2GN85zvfCYaIkHSUiFnm4JwBtkNy9CwaFZaOsEPApoC1bSZbkCw2IGzvg4gpG5MC7AwoA0aPLHHQbthFMJEgPD9+w6SOH5vhPcGmgfyYgKzfsD6UGaNLdnow2WUiAcEzwUWbMljdqZM0L4jeDOTad115nr1p4XmWpwGzXMTFo7lahP3nP35fOEazUATJUZjIBpeNKbP573yd7au7Xpajh2xIWbmNqCiyYWJBiFDBwmEgqLzf+ta32Ff+5RvWKuOv6WOqbLqMzXjOi0nHDgXgr+7JEwJfNGOszf/sR8OjPAUp1YMiIonJSxVqwbgyq3n/m23H7oM2TB1v7IiikO9b573fJCRbRWZC/oHXXWbvf+1lQUIuUxqkP1EZfPItr7W3XX2Z1UtKGqXDWMYNl+pWzxpukeSijlsuaQDpm+Mjbp41zhbPeoftONhkx44e0k94ltvooeU2RHkQZ+joEvv8B99oR7W4vVcnlmFsNGpYhVVpY3hsIPIdCI7WCnXhAhc9MhXsbZBOAtLcMVD06fLrRtA8VtD0gN4ZtytquDqRf49gx932jJev/fIYXrGPGMkDKQepktO8+PWinhLocQnKI6QpPGK5e+aRjhOf5WRmqagTURVzgAtry0hTY7Xkk4CdjvnKr2NexExfh5Rik8S26S1MCNj157g04qNMWvE2fp8wvAJ0tju4yY7kbHaxnqzzM9lCYmZ3QE1NTdDGIK2yTIAq+L//+7/DsbT8GAyGdPjT9+hr/PITRnbvfve7Q3sRPu2QkFGPQ7Bph6oZvyhZQ94QLuSM1oOz6rF/gMx/94O/G6Ruft7132Wpj0SM0SFH4HKuOkfzRs0Ukw7S+MxnPxMOEOIaA0HOQ+A4W6R/Dq95/PHHw5IVaaDm5wwD+m9vWqZ0uQf6deSAU6wnEqYME5RKuf7kZAiaEZgBB1Jm+3AIoJeJFVZOtibzIWW5Nr1sRBirdRsc43atiHJrbaut2HXQfnT/o9YsNTjrylfqSE9+kSpxvNXkgSNWMrwhUXPe9Sj1Tbpn8pwwiWObFwexj1cyVZMqO8MQjnO7c2B5OVIkJ8Yfio9LZruotXPtvJEVlq8PjrghvjLMkeU2ccOroQukewh7aKXWOivHhrQIi2O1Gxx4LmNvm1g1NPjpNsQnHfLsXQ4k1FnmglQWa3+Wlf1ExVUjoY57/etfHwYxCJrzx1HbjpQUXS7VX5/dyUIjXN/+trcHw68+5+UBswaBqC1gyQLJEymWs+LZrYBjKYeJFw6S+6/vfz9Il+yjr6mpCf7sZICwMeh74vEnOu0HIvmHQOk/DC49XCwH3pA0Ui52G6imUW+z7oyrmVITJGLsA+JODGwrkHhZd+ZnUbH7QHImDkaVUT3OZBJLfOwmUL3jIHTKuXXL1jDBJV9+kc1dwg+niENCI7BS+EmJOMigiuaRVODsJ46Oq3bN/nPEpLmshUBFapwQDXZVWB3rYXv1u5Dfuvt++83yF/TDFR1WPbTM3njZhXbxnJkk2c113ZI66YX/2nPdLVhyE/ImFESbxOwMpgvKHCfkPJWmO5OfiDJILclkBKIPLjAxV9wTQ3UhjeCDX0KvYBOJvjOonuIXVbWR1DXHCeVgy1cyiyI1d9mLQNIXGGQYkJBq+HRzsXt08zwNN7Fr8A7F69OQrCfR/wjQfw4fORwkVdTHcWsgJYE8I9kimb4oVTHruljxp5+zY4L99Dt27ghkzto9knFvjqn/iVzMLxgtyg4C0oz5Q6gQMKr4tEEk/liQx/xiGthRxDXykJ/qQjykZaR33Pnzz7errrzKfvijH4Zz8Pnt6iuvujLstCCvwew6KebkQWBkiJ9UKgwaarDEdY0e0HEcTMLzzpsYlxAyNNEZ31VDdBLSqDK7Zd50+9DN19ltiy6WGllPI0EqXBI65t+VT5JaQpKKoNtMh8wESeIlocLcIPO45wQg1iDmlImRqXI6X0Iq1ZBOkl/ytGeZQrAkmczfAEEm//gAv668k5c0PvPvLEMg9uEexWKQ4hNcL92gR3C/HcQIRAKs11oskigEmCYnnkfyQ8pmXRjyi5JtjI9BIwRI2EiAnX0whW9ch055BWGBsDEez0I48tZZEjEd0saf+5gvYRlTGdPx4xnlI1y8JwyONyLmEdPkxD+OncWOAlX8V776lbAjgDXtnmr5kMgg+nN61N29DlLpUYnr5P64oOlgIUyQrcN+4luvuNBuWDDHRpUNkYVzcVAbS0Dv3I8d2ynyW7rDhGfHZZbE6JYlXvI4zi8J2v1Bt3AniBG8T/AsptnzO13OVNTUZbeXoWd0v3/1ETiu76lIvfm9+iX1EmQzAvwEKSTLmfOQNarh6CKxQuBYT6MqxrCKdePoIHCMrniO9BtJMD6P3/hH0o9+0YL6RHFiuPgdCTjep7/TQlDav+d1fEcgdDQHGMlxGBBW5Ris8XvlqNPjeQQ94w+G+7SwljX1pVCsfFTpDN9po0ZbZWlC0EzB4DMatrdP1lTAC+IIOAKOwCtAIBLjMBEuh72wB5yz7NMOCRMCHlE5wubNm2f8dCcW1mnHz5Lu37c/qMKHay05ppsOw9gJKbIjIS3RcoocqnSk9J4Eno7fp+uMhBFJ+IRxNFnAofrGYWyJGp899ZAz1uzUeTC70yNJn2YEaV9OJAszCLVhLg2J6jwtWp7mPD05R8ARcAReLQQimQ3TWvRNr7/Jfvbzn9nnP//5UBy2JHHuOdutkKL5YRiso7EC5zQ7CBWLfqy/P/nJT9oInUHAXmVUz63a0xzTjnVjfZhtWxA8VuIYnKFW5ideIWpIEtJkPbo31zO93sJEv5cbsuOSKPv6sU5n6xfr7GwjY780EnRaUxDTHUzfWUnSyapFhqRp5dDSyQlgiTJ8MDWR19URcAQGEwKQ8u233x7ImP3O7E1G4oVcsbLmmpPe+AlWtmpxzjsSKIeMQL6f/vSnOy2uUUlDtqQRyRWjRn7ylF+HIy7r2hAhe/k56IfdCajN8c/T4TCozQu0eyGq20mH9JgwsEsmOrbDYTwW4+FfXJyo5pHco8O4DJU+6ZIm5Wbv9g/0s6dsH+MZfpTlAx/4QHKaXIw8CL+zlKRpia7G5w6lCJ/uvjxx5wg4Ao7AwEEAAmSPMxIuRLpbPxDEsayc387xt8U6mRBCfO973xvImFPtIFYsuVnXJUx0kOAf/dEfGfuZ40llkOitb7g1kCCHlSCJE4/82AONqh1iJy4/i8qPumAxHomWCQFbvzhJb3J1dcwqSMCsIzMJiOvbt73pNrtwwYWhnFH1Dsm/Rdu52Ms9X2p7DOTe9773hQN42De9d89eGzd+XIjDuezx6ODOjAbZRVaSNBuzIGTU3U7Kg6xHenUdAUcgSKOQGB9Uz0io0UWygyxZt+XTMwwDKOEgWg7U4YOLcUt1ciMH3yzUQSKMtTF99kSnHZI5n7QjLHuiuzklQtzFixd3epMX+7zjXu/OB7qYIZU6n+jYT43Kng/W3N1U7RRwEBNBWPaNQGXLN+3Rk6DxG8TtlC1N4+VwBM4+BML5BuliM+rzOTtcJNBIsFFtnS59DNPpp8GScN3GTFUZn3T8PBFujBvSV5iYT2daXETISCOl4o5hettzTbiYVvyO4Xv7jmEiQcf73tLuLf5A9euanmVRDbt1rFS5TuSfCuKXjoAj4AikEDjRqAHr4E70PHmaTX/T5Ji+fskypgn1Zaoa0+xB7UnyfYzbsyydaabL0TNQ5j6GjY/jffyO/oPtOysl6cHWCF5fR8ARcAQcAUegNwScpHtDxf0cAUfAEXAEHIEsQMBJOgsawYvgCDgCjoAj4Aj0hoCTdG+ouJ8j4Ag4Ao6AI5AFCDhJZ0EjeBEcAUfAEXAEHIHeEHCS7g0V93MEHAFHwBFwBLIAASfpLGgEL4Ij4Ag4Ao6AI9AbAk7SvaHifo6AI+AIOAKOQBYg4CSdBY3gRXAEHAFHwBFwBHpDwEm6N1TczxFwBBwBR8ARyAIEnKSzoBG8CI6AI+AIOAKOQG8IOEn3hor7OQKOgCPgCDgCWYBAVv7ARhbg4kVwBByBAYEAP9vUsyJ4HOfZM5DfOwJZgYBL0lnRDF4IR8AROHMIxF+8OnM5eMqOwJlCwEn6TCHr6ToCjoAj4Ag4AqeIgJP0KQLo0R0BR8ARcAQcgTOFgJP0mULW03UEHAFHwBFwBE4RASfpUwTQozsCjoAj4Ag4AmcKASfpM4Wsp+sIOAL/v73zAKyrOvL+qNmW5d6Nm+SOcQFsejM2PUCoSxJCwoaEhE3hI9mw2U0j2WSzm2RJIaQSagg9AbJ0CIbQq8FgY+Pee5VcVL/5zX3n6eqp+El6sp+sOfbVve/cU/9n7syZOc0RcAQcgVYi4EK6lQB6dEfAEXAEHAFHoK0QcCHdVsh6uo6AI+AIOAKOQCsRcCHdSgA9uiPgCDgCjoAj0FYIuJBuK2Q9XUfAEXAEHAFHoJUIuJBuJYAe3RFwBBwBR8ARaCsEXEi3FbKeriPgCDgCjoAj0EoE/ICNVgLo0R0BR8ARcAQ6HgKpR7SEHeLNvyYc4pIaqvk4uZBuPmYewxFwBNojAvDLwEnbY/m9zFmHQKoIrhXNPOXplRIipzrhl+LfRM3c3N0EOP7KEXAEHAFHwBFIF4H6ore+T7pphXAupAMSfncEHAFHwBFwBLIMARfSWdYgXhxHwBFwBBwBRyAg4EI6IOF3R8ARcAQcAUcgyxBwIZ1lDeLFcQQcAUfAEXAEAgI+uzsg4fcMIBBNnWWqBL0/7jk6nTb6FyVPiJwG5lL4pNsIH//bfASgsWgSbY3eEsSVuOGTeFmbsBFh9NPprhYWf2o+AtBP0HQDW8upwTfwvYjCAp1F9BlCppefC+n0cPJQzUSAxQe5Ea3WE9JhEUJIMhBw+O13R6A5CJiQlrpUZaSnvBAhnSDDIL6TSQf/pIc/OALNQAD6gepMSPNDHeI316iuWmpyqvQiRO3Kv2Qn0nzT++NCOj2cPFQzEYhIk0iQZa6tGORXnrFMnmqd9SsTRF7r60+OQJoI5ARxC6VFTDNPvXJVo8lTNkpnMRciS6ExxHckwtPMx4M5AikIoIxEdEWPUC+7qRYNvWXIuZDOEJCeTC0CCGiuiCdCrUrKgWoDo4zbvINfbRL+5Ag0A4FI3CKiISUoLlfpDSFdK4jVtyHG6bTXDJw9aB0EUulJf0NOEe/LHGG5kK6Duv9oPQKRbgKhVlRVS0VOnpTnd5ayTt1kj/rV5OYaEfM+OOR1Kr2Hd353BPaGAMI5usRorEIj7MnJl5q8fNmdXyh7VI2ujCUSOpDYeHLincVYGH90BPaGADyLK+gfhIf2KvM6SW5BZ35mxLmQzgiMnkiEQF1Rm5uXJ5UqpNdsL5M/PfGM9Cks0G4mEyq41fY0sVbWjel4OgLpI4D+jNaMcbtChXNZXmdZtGa95BR0kveWr5UbHnre3kNkRnt6R1CjbfPPnSPQMgSqlXqMkoyupKZaynIL5IMNO6QyLrlblngylgvpJBT+kCkEbNKYJoaWUpWXKxt275a/vfKW5Ks0tlnf6l8TE9KZytfT6ZgIIGa5oK6qnFzVZvLsLvmdZNHWnbL8xbclRxkorhoBrRfCOjKJE9OdI9B8BGqUn9WYkIagdKKYUl55Ta5U5neTojxVSDLkXEhnCEhPphYBGKBdSrj5NVXSrXOBjBs5RLp3isgNthjp04SCwapPi3hliyJZ7pZxs/7sy7wo2L7Mb1/mlfm6UXqsMTUqoLHc7MwpkAUr18ra7aUypFc3GTOon6jxO/EvQZsaxzqMDWk8BkdEm5S2Wa6h9PaWAIVvqWtufl63hpFuLo6aSiSko0V+EUerll05nWTZtnLZvGKJ8bWcRLpGo5YzbW2N0HA5GvB1Id0AKO7VOgQgQ67q6irpUl0pwwvz5aozZ8jI/r2lqkqXJSRHpaOQucpcc2z6bXPyTZA9STTHGUNsbiQyUJbe3GhJhtiSiBq52dGI0NxIjdQtLT7SkvwS7Ua2zXaRNpwajSaNDNc5slvN3ZvUlPPLe56UFW+/J5MHD5ZrLj5TOiGRlR7Td/uybi3Ji5q0FMuW5Lcv82p/dTNRrR3E7aqIPPD6Erl38QfacawdTqlFD+xD/RKPe7m5kN4LQP66lQioaTsvN096FXWVfjqXokpNkYwdpjqI2J0j0FIEAhPcrQkgiosK8qRArTiFKpz7dM2TaBpPQwsAW5qjx+voCMS7OjzThYQOu3ZRU3dieCUTGLmQzgSKnkaDCOTqTO5I+Go/UzVoXH3x3GBU93QEmo+AckoMMijNuUpv+ao553El/GuUcdadKBZRZ0MZ2ZvGXzcUxf06GAJBMFNtnnGQTE2VriWobtjqY4Ga+ceFdDMB8+DpI8DksHDVknEUv0a1nBw1c7fOtZSLhk+qObnvy7wo177Mb1/m1YZ1q7Ociok8UTszR5GhwebQGwJdibc5BJJos5Zi2RKm3tLvh3p53WoblzZrWbtFC0qhL9oi6gLma0+x2aN3tYWp9+RCuh4k7pFJBOJLreLpMobTss8inoo/OwJtg0C0frolFNqSONShJQK3pXmRX0vitiROR6lbxM8MoTqdRerfOudCunX4eew0EbCJFRo26AsslwnPaSaRwWAtZTYtKcK+zIvy7cv89mVejdeNUlhJUA6TRUr6ErEFLplQC+K2JMq+zG9f5gUW+zK/fZmXVs1MNFF7B/sEvC7wu+hN6/66kG4dfh67SQQC2fKZRiI5/gnFn5tMxl86Ak0gkKSjxEMt1TURyV85AplAIEFz3CKDN4nyK/GCn610LqRbCaBHT0Ugrs7wHFz0XEu6bvAOyPg9cwi4gM4clp5S8xBASEeDFrVcrnkpNBy6JQMhDafkvo6AI+AIOAKOgCOQUQRcSGcUTk/MEXAEHAFHwBHIHAIupDOHpafkCDgCWYCAmbx1+VSuzrL1U66yoEG8CK1CwIV0q+DzyI6AI+AIOAKOQNsh4EK67bD1lB0BR8ARcAQcgVYh4EK6VfB55JYgwC5kvpVJS5DzOI6AI9DREHAh3dFaPFvqm9lVCtlSKy+HI+AIOAIZRcCFdEbh9MQcAUfAEXAEHIHMIeBCOnNYekqOgCPgCDgCjkBGEXAhnVE4PTFHwBFwBBwBRyBzCLiQzhyWnpIj4Ag4Ao6AI5BRBFxIZxROT8wRcAQcAUfAEcgcAi6kM4elp+QIOAKOgCPgCGQUARfSGYXTE3MEHAFHwBFwBDKHgAvpzGHpKTkCjoAj4Ag4AhlFwIV0RuH0xBwBR8ARcAQcgcwh4EI6c1h6So6AI+AIOAKOQEYRcCGdUTg9MUfAEXAEHAFHIHMIuJDOHJaekiPgCDgCjoAjkFEEXEhnFE5PzBFwBBwBR8ARyBwCLqQzh6Wn5Ag4Ao6AI+AIZBQBF9IZhdMTcwQcAUfAEXAEMoeAC+nMYekpOQKOgCPgCDgCGUXAhXRG4fTEHAFHwBFwBByBzCHgQjpzWHpKjoAj4Ag4Ao5ARhFwIZ1ROD0xR8ARcAQcAUcgcwi4kM4clp6SI+AIOAKOgCOQUQRcSGcUTk/MEXAEHAFHwBHIHAIupDOHpafkCDgCjoAj4AhkFAEX0hmF0xPLegRqmlHCWNiamugH9/DcjJQ86AGOQFbThJJuoNtsL+cBTiYtqp4L6RbB5pHaLQI5zSh5LGxOTvSDe3huRkr1gu5vZlldXS1c7jKDQFM0EQRkZnJqOBXyqK6qksrKSgtQh74SdJwp2m24BK331e6vVMXq0PoUD4wUXEgfGO3otWgCAYTRrl27pLS0VMrKypoIGWkchOEKDI8Iq1evlpdeekk2btzYZPymXsYZJwxz06ZNMmvWLFmzZk1T0TL7Tpn5P/7xD/mXf/kX+fOf/5zZtDtgarTpnj17ZGfZTtm5c6fRze7du+sgod26Or/b4ge0/eOf/EQ+//nPy9y5c60jSTneeusteeedd+w3ZTUajFmI2qIsLU3zlVdekc985jPyhz/8oaVJHJDx8g/IWnmlHIEYAgsWLJBf/vKXsmjRIunTp4/88Ic/lJEjR0YhYFgJHkov/onHn5Cb/niT5OXlyWevuEJOO/10KS8vlx/96Edy5513yne+8x0TcJ06dYrlkN5jXEjTAbjlllvku9/9rnz84x+X3/3ud5Zneim1PBRlAI977rlH+vbt2/KEPKYhgHC84YYb5LnnnrPftGvnzp1lyJAhMmHCBDnzjDNk/PjxGbG+NAU5AvnJJ580ofzP//zPFvS1116TL33pS1JRUSHPPvusDBo0KBLSbd9naKqojb5bsmSJ3HHHHdK1a9dGw3TEF65Jd8RW72B13rx5s/z97383Jnb33XfLgw8+GCFgmoWafBOaBYzurrvvkr/+9a/yf//3f7Js+XJjrmi9MDgEO0I+Pz+9vm1Sc0ngTSdAuWQyzb59+kpJSYn0798/KaDjcZLPKZoP/um41HBYFKhL9+7dpaioqF4SqeHrBVCPuIk8nfANpXEg+dGBQwN85plnzFJTUFBgVptXX31V/vu//1vOv+AC+eF//ZesXLmyTrWbwi5gHO7JiCnNznvS4aJj0K9fP3umg4nr3q27DB8+XIqLi+03HQjaP10X0Wv90ORLWgjVRx55RBYvXmyBQp24EzdevvCufmq1Pj179jQB3VjYhvxrqiNQ7J0+GmZ46YVfuMI3nswt8T75O4sf0uM2WVwBL5ojsDcEYEz0zseNGyfr16+Xp59+Wi677DITjvoVJzXpDz/80BguGiaMjnh85AjlL3zhC/LRj35Uhg0b1iSjM2ahBSJunCHiDwPH8ZybmyvnnX+eHD71cNO67IX+iccJz4RPx2Rq4WJMOMSvk7a+pz7kH3epcePv4s/JeJQpllc8TPyZdONppxMnHr+9PNOB+8///E+ZMmWKCektW7YImizWEqw4aLPf+ta3kh28OA5xfKhvwDjckxikyNf4e56hL+6kh5s0aZL8/Oc/N7+BAwc2q71IJwj7ZP6xB/LgO8KK8J1vf9s6sPE6NRU3lkydR+KQbzydeIBQ/TheObmRb4iTm1NL101+MxqtyffxjPfzswvp/dwAnv2+QYCPeOLEibJ9+3ZjnnPmzJEZM2ZIjjKF4B5//HFjsEcffbS8//77SWZJXDQHtIPdu3YLPX4cv+dquAUq3BmXHDp0qIwaNUoOOuigpMaJtkFemEXx5z2mUGNGyiZgONu2bTMtiPSWq/a+detWGT9uvI1Zv/nWm1JWWibDhg+TiYdMlF69e2msWse49ntz3pO169ZKzx49ZMIhhwgWAcbUyauH+gUXmFJBfsTMgz93xlM/+OADq8fUqVNNM8MfvMCCcqGt0dEZO3aslX/VipWyfMVyGTx4sJSUlETaS2LyD2kRd9q0aWJDAwiONIQ6ebYnB6a0JQISi0gYQoAWwIq2/rd/+zcbKqGTd9hhh8munbtk8ZLF0rWwq4wYMUJy8yIapM2WLlkqRd2KZJjGJ12sObTxKO0EbFU6mTdvnuHK+4kTJ0mPnlH7Epb2MWEVyWiprKoUNM0dZTvqQBpojjZCwycOtEIbBnqBXpeohrxC32OJ6tWrl7UlFiW+BWiC8e4NGzbIu0rffbRjy3dx+GGH6zcVUWiZpsG7FStWWOcEPMaMGRPRg5YoLmwpIJ3HVCsVc0koJ9gceuih0q1bNysvnaAF8+fLkqVLLQ5DC6SPoF+zeo0sXLhQDhoSfW+h8lVa7vk61ENcylnYtTC8yuq7C+msbh4vXCYQgBnAWDBVn3DCCWb6RguYcfIMutPmmBiG6Q5mBTN47733kkwEExrvbr3lVvnyl78sF//TxRbn4YcfNk0ChgajQ8gS96c//akxLEygv/rVr4wRwkDRpoqLi02jmjx5srzw4gvygx/8QM466ywb64Z533ffffLYo4/JOeeeY+OcHy74UHbv2S2FhYXyqcs+JZ//wueNYVKA+cqkbrzxRpt8Rh250Oi6dOli5fu2ajhoU0mXqCtMFKYeHNg8+sijcsOvbhA6KIeooKe8MNebbrrJNCYwoH4Io6997WtmVZg7b66Vnzg//vGPVTxH2vWyZcts3J/y/PGPf4yYsuJzIDrqTD0bcnROjjnmGDnuuONsrHXWs7NMSENrtDtCBSwZfsBhyWG+BB2br3zlK9YG995zrzz8t4fl5JNPNsGDcKQTh2WIuQzQI3SNMwGtd8qEW7Vqlfzghz8wIXv//fdberQjcxJuvvnmZLvih/A77bTTkvMtKB8me4QjJn06foyvY7pHEEKnjz76qKV911132fdx3LHHmSUhPzdfVq9aLb/93W/lscces3yhsd69e+s8j8/KR8/7aD1hTHmhScoSHPTGsBOWCDqOdLJxdCwCXYI9aUOvX/riF9U6db58MP8D6xhB+7/5zW+SnYKVisf3vvc96zDfrHTpQjog7XdHYH8jkOChnQo6yek6Eex///d/5fnnn9de+JJIA9TyYZp888037eMectAQKzEMAyYA80MQvz/3fdmydYu9g1H8z//8j2me1113nWlMb7/9tqxdu9YYKNrxbbfdZuN1//7v/27aJ1oQjBiBiyPNd999V4488kj7jUYFU3z9jdflw4UfWofia//6NdmxfYfc+ec75e577pYZM2fIEUccYYzz9ttvN2Z53nnnWb3WrVsnMGM6B4RpyuQIAwyO2b83/vpGK9dFF16UtBQw+/tPf/qTCYMLdGyVoYJrr73W6o2AGTZ0mDFIGPEXlUGiFYIXs4vB86KLLmpw7Dvke6DcqXO4Qp0C3XQr6iajR482nJYtX2avd+7aaYISwUg7hLC0PQKUIRX80dJLy0ptVQHa9BkqJLnQbBFcv/71r00zRViHdEL+3EmXyZKED+2NFsnsaSYOnnnmmdbZovNIe1VWVFpHkk4eZcPShKCDjuhs3XPvvdpB/Sc58cQT5eyzzzZ6oPNKJ/PYY48Vvhsrs9L1LbfeYrRzySWXCDS1es1qM73/5re/kfEHj7eOYLys4RlBHTobfI90cvl96aWXWucUixVlhzYvvPBCo7HSHaXyrW9/S36hmIxRKw8dVQQ3ljG+NzqdODRyVjZQ9gFq/m8vzjXp9tJSXs4WI4DmyIfOHYaJoGbyGEwAEx9awsMPPWy98VNmnqImsflJRgGjg3GgBQTmQUEQ0kyYOemkk4yZoQ2hAaHEVNdUmxkQEzGCa+bMmTJgwADTBhD8IR3ixAUp+cDUEeKXX365fPOb37TnqsoqKdtZZjPA0W4RwIsXLZYHHnhADj74YPnaV78mo8eMNnxOOeUUOffcc017gNE25gwPxQTB+x//8R9mQv3Zz34mRx4VdRiWqhmRTsBRRx5lHZeg7aElI6hffPFF+fSnPiVHHXWU/Pa3v5XXXn3N6goTheHjYPId3eXl5+kwRE9rczpl6TjaxuhE6RVzOVozAgnLCBojDkH69a9/3TpkZ6mw7aT+ga5CHrQ/4UkL2sIxye2hhx6Sk048SX6qS7Z6qhkbhym+UoV1gWr/pMOqg3h6a3WZIAKO9sdhIXj99dctf6xTdMiCQzD+5S9/McH9wx/80Mz5U2WqdWC///3vy8svv2yCM54+ccNvyrpU6Q9tnmGYH2tnGJrnW1yxfIV1RPnWGEbADI+7+uqrbSb7G2+8IcxuRxAzR4AJowhpvnFoFizo1Ia8LHKW/6m1eWV5QfdN8Ro2W+2bvD2XtkKAcTk0CTQFxrzOPONMY1owC9a3LlSm8tzzz8nxxx8vk6dMtg85MLbwMSfHypRR4IqLi03LYOkNpt7Zs2ebZoypESbD2B3jb4zb8f7NN960sbDALGE4mI656PXjENidOncy7XPypMlJjVvVE+skEBemhUMrw5x5+OGHy6DBg8yPPzAtxhUpb7wDkAyQeCAtNO9rrrnGGOI3/+ObyrhPTAbDlA6jxNTOjHg0GuqBBYKyb9ywUfI0D8ywjEU++NCDxuRZ802d0WYm6ZhpR3WBbqCj8opyo6mwtAi/8J47/1JdeE/niHh08qAVsMdhQmf8m87iTh23DXQVT4f2hw7Ij2fojHblWzh5hrab0grpcREfQR9mS5M/8TCtL/xwoY2NEy+UFO07xA1aOr95Jg80f8zkt91+m9D5Y6b7M08/Izt27LA5GJST8HFHGSgnHUfM/lgBvvGNb8iJ2hHm26VMmLKhMYQuSyIZ7sEyhtZM/RhKIA06iAw3QK9YtRg7p1PON0mnoj25FmnSQBvgpdFCw2V3xRnraKq0qbXK7tp46ZqBgDY7HzgCFHfU0UfZ2lXG3DArz9INRdik5BOf+IQxRJgH4bmCC7/hK7yHaV6nZm7GnzG//e1vf7OP/7JPflK10aNsnPHKz11pjIN3jK0xdstmDdxhILWph1xq72jjOBglDsYTLw8CFoaIthRfThUYH8y5IcZtiSX+oPFggmeS08hRIwEp+RorAFoxJnwYX+ikoMFhGZiinRnKRCeBiWR0Vhapdo/QQNu/+OKLbZJbMsEO9hBoCAwRKuDHxEFcY+0S2o4woa1t0h0eKQ7LDhYXBFNc6MeDhfTIj2fCrl2z1vIPE9zsk9BmT4bVIRccdMG6a4ZjaFPoAcHYlKPMCFNM6jZso5o2ccmfd9ynT5+enCcR6hjSDLROXghzOpvQZl6uLimLVpXZd8qERDRm6JI0Q2cX4UvnlnShSzoyhKPTgKDG8oXGH6xCId9sv7dISPMpcwVBne2VrFe+UPCc5IPVSFmzBY3+1ovlHgcIAmi59LSZPEMPnN42ggbTNS4wrNTqxpkKzAGmgDkbYQ9DQxDDCBiLZs3qtCOmyQ+G/MAEHePETDRDMP7iF7+ITOMxoZia195+U8ZQHpgbAjM4fiPAG6sH/lxMXsN6wEYqXCwRginiMJMiIBhvxHxI+jDDfL0XJjQ78gdLhPYLL7wgTz71pAl24mMGR6BTjnjZeNeRHFohkxDpTDGzO7iG2ibenuAWXDxsCINFhXbGihFM2iF8Q3fSIC7md7TgoAmHmdjxOAhmJrQxv4K2/ZQOa2Apgkb26pR50t7M/zjnnHPkch22sXzVD/qhQ8lyMHNaJn1ZJ0nqzZAUG8Awds4EMVYPsN4bR2eHNM45+xy59JOXSlHXIjOnkyf+dJ5xCHjmUTBkhMmbISPihm+8ukqHABIdEouQxX+aL6SDXKNSdfHN4mrGihYvv9TVruOv2mPVYrX0xyYQ4IOml40ZF5PZpo2b5LJPXWaaTpw5kkRgbvHkAqPED+aBYEM7Jl20ZiaoIPwQ5LzjgjmgSWHGw+zGmFqc+cbTT+cZ4QjTQ+tAs0CzwqHFoPGQN1djjneYxr/0xS/ZOCPlpi5Xf+VqWwIUZolTV4R5qkYXyg7jw+TNelzGyMFGqduoAAA1hElEQVQAJhuWaYVwjZXjQPUHN7RJOm6MA4MhM5RxcfqJ1x+tmyVHCNCgVTZkCicOgpQJYWCNoApm6nh6qc/5efnWqYI+mKCGoEJoxx30/8QTT9jMbwQc8w8QeIyn07Z7c3QYoM3OXaKxcDTaVAdNBLpI5bP4kx8dA8a/mUHOuDyTL0mbb4jOH1YxMG1o3gVpgDHzM+gQM7kNOoWmwwzxhjonqeXMlt+Nf8WhhCq5EF6IM64qUA2XvsCI2B4cpbSShrLbrzytU64wIhjENYCkEk57qJ+XsXEE4kwxMD9mJzPpijXMfPD0+pNOCaUxJhKIgzGup558ysxvCDzMhwgy0scMyVj3yy+9bKZf0sXEBpOBWXDhAgMOeZlnwj+EIW17n/KZIQQp/yw11SMc52vHgIkxMFbMe8l4iUTjaYT8MH8OGDjAtCbWmTIB7IG/PGAxmNXLZB1mbjNjnI4A2hvjhMwqfvGFF0NxbdkNnR60aZYIMVu9v1oScHHskxEOoAfqB9YIWMyvK1estJ24mGRFh4wVAGh4zH7HuoKjcwU9sLxupQ4NsJ6ZYQVwRTAhEGkbHMMeCE7MtcGP9iUs6TLbu2tRV6NhaC+Od+pzfkG+dQ4RdCybMsuHCmzaln3pmcmPOTzMe0AoQ4fM/ocOMEFv1LFmHGlDzwh8hl5wdBhZn8waf+gJ6xITyNhbgPFpaAPNmAlnxI+Xj/ihg0w96TCyvIxJX9Al5cWNGzvOBC2WKYRvqZaJeGBC2uAecKIDw0x0Okl0aqafNF369I6Wq4VvwBLN8j9716RVYsEfIJk9epXrlas/uqh/p1ydcJDotah31jvqwWVCWImEOlGfXXoBRG6FSDfdFEqrlQikd3ftHgFMXXt277GPGYaKY+MJPmDGUtGC4+uJq6p10xJlPnzsgRR4hnkFRoK2ceWVV9rYF3ExDSIwmTmO9oDAvPzTl0v3Ht3tN4zwqaeest5/mLgCA7Y89BsKjh2TmGgEU8PBeLnwQ8tizA9XXFxs+aNhcFgGWjGaG50PmDBMKNSV8HGGyDvqEvxghNf8v2vky1/5ss0gJm2wgUkyaxYBwxIcJjBh9sQhgJjha7OX1eT6T7o0B6aJZoOVoEjvHcFZ22hbMczBrnRghJDFzI3ghjaYhc2wQXCYe9ECMR9/Ws3BLF1izTlCkTXPTAhMtr9qu9AOQpnxVbRMLDGM9TL7eXpiiIa2JD9oINAoZYNm8AtCibamrZjMhbaKdk84TPKYiplYhbaJcCZPJlcyX4M06VwwVo3jGY2ZfJlUSNmgDdKjY8Lci3/913+VT3/600YnhDftXfNiEllYdhgw4Q7tU95QdzAijauuusruWKSw2lyhe+pf+/VrzZ9vDZpj2R/xmNENXeKow6mnnGrLFLE0HXrYoTYx0162oz9516nbW3lhC5tUgN38yLNy0yPP60zY52VAn94yYiA9Q3pEe0th/7+PNH7VSqzEaM41KqBz5LUlq+V3D8+SvzzylKzUXuyhSsSdXJ1uVYMxts8Uk/fWbrMPt68KqpMPmyh9u0bLR0g8CIhWZZRmZGYo8wEzJsi2jTg+YHbwuuRjl9jyFvY5RuDAzGBqMBW0w5KSEisrjJcyI7yKVYhhgoPZwsAYZ4bRXXjBhfJv1+qyEN0VrHev3qalbtmsOyOpaZGNShDgLG1BA8bREdilwvII1TyDWZB1sWjkCHKYEnkibGHUaOjMyiVv/EkHgQizRGuA6XKgAh0EhAXLatC2Ul0wp7K86uAJB5twYG0uY38w4+7K9CgPdZ96+FTLi9nclJcODYeMIHTAMLQj9WcCHWZ+yrG/JufAqzjn7OU5C2XR6nUycVAfOX7yBMlTHtUWbIp6o+XSSQJD2oKO0gyd8/C5z37ONiWZOWNmHbMy5tqxY8aawMAiw7ppaIONNkYMH2EaN4KGtkMzZSiCtkCIh93osJh84uOfSKaL6Xrzls3WQSMthD1tyW51bNDDcAs0Td60LfRC2dGCSffUU0+1zgQ7cY0aPcriQ3O07/m6QQibqyAM0XApG/5Yj6BJOqh8M6yVZv4Cgp4xZb43ykCHhc4olhlma5MXtJPqdu2OBDQ0xKZAODCl00k6xCGNcWpFmqQCHIf1gg4nedNhPe3U03QZWUGSLvn2GXIgPdZah90CA91aIhn8A9+bs3aHzH57tgzo3VNOmnKw9EnwvYj+ggRKnxpzlCnVduMbLGwkzDZoqO//4T55bt5CGdc1T66+5Hw5efKYeoQfmY1Jkidcjv6ra1UPxTSJGQWxkPYnXpo6E7tiWrAGjIrN2AP+iOCo0vzVSumfMJs3vCF13dHG/upSAQ0PoI/OWSrX3/eY1GzbJKdOGiNf+9Ql0quBA44SSWqMxHiKps+/2lrqK3V7hT5Z+Sh88mfyQf2tSaiD4lbPnxwSnpZZPECU5v77S1n0XFvFeas+3fX2ct27+FYZO/Qg+d5nLpEx/bpb0Wi7tvpIGqy7FgvtGEe+4YqHrVGGFd8iFAaWLKPGZwwLRgFDizsY2RYdG+yszA9zJowkXr+w5AT/8J745GfNnEjMtN5E02L+JB/yj5cDRgejtYj6LjjC4EgDpvuRj3zEmDAaTjCxhrDcKR9pkUdc2+Yd2hj5kg/heF++p9wEAL/pmKTGgUGjWaMZoiV97nOfI6n94vim1+t1/Z8flyfeeEc+duho+cYnL7SOdy1imS0aAtLaKUEjdLLiNEBu/MYlaUqfwdqOPtVXAwcNNNqBxggbhBhDDRw/yVp2tFI6WGiFCFtcSJf8jQ40LczaPNNOwZ8Jf0bfFCNBZ2aqXr/OzNbxQ15Il3xYRkUavKPc+PEbugn1o+03b9psgjHQd8jb0imvsHkSfH90HDCR40K54aFxplmn/omyhjow7o4ADo6ON/iR1qCBg5IdlvCe8v6X7pDG/ulo5Fi+UudWhLCZusP37py9Sm65+RY5pGS4fOey82WU8r0AeyQXaYD0qbF+d6aB0pJBgaZZ0KOX7CnQ3ZLyySASeHVZloKvb2DTkTE5KkxSSCdKWlvg2swUfyt2TlLqEUp/IKjU8YsruBo1FeaYEI/KAQsmJFcYJ6/WxstLJkhJMc8nGFqOEpr65BV2l6rCXlJZulPKaxijxlED0qoFMkorUQLzjt6FckU1TQP6RBJGpPpRk08SwyhTCqAJJfKGAeuHoT2PyN8+dn0XwaJ++CfCRiH8byoCCk9SuDYCV1xAE72OIErAm0wjlj7mR664izNiNMqGtErya7DV1DMwaNKMl8MEtGUUCW9MnmwycZBq1jBumBkmdxgXk2YCI4+XjecghFP9+R2YKM+hHqzdRkOMO/IiH8aoMeMzExcNiK0lO5pjlnCYKRxoJGAXsEj9jT9YYxWJuxA/7gcNhE5e3D/+HIRn8AvpcA/P9i4Qnd67FHax1Qkhjt0T3we0ltrmtfRXSxto+6nWmjo0q0KVeQ+priE8CNNQWUkvnmZIC4GLlh138FU6F0sWL5FnZz0rt956q2nRjN23tYCOlyOTz2kJaTJEkBSocM5TYWHyIyE0wjg177mQHTU1SgE5OrtPn7frxTBaV82pu3rjB51gkiIY/SoUV4unv3drIgmdR/2VwBLvkEXkCw1xVenaObXAyza9KitrpFDTZxSMCpGWLn2Xco1Qpb/Y/qFCEy3SxIpUONMXowxcndXEWaCCXEcH9bcer6aR0bJJm3zIn6pCVLvVn7Rx1ANHWcPFb9Is08j5GrCnRiY+70mvVLv5PbXChdRDK6/FtgiMiVerH30fzHW7KnKkUAsJXjksE9AeDPlVahnK1W+nJlitQ5bKO6WrlqjWiKyB3DWNgOJ3IDg08SAcMTvCUNGOGRvEbI2wbGjma2vrDhPkW0BLYfka45aYbNnB6hv//g0ZruZJd81AgE634pnqAs7c0bhp2+CXGjajv+sXJaPJt3ViaNvQ5a9u+JUdOsMYOaZ6Zna3V5eWkE7IEhVA+qRmiyqVKAgTrg/U/v7s7LnSqaJUhvYulOOmHS5d1RSD4Hn5/SXyxoKFsntnufTQsYvDR42QaRNHSS+VXC/PWyqzF62QnioBjxw/Sg4bOcQw3KhS//F/vKont5TJ2IG95dgpE6U3EivhEFYIvIWbd8tLOjP3w7VrpFrNcYN69pIjx42UQ8eMVGGca6bs9SoUn3t7vizSiRi7d22XPkVdZMLIETJ94sHSO1HzfNVm0Z/z0Mz1zuz1VTv2yD/eeU82qumwuH8/OePEI034vrtyq7wzd55U79Lxl6mHyeihfeXVRavl7Q8WSg8dr5mk4x5vvz9Xli5eqOY1PXVJzR2HTT5UFi1dK+/q7NtNpVtlTN+ecvqxR8qQPt1k685qefqt92SdjvcN07Eexnte1i0VV+sYTpGW76iJY2W6juV21rSo89o9NfKcYv3BwsVmeu1e1ElGDx4gx48plqFaTndNINAIM2wiRta+wnSIJs7YImPDzGwNM2ynT59uY4iM0bWFQ0DTQUDjgfFdfNHFdkIX45SMobtLE4EkU21YKgZNs6SkRD6pG+SEuRQhdQS2u/oIMCw1Suny/AvOt/Fs5pDQaTW6VcwCrvVjZq9PWkIaMoouHUFQ2qhQE/TuToXCZPwHX35dHnruRRmoYvHTZ58i+SqgN6r/7Y+/Ik/Nel5KdVJEdY2a9jTes6++Lv90xily0clTZVOlnqQy61XpWqVrA3XcYlyxHt+nwvv9jaVyxxPPSIVOIvjEycfICUccFmnONarlqhaM5vzmss1y84N62Lia+/Zojz5H/XN1HO+5l16US889R8447nD5UAcHrr/9Hlm0bIWU6+xe7V3o7EE1f7/wlsw7colcecFZUqiaKCbzGq0PIhodfI/elmzZKfc//6asXbFEZhx2sJymQloVV3l96Qq566lnpbCqXA5SQihRIf3mklXyp6eel946w7X37Pdl8fLFqiFrRfQkmGfnfSgDX5ktmzdslW3akajUccmXKnbKhrLdcvl5Z8k2xeXuF96QNSqU+/ZZKJ21c7FGx4jKtD6dairkH3PmSr7ifPwho2SZFuCOR5+VZ15/V3aW7tD66viQhunfSccPTztRBp12ijHO9kiECm3buwa0lbbPtH4OmdCGgkmQyTBcjM0xeQZ/TKiYRhsyD9YvTct86CDk64V5m8tdCxCA3aTh6IghoGlPogTh7N95w+CByzHaQeU6UFxaQprKQiA52Kf1qVIFUFlOvjy/ZIu89N5clUd5ctiEyXKaTo9HmD3/zofy2GuzZYfamE865miZdtTxMnvO+/LSyy/Jw8+9IEdOmiAjxgyTwl59pXTzelm8cYusV1twYc8u8u6KVbK9qkb69epjZ6p2VnmHBm8TdzTtpTt0FqkKxXkr16qJu0CmjS7WSRcHyTqd5VeINl9cIpxT9If7H5Z3VKj2K+wsR4wbq6a/HjJbNY5VOhNz1tvvyWgdCzr9hClG9Ga6NiauOWFdLuhinZA9ekeDRcRjNdidVyC78rvoB6OG8YLO5lfYu6/kdusp23ZXSJVOoJgyfqxs0Q7Ih6s3yBYV5mVrNshInRQyoHtPeUc7DKWVFTJv1TpZv6VUegzSU3CKukt55zJZu71MBnUtkIk623blrnIda1wtG3aXyQuz5+iM81HyweotapVYIlu1MOxydf4p02WXnshUunqZHKJrEmHM4QPWorrLMgSSbRM0etOE9Hvik2qhC4wawRwfS25hch4tCxFIjscmFGdjU1lYzmwpknWC+aha8V1lS11COZolpBlhVV1Ux0YLZJEKn3kqdDZtK5XxgwbIJXoSS28VqAtVSr+pGuRmNXH31F1nzjjhSBk8REeLqw+Wt1VIrl27St56b54cO133/B1VLK9t2SArdJnKuh1l0leF9Jusw1Mh2L9XTxmlkwJsvFWlKMSKwJyzdJXMXbFGx5VzZfqkcfLlS05X83aB7NxTJaVbtkrPQb3lHx9ulrcXfCgFXTrJcRNK5IrzT5duXXUm91tD5Pr7/ypl5dXy5vyFcsRRU3TMV2exJtCwzoA+5+gYNWZv+iSsmQ7trdPOVJvP1/Fw3S8XDVzDdtVOAObyfBXZp+lymCvPPVHe1TPWr/3ZH6RKtefJo0bLl3QmfF4vPVnm9w/Iivl6PrB2XvboesA8HUUv1IPfK1Vw9+3WRT577uly/GGj5LnVu+UXv79JSlVb3qDHFDKmvmWnLtep1HJpXkUFutvO8AEydNJw6Z47RaI501EvOzDuRJX8liUIJNslyWWVqgJhZaiMxqCS6Wco0b0lEz4ewmW4PnvLukO9d2zTam77zuI0mVas7A60dyGNkAoEgmBSTXNHeaW8OucDWb1lm057z5cZOsY6anAPE6Lby8plwxaVUmqyrVH79WPPvKAm6SrZqrOny7Zu1A1Ddsn2jetsktchJcPk7XfelnUqiJZt2S6VA/rKshXrbWJVyYDe0qdXDxOEZI+2yyS1VRu3ym41j/fplC/HTBwvB6mQRdMtUpW736C+NlFtyepVNtO1ixZ84rAhMlwFNPGPnDhcej9aJFW63nP9th06kYvlDmoGt6u2ZRG/0T8176vVQKtsF1yIsuTp5IQ8TVD7JDr+Xmh+OTpON7hvb2Geb29dHdFNZx6Wqim/f49CHS+Plnv11o7HCkIriGob0JCahs7+Ys+zwtxqGTKgl+HSW4cMOit2ZWqGJ10WWwzv01MG9+gqm9USsEI7SL+8/W45dGSJHK/j61OGDZBCLOzakUm6UJ0om6S3P+wfBHbqHIvtiUMDWMOcaP6MFibZEchoqntJzOlrLwDt39csaWKZIJuEsJQqPkN7/5asDXM/wGgyxtUbB40626UaJsILc3d5boGatlWHVGGwecNaE4LIhT2q7akMt31h9+j05c2llao5VqsmWyjTxo+WU4+ZJlMnjBOOvR8/dJBu+tDThP6CdZvk/cWbZUdpuU38Gju0v5qoO5lJGY0WIVuhGWzftcfyLNQOQy+d3o+gpKdB+cgfs/R2NRNX6+SaQhV/PdUUj5BDI2f9M8KPMWhmSquItg4I9gG06FSHb66atUk7AMUa7HwtTL5WnHxztXBaFL2rnq0ClXAI8Hz9XaBjxvlVqjFroax8WqYoG/2l/8mxRq0GlCS/erfUVLHKU2fR64s8Kq3CPE+fKfu4QV3l/JNPkEk68U0H/mX2ys3y1xdel1seelQ+WLw80ZGidRJZkJC7rECAmbmP6raK7Nz1d93O0J0jsK8QYPMT1q9z9jI7meGSQy/7qhCeT6sQ2LsmjXRRx40xabZu69MpT46dMEZmL14sSxdskMdfnS2TdL/WE8YPV/lRoDvp6IxplVbdVVpdeeFZ0reHjuOq9FC5Lr24NC204pL+3WSobkW3ZtNWmb9qg6zboxsnqCDrobOwxwwZaoI8EsCRRNNkpXtnNlfPkS26rmuVjuPiMIMjnBDklLNn124qyHVLPBV+q7aXmrmY99tVRm7X7RXzVDAW6WxzFv2z3KpSTdiIV8LguOu2FeqnuVdHS70Q/jUq2CHwKhXQlSqQyY8cWZil4lSfozXbLKeKujO800lt+oa3CFy2UanOoXuQmKpGYH3LUjGEPOE0C0ubV1XWMdI6qf9MtQSMHTFc5ipWj738hsz9cKHM1bHvt+YtkINHDZcugKwuF9MHybrLGgQ4dIN9jMMpPOmOnbWJCRsycfrIGtpoy4KwjeysWbNsX3U29MDtF4tLW1byAE87KIhNVjNi/QgYhI5urF5dIWMG9pITDj3EllttLK+R+x57WlaW6nip7kbWX7dDy1fzbfmenfLBvPd1+ZUKZkzOKk3nz1siVTomjHbYV/+MHnaQzkotkPd1rPnVd+boUXg5ajbuI2OHD0tqyBSOgqJ9D+3XW7qqcC1Tjf3xl16X97dVSKn6r1J5/doHS2S7jomPHjZUinQ8HOH95qJl8t7GSpsV/vxbi2WnmroLVPUdoul00wQRtLb4Ksa0glZdpSb7dTt2yRoNtFaV3BVr14vOadPZ29EaZ+JG2BA5SiBKT/21I2ClZnwgekoIaRXuKniDs73PNT3G+iNxT5q1GnEk8HXttEbZqlYJNu06aXx/OfcjZ0rnom6yW/13qvm/QjsOdKBMQGvitSmEnPy+vxBgUl/Y8CTMzDZGGaO5fVa28DHvsww9o/2JQFG3IinUITk2n2mJBt2SOPuzvgdi3nvXpLXWfNemSap6XFFZrst/qnR9c7VuEl8iC94ptq1C569aL0++8Kqcc8YxctyUyfLOouWycWuF/O7xWfL4nPnStXOBbFqvE762b5H/vOJymTxuhLCr8BgV0j30FJc1uyqlky4lKVQT8fjiodKrC0Ir4fQBUadKuEwaMVimjBxmE7/mrtksX73xNt2PtZdOGtOtGXdvkUvO+6gcPW28HK17uz6m2wK+umy9LPnj3Xr6SU9Zo3vM5mjPclCPzjLziMmmnaKH5+jJGpic0bDRZHsWFUq/HkWyVmfNvr52o1z90zsUgEpZo+PqTBwr17pvKd1l5WMiV6WWuUDVZJ4RvwwBqCKva5k1VV2OpVUTnWun5UerRmNXjVuFN/VjzBmZnafhcmp0O0H1C5PWomPkdFKcvn9l7jK592+PSbd+A2XQiJGyYNlKqdi5QzdH0eMQB+vRcGwJl3CUAUdaafXCLLT/qYcAANbCWud1qoYbmFlcS4ExhnkCYWMR/HCE5wrvU9MjDOOJdLzocMXT5V26rl66ifrEy9ZYWumEaSyu++9bBEI7J9sM2lXHLlscG5mOC2k0FDa8C/d6YRLfSqPv60VowgNTItZAd4ZAWkIauHQ4V2dvqwaqQqGvCoQiFUwjNPY5xx0pS1evlfyyapn/3vty+OgSOXLMYNk0/Th58qVXZa1OCFu1crmuAdaDuJVgxpWU2HpOcifzITrZauiAPrJehWknNXX30jwmjR5p7wgTHGUg/KheufKxGcfquG21fKiCioMLtm3eKj3UzD5c94btroE4WffTH5lpqvvcJbrsaftmWaWT1gp1G7BJuuH+xSdOk4nFA02Ida1Rod2pWkoLmDWt9VQeOkQTOeHgkbJt/VopVaFepjPQ+3XvISfo5iLrVdBv0Q1UKrZttqLpIirpr1uFdVFp2E3N2JSRncIGd8mXrXp1V6y0v2HCskdNuYYV6aN17KoXY+UDdIB7a1c921fv7HymQTWdChmg31W+Du73LFAfFfKl27aq4K+QpUsWyYIPF2iHIk8O0k1epupG/eBFBwaX+DZh643Jlyig/907AtqOHJ4wTzewWbturQlVNpwpURoOR94hSDfqjlsLdXvMNWvW2FIoDgUYq4cMdG3gcIuQKcyMYwm36ooEDspgi0b8SI8j/5jowyEInXR7xm3bttvxh5xSxFafnFjE+CJbShKXPZGXLl1qx/Ex/k08S1PD4gjLFqL48574bOnJTmWc0jRAJxSx9hnH7lYc6sAGKewqxraL1JcdzbAIuNs3CEAHHB6xZMkS29Gtq64CGVE8wpZfcqgFnTvaElpha1a2wqQ9i4uLrb1CW9G5S+3gQVukSxgOw8BpKFtrD02Sfklxie13D+1wbjV0zz70c/W4yTJdkw9NcIgGNMuRm/Ak4kF3vCNtOgwM87CGn+Mr+YaIv0eVMdLjRK7QeSUd0p//wXyjv7BlKfWBvjuyS+urY2IVTP/sIybJhKFDpbfObBo/ZKBuSSly3OiBIuedLjkqUDi+clC3zjJQ7584eoIcNmKozNOTaLbt2CJddAJXSd8BOllMTw/qHmmRCP7i/l3kqEmHyLIN26R80zaZOGaobkxerG8ih0aqyoQ5TdbGs48b0UeGnn+WLFi5RlZv1nNW9aSTAToBbdzwgVI8oIcuSaqUQ3rky9cvPFWXbK2W1TojvErN4327F+lY9yAZNaiHdjoqVYfWg8D79pIrTp8uFWU7ZES/XrqkCUGZK+cfOVmKexfJ0o2bpEhtzoyRD9GJbqvXKNFu2SLD+/U3ITtxUH/58oXnShcVoCMHD5TOKiUHa8U+c+YMNffv0pndRdIjj/nneXLe8VPlhHHF2qHoLMN0dzYsCRcdM0W26VhzJzpA/bqZkB6h+5d+9syTdRY7Wn83FdQiM6ZNlOIh/WXN1h2yQ2em5+kHwIzviSXFZhnQpNShpUVj62DF5a7lCCCo2JOac3EDs2M9MvsAs9UgTJFjAwnz1ltvWUYcOECYj3/843ZcH4K1IccZuzfffLM8ryfKcXrUoMLo2D8Y4i9/+Us7h5oDMtgt6Z3Z78h137vOmCKMkDjM2IVRn3322ebPST8IV07rIk9OBOKMbJjlU1r+733/+3LRRRfZaUWcrwtDhHkS/9vf/rbtFoaAJh3y5R31QBBwmtFXv/pVO02pobq4X2YRYHMazkVmwhdHQzJEAv1xgAVHQNKOCMCHHnpIbr/9dqMVhBxtRseNk9DYiY4OHTSSKqQR7LQ5dPKb3/wmWXjo57rrrrOzoDnykY4CJ3BBn5wIR0ePM6HpuLJXPDQOfXDWNCddQXscQfnd73xXT6maZJ2866+/3s6P/tjHPmZ3ToQjHLTFwSF8R9Aoncab9Dv6y1//ato/ZabenMB1xRVXNLj/fbLgB/hDWkIakYqcnDC4r4zTS2WG/QYblbcy8xCdMJbwIxzaHPcpuixrvF46ZG1HxSGU0BR5x5SvNboAeM76bbJgxUqp3q3bdqo2e/ZxR9n+1vraXNQ9qBU3jN7qQWRSovt6jug9TPc5G2ayqZMmSrki4aS7cGm4AapdTx8/Qmehj7AyYfQJ+Udm52pljp1kwPhi8+ddyGmACtoZuonIbhll6aKTUK9ho4bqfWgynaFaqaFTIs0/ylsx0XAnjz8omZZuM2JxjxihHRq9qD8X6R0xarA+D9anqGzc+6vZYcbkcSZyKROuk/r1L9Yj2/SZi7woU90GpD9c2zahLurlLk0EYHYwCJjODTfcIJxCBIOZPn26Ma05uhUtTIVThdavWy8/+tGP7KhKGBa7f6HR/P73v5ef//znpiVc+Tk9eUeX2aW2RYWujV+xYoVpNDDD4GDQy5ctl2XLl9kKCfPXyGz7CcNm4hnnR8PAODyAE37QhmCil1xyiSxVjRoh+/DDD8uMGTOio/m0Pvjfd999dtQm5x6zFOeuu+4yJk9cjpekPJSdDsBPf/pTOziBjgodDxh+wCaU1e9tgwDnMnOqGFrsVV+4yo6OZJb2u+++a8IZ+nzppZfsPGk6ipz7bZ25d96RG2+80Y687KVDgDNmzjBapt1wgQY5/QpNukoFLC60K+3Osass1cIh4OkMQPPQH53Ta6+91jR88oFGOPOZozE5DpMz1h988EGj0YmTJlredPwoN/TGFp3nnXeeaebQKJ2QM3V/DbTv13Q75FuUntlelk4GHQ4sPg2dumaF60B/6vL4BiseMX4EIC7co1+RYFElsI6DGELCaMvmUsKU6u9b//akvDJ/kWzesV265dfIWbrxyYlTRpsAC9HY3SvuKA2Cy/LUCWBdIEALE8+AUCyB0kujd0mSp0ZkaZMlmWuCPNI+yQFPe8EP1bRr7CpK+kWCtjaEBdMw9R11D/WvfcvUsLqOtBqK35CfxaWKVoAg4oNHKFV0D7/q5ua/0kUApoW2+cgjj8jMmTPtDGjOC8YfpgLj6am/0WLQajkCD8YSzqplRzj2W0YL4djIkpISbbfmtQqMOKI43QNAzeZo0Ajjr3/963LYoXpOrw4NoRFx2D0nXl199dXGXBG0aMMw+NIdpVYm4iPUOYv3W9/6ljFUGDCdjb///e9m2gab7WpWx9xZXFxsQp/xzGlTp+k8lArTfNLFz8O1HAEEKHRHu3Jm9FVXXZUUtFg90EAZhsAKg/b5TT3C8lw9N5y2oiNJu9LGjz3+mBx3/HHRumh4JE5pKropf+Q58ds89U9SmKs/7/M0LSY8Qnt8B5yVzpGadGBnzZplQvQz//wZOfucs41GMUtTdmiPMpIG3wS0x9nmX/yXL0rvPr2t00f97r77bus8IqRJkw7uhIMnGJ1SJgQ2nYTGTnML5T7Q73D71jvavpkX9FGtG5tUblknh+gmHl++4Fz55FkzTWilCrMGC0h+ZEpCOIRvaiHsXeK9BSK8PST+pMZp6F3wi8Ji9ueql9e+8IvXx767UI5QRr+3FgEYCwwGJoLpGSGLaQ9/GCAbkfAbhvbcc88Z0zxZt8OFGQUmd9RRRxmjwTy4etXqOkUKYfAkzcYc70JYmBT5FhcXm4BlQiFlgYGS79ixY5Nj5Izx4YcZck85Cx21k6rx0WTQdjgUA6ZJznQmeEZrwXGkIAwTUytnQlM/OiQIBnf7BgE0ZmiPjhVCmY4UbcQduoMOCEMnsqSkxPaoRkBzpjXtTCcS7ZNx6i06LAcdMd8AWgr0pD5NViYZTuNxzCo0RQcRAU1ZENoIZK4xY8dYWUkQrZ7yQTNYhxDyxIf2mPvQR1ftUB7SY94GViPGx3HMl8D8fv3PrhdM7e+oVYB4HV1Ag019hQ/ffeAYv77ojJl2IlTxkMEySPkAWjorjTnGsSkGVrd4CYJrmu7qRIEIa9NvKmL9d4k+qaVX/22dbDL7IyjNIVUldndtgwBCi0lgMMp+fWtPF+P0pzDBCiGIxgAjCRNbAk3BUGFYaEVlO6O1/I2VlDj1mGaiaQOzRCDzDOMLfsRBeKJpUJaQN2Fh2Dje4ShjSIOj/PAPvy1/LQNpc4oVY5UwfawAmMzR0tmEhVO18HfXNggEnoQA5uhPLDdhUhU50mahrXaW7dTtldeaYKOjFuISDlrEXM24b+h8BdrgfeQiNSP8Cvf64aIVBvH0eYa+jX6UlqC94KAt/FWLMZdLZ1Bpi/BxB63xbeD4pnBozZj4MaEzhHTTTTfZ8A1WKjqXDZXNInaAP3XR24cVZtLZFCZK6VXH6SSttpY/7bLBXSbXIZO2/IG2gECipx+YieUXI0zCwEh5z0SauINRERchGme0hIHJhTt0aLQYb9sEgwvhLHBDf4ijYYkflmk1FCz4JWle4xkjDS8S95Afpy7d/Mc/yhs6Ie7ee+81YY0ZkvN5JxwyISWW/8wUAtY+ifakUwVdxWkv3mZ5uhQWbRZBDO2hrbJ5Ex03BCC010NXo9DJDB210L6U10gMukGgqkvShj5D16l+/CZ+PI0oECONtcZYytCQazBuImCC3E2QX3DBBTbM8vTTT8sDDzwgt912m2nlTERDC++orhbhfYwApFDXrK0NrMdR2qLh0BXbx2VKJzt4Y7jSCe9h2h8CmNiGHDTEmN0rr76SrEBgZpjDYXCYhjHtvfXmW3U0is16GhoTcDA7ps7uDmmgdfAMA4PZBofmvUP3sofZcuHqMcdE4DBmnfiZ1g1GnuooR1Lb0fIUqTmSCWo/+q8f2YQyTKc2kS2h9aTG99+ZQQAhhybMcjcmajFhK+6gB2ihl5q9Wf60VCcDssQJFwTu4sWLbWx3mG4G1SsxHhyEZKAjwnJV6CZIwY80mPFPxwAhH/fnXXCBfsPv1t5DeiE/vplLL71UfvKTn+h8iKm2emKrLj/tyG6/adL1WIV1qWA7PERjZtnWMPXKnG0F9PK0GgGYBZrMtCOmSbGO2TK5hVnbzIBGK4FxLl60WC66+CIb//vTn/4k9z9wvxw84WBbfoLAZUIZy1kwE7MkJu4CU0LLZowRxvgPnXwGc8Z8Tn7vznnXxpWZVW0uqBvxhOLPzSHMBsIGwQ3TZybuBD36lPHqwKzptPi4dBzwtnmGNphPwNDCo48+aqsLoAvagpnXjENDmxdeeKFdTCxD2+yjdDRcwzBjm+V7tBXzJDpruwUzebzEtCcWniVLl9iyqOLiYpsEdscddxgNMpZNR5S8ggtCNPzO1D1o4ixl3KTLXSfrRlgsNSvXzi9kzxh3sgOZqUzbWTr7TUjXw0kJNBLONE0DnKReBPdwBNoOganai79KlzoxRsZaTjQXxnrXb1hvE7VOO+00mXr4VFv+wlKta665RmB2CFa0GSbwoBFglsQFrTjcC/XAGbTV++69z9Yw36Om5bDUiUk1LH1iXHzixInGaBGYqWPP/IaZ4oLwh5nu1n0DeBe0K57R+IPQtQj6J+mv+9kzNsiEJTQY0qQuCAa06Jm6lAurQcgjxPd7ZhEAX4ZZztEJYyy3Y4nc5ZdfbnMFaAtM28ySZv07gpr2Yj94OlYswWJmP50+ZoSHPeKht6Adh/ZjgxqEOLTNmC/zJ7DeYFLmGSsQtEJZiMMzwj5OT4H24tYc8oLOKqsqazVxZedhbDyOFnRKWKwH3GfpbPE777zT8mdMnY1cGGZhCWNYEhaP35Ge865Tlx0VRjDHr+wolZei+QgwLYVpIe+t3Sas+ezbo7ucfNhE6du1dpZwYBjNT73tY1A2tAh2RGIjD8aeYUr08D+im0R8XtcZMxuVA1rQOhGkXVR7gRmyk9Jll11ma5nRgGBGpMdYH9oLwp0JWvhxZ2Y2s7AJxxKpL3z+C3LqqadKSUmJ/YZBIUC76xgjHQeEJWUL6aKpH3P0MTbzNmCKJkW5sQDQSSAs6Zx04km25jYw2zCuPn36dJ2lO9YYJB0E6oq5Fa2OjTOu+Oxnk2Vue/RblwPTmLA/vDxnoSzSjZQm6g6Dx0+eYPs0wF3ag+uuk8HYFAQaoy0RfnQSWa/PenwmMzLeDD0wqYr2JYzRj9ImncP4XAg0UWgZwYw/9DNu3Lhogpku0yOtc849R1g/P2XKFHtH/sQjbYZsWLEAbRgt5+YZPUOL5Ema+HPxrWB1ouzQGQKbmeEzTp4hffv1VVpWqa0NwTvCQHuY94fpt9BPaZROBsK5uLjYNm654MILbMy9PbQbZYTvzVm7Q2a/PVsG6FbUJ03RHQETfC+iv6CEpk+NevKitoI7RyAjCEBKnO+VK4wi3fX2ct1s41YZO/Qg+d5nLpExnA5CCCW5IFDMI4v+NFY2evsItbjpLa5dUAWWkwTNOVkl+7z0g2zim0Qolu8p121EmU6ZnovPNG8yRuAJTQaq+xIM0H7QpOImz7qhsvMXTHK9Xtf/+XF5Qvfu/9iho+Ubn7xQ2OyoiSbIzsokSgXtBa02FDROpzwTJixX4jfO6quCM+7i8fDHaoKAD3GbChve2XyKxP4VfAO4IKRDmKbuqWWIh6UsfEeYuUNnMv4+25/he3fOXiW33HyL7pw5XL5z2fkySvle7WcIXrRJ3XZpql7ZY+5uqpT+zhHYRwikdh4CQwljsnHBHJhICFNPQFNmZZL2Xj9K7pFX3Q8UwR8X/haokT8h/7AULB4slAOOgBnS6lI3q3hwKw9xqEcyroYgHtpV3MXfx/39OfMIgHVwtEWgveDHPU6nPAchG9qJexAMtsxJwxCOK4QhHTphccsMfsHF8wh+3HNiG0yFbwD/eLr8Ds78g1BSeoynyztc8AsWJ/waS493Hcm5kO5Ire11TRuBVOYRIsaZUvALDCb8buyebrjG4uPfUP4hfDJ9GGFgiuFlA3fChzjh3kAw89rb+8biuX/zEGitYArtRPsjpi097YTFXQhTxy8NeomHb+i5oXQJZ/6hx5ASsbE4yXgp4TviTxfSHbHVvc57RaAp5rHXyCkBMplWStL+8wBDIGO0kmZHLQlfExaXZJjWPLR1+q0pW5bHrdvFyvLCevEcAUfAEXAEHIGOhIAL6Y7U2l5XR8ARcAQcgXaFgAvpdtVcXlhHwBFwBByBjoSAC+mO1NpeV0fAEXAEHIF2hYAL6XbVXF5YR8ARcAQcgY6EgAvpjtTaXldHwBFwBByBdoWAC+l21VxeWEfAEXAEHIGOhIAL6Y7U2l5XR8ARcAQcgXaFgAvpdtVcXlhHwBFwBByBjoSAC+mO1NpeV0fAEXAEHIF2hYAL6XbVXF5YR8ARcAQcgY6EgAvpjtTaXldHwBFwBByBdoWAC+l21VxeWEfAEXAEHIGOhIAL6Y7U2l5XR8ARcAQcgXaFgAvpdtVcXlhHwBFwBByBjoSAC+mO1NpeV0fAEXAEHIF2hYAL6XbVXF5YR8ARcAQcgY6EgAvpjtTaXldHwBFwBByBdoWAC+l21VxeWEfAEXAEHIGOhIAL6Y7U2l5XR8ARcAQcgXaFgAvpdtVcXlhHwBFwBByBjoSAC+mO1NpeV0fAEXAEHIF2hYAL6XbVXF5YR8ARcAQcgY6EgAvpjtTaXldHwBFwBByBdoWAC+l21VxeWEfAEXAEHIGOhIAL6Y7U2vuxrjn7MW/P2hFwBByB9oqAC+n22nLtrNw17ay8XlxHwBFwBLIBARfS2dAKHaAMrkl3gEb2KjoCjkDGEcjPeIqeYAdGoFZfRijn6D96gTlSo/8iF93xcecIZAaB1A5g9DuiwNQcoLvU8Klh/LcjkC4CqXyM3zU1+teILPUtL/VFTvMo0IV0uq3h4dJCAHEMCXLlKkHmGL1CrBFhGtnqo9Fx5JVWuh7IEWgKASMlaE0feIbuAs0lSM86huZd+4ZA7hyBFiEALQV6Cgnwu0qZW47ZqKsbCNF8pufm7oCu3x0BR+CARCDqKCaEt9YwCPQDsrJeqQMOARfSB1yTZmmFEh3I0I9spsUnSyvlxWoPCASaQ+1xAd0eWqz9ljFJaxmsgpu7MwimJ1UXgRyVxMkr8SqYh9zcXRcr/9WGCATOmXpvwyw96QMfgUBO8ZrC3wLPi/u35tmFdGvQ87jNRgDCRkDjwj365X8dgb0gEA001w/EZBx19jrGOSEzrkoltFxMN/rD5u3onWBRUEK4cwSajwCzb+LUE+ZDVFdXC1emnAvpTCHp6TSJQE40kyJijjFG2mQkf+kI1EGgEcIJ3nrP0/DhJ1FNKOeyzqD2RWCmUbh4aAK5cwTSQ6AhyoH+cnNzjd5q17Skl15joVxIN4aM+7cIAQiX3iV3rgplm9urC2RZaYXkF4lU81KveA9Ufdw5Ai1GIM4sy/XHZiWuHdCYMsutVbmytKxa8ugkQnQE1js6EI91daEWF8EjdkAEIgqi4tGaFszcOzuLbNu1RwkrTy070XBfHWjixFrnReM/XEg3jo2/aSUCeUq0lTkFsqa0Um57fJb07Ozk1kpIPXqDCCB9tQOo9FahwniPMshFK1dLTn6ezF+zWX59/+MNxnJPR6A1CFgHL6dah+2Yf52jCkiuVBYUyPIt2yQ3r0D3iKiVyLVPzc/RuWbzMfMYTSIQkSNmn7yKMimo3CFVqkXPm7dG102bCtNkbH/pCDQXgUhER3RXDbNUIc04dIFq0ps27pTXN6xubpIe3hHYKwImpJXOarRzWKNaM1dVbp6U5+RL18o9kluxR3IyMDbtQnqvTeEB0kfAyNaCI6QPHjpQPnXu6VKdn6+mxzwzCqWflod0BNJDQKeFacBISIe/9Adz83KluqpCxwgj3/RS81COQLoIRFPH6BjylAePQ5uuzpEu1RVyULcu0rtH93QTazRcjm5hFnVEGw3iLxyB9BCICAlyVW1Go1TohV/8Si8lD+UINA8BxHAqI2vIr3mpemhHYO8IBP4WuorxLqEOUVsXklSiiWQRfwydyr2nLuKadDooeZhmIECvkr5ljhTY3yhqIORmJORBHYG0EAjMMb4JI4wyCOlU4Z1Woh7IEUgDgThtBeEMPQZ+F/xCUpGgTqw2CJ57ubuQ3gtA/jp9BAJBhh5jri2IUXJVYw0zH5vTe0w/Vw/Z4REwY2Bk9LbxwUTnMGwHatK6w4PkAGQagdApzFWRjGoSCezI9J3Lj8AQkxkH0d3gy2So1Ac3d6ci4r9bjQDkGtFnPSptddqegCPgCDgC2YJA88QtnLH55m4X0tnS2l4OR8ARcAQcAUcgBQHM5+4cAUfAEXAEHAFHIAsRcCGdhY3iRXIEHAFHwBFwBEDAhbTTgSPgCDgCjoAjkKUIuJDO0obxYjkCjoAj4Ag4Ai6knQYcAUfAEXAEHIEsRcCFdJY2jBfLEXAEHAFHwBFwIe004Ag4Ao6AI+AIZCkCLqSztGG8WI6AI+AIOAKOgAtppwFHwBFwBBwBRyBLEXAhnaUN48VyBBwBR8ARcARcSDsNOAKOgCPgCDgCWYqAC+ksbRgvliPgCDgCjoAj4ELaacARcAQcAUfAEchSBFxIZ2nDeLEcAUfAEXAEHAEX0k4DjoAj4Ag4Ao5AliLgQjpLG8aL5Qg4Ao6AI+AIuJB2GnAEHAFHwBFwBLIUARfSWdowXixHwBFwBBwBR8CFtNOAI+AIOAKOgCOQpQi4kM7ShvFiOQKOgCPgCDgCLqSdBhwBR8ARcAQcgSxFwIV0ljaMF8sRcAQcAUfAEfj/ybFXQdKiC00AAAAASUVORK5CYII=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716500"/>
            <a:ext cx="62103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8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Functions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1170" y="1855352"/>
            <a:ext cx="9374000" cy="3388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dirty="0" err="1"/>
              <a:t>side_one</a:t>
            </a:r>
            <a:r>
              <a:rPr lang="en-US" sz="2400" dirty="0"/>
              <a:t> %&gt;% </a:t>
            </a:r>
            <a:r>
              <a:rPr lang="en-US" sz="2400" b="1" dirty="0" err="1"/>
              <a:t>bind_rows</a:t>
            </a:r>
            <a:r>
              <a:rPr lang="en-US" sz="2400" dirty="0"/>
              <a:t>(</a:t>
            </a:r>
            <a:r>
              <a:rPr lang="en-US" sz="2400" dirty="0" err="1"/>
              <a:t>side_two</a:t>
            </a:r>
            <a:r>
              <a:rPr lang="en-US" sz="2400" dirty="0"/>
              <a:t>)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/>
              <a:t>bands %&gt;% </a:t>
            </a:r>
            <a:r>
              <a:rPr lang="en-US" sz="2400" b="1" dirty="0" err="1"/>
              <a:t>bind_cols</a:t>
            </a:r>
            <a:r>
              <a:rPr lang="en-US" sz="2400" dirty="0"/>
              <a:t>(albums)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14" y="4253552"/>
            <a:ext cx="520338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2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33089-556B-4C68-A4A9-388B15C2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5" y="579736"/>
            <a:ext cx="9374000" cy="1332400"/>
          </a:xfrm>
        </p:spPr>
        <p:txBody>
          <a:bodyPr/>
          <a:lstStyle/>
          <a:p>
            <a:r>
              <a:rPr lang="en-US" dirty="0"/>
              <a:t>CASE STUDY</a:t>
            </a:r>
            <a:r>
              <a:rPr lang="ru-RU" dirty="0"/>
              <a:t> – Мутации в раке кишечника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C81ABA-6AB1-44E8-BB61-15B8C651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761" y="1912136"/>
            <a:ext cx="9374000" cy="43661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i="1" dirty="0"/>
              <a:t>Вопрос: </a:t>
            </a:r>
            <a:r>
              <a:rPr lang="ru-RU" sz="2400" b="1" dirty="0"/>
              <a:t>Отличается ли количество мутаций определенных генов по полу пациентов и по гистологическому подтипу?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b="1" i="1" dirty="0"/>
              <a:t>Дано: </a:t>
            </a:r>
            <a:r>
              <a:rPr lang="ru-RU" sz="2400" b="1" dirty="0"/>
              <a:t>данные мутаций – 2 таблицы, данные пациентов, данные полученных образцов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b="1" i="1" dirty="0"/>
              <a:t>Надо: </a:t>
            </a:r>
            <a:r>
              <a:rPr lang="ru-RU" sz="2400" dirty="0"/>
              <a:t>с</a:t>
            </a:r>
            <a:r>
              <a:rPr lang="ru-RU" sz="2400" b="1" dirty="0"/>
              <a:t>делать столбчатые диаграммы по количеству мутаций по полу пациентов, разделенные по гистологическим подтипам</a:t>
            </a:r>
          </a:p>
        </p:txBody>
      </p:sp>
    </p:spTree>
    <p:extLst>
      <p:ext uri="{BB962C8B-B14F-4D97-AF65-F5344CB8AC3E}">
        <p14:creationId xmlns:p14="http://schemas.microsoft.com/office/powerpoint/2010/main" val="23759275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347</Words>
  <Application>Microsoft Office PowerPoint</Application>
  <PresentationFormat>Широкоэкранный</PresentationFormat>
  <Paragraphs>44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Maven Pro</vt:lpstr>
      <vt:lpstr>Times New Roman</vt:lpstr>
      <vt:lpstr>Trebuchet MS</vt:lpstr>
      <vt:lpstr>Wingdings 3</vt:lpstr>
      <vt:lpstr>Аспект</vt:lpstr>
      <vt:lpstr>Объединение таблиц</vt:lpstr>
      <vt:lpstr>Ключи</vt:lpstr>
      <vt:lpstr>Join Functions</vt:lpstr>
      <vt:lpstr>Join Functions</vt:lpstr>
      <vt:lpstr>Filtering Join Functions</vt:lpstr>
      <vt:lpstr>Filtering Join Functions</vt:lpstr>
      <vt:lpstr>Errors</vt:lpstr>
      <vt:lpstr>Binding Functions</vt:lpstr>
      <vt:lpstr>CASE STUDY – Мутации в раке кишечника</vt:lpstr>
      <vt:lpstr>CASE STUDY – Мутации в раке кишечника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Объединение таблиц</dc:title>
  <dc:creator>Рамиля Власенкова</dc:creator>
  <cp:lastModifiedBy>Рамиля Власенкова</cp:lastModifiedBy>
  <cp:revision>11</cp:revision>
  <dcterms:created xsi:type="dcterms:W3CDTF">2021-10-25T10:40:50Z</dcterms:created>
  <dcterms:modified xsi:type="dcterms:W3CDTF">2021-10-26T16:01:00Z</dcterms:modified>
</cp:coreProperties>
</file>