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7A947A-9814-486E-ADE9-B3C989365C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7BBBE-A7F4-4720-8D84-3BAED7B246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B7F05C-5D60-4BA9-AC2B-363BAC0399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CB47CF-7F1D-4D16-A637-1FA8F63EF5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8BCA1-2045-4678-A896-F85522B46E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077E9D-1456-438B-B13D-7EFB9C6CFE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9DD13F-A5FE-4ACE-ABB8-9226281F4A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750116-3D31-4FD3-9608-BBE6ACF1DE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2E5FB6-075E-4C5B-A1CA-2C732780C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FF259E-6310-4386-BE03-8DFBEAF497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DEB4CC-8DDD-4939-9049-7E5660EE19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9C0E26-6AA0-41E1-86B2-6B3CF32D12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A80668-6622-4F3F-BC4B-DFDBA18680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D201C8-BEF3-4A0D-BC92-EFAB12D5F9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6B89C5-D0F9-4661-8B69-54DFDDE469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FDE5E3-9D49-4930-B27B-636039A20E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9B82E8-3A72-4651-B98D-1ED668A547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FFEC30-09BD-47C0-BDA1-61ECE5A656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6D3FE5-22B7-40B8-9D98-CAC48607ED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A7AB40-6D97-4445-8FE4-50F6E09C54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78AEE4-FAA1-4D95-BDC5-1B58C8FE36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AE443E-6C4D-4A68-A3E0-A592554561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099AB5-E21D-42A3-A65A-6C395A0738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8CBDDF-495B-42BD-9258-4CDF78528C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67BF7C-9B54-454D-BAA6-98CE9C55A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3D47CC-FA8D-4CB7-96A6-E7F47810D5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973287-F840-44E7-A35D-8E4E6E0E9C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C7C132-9AFC-492F-9397-B4FBA11026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E60D1F-F625-4F09-8B4D-81716B7838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D1F31B-DB09-4047-9B20-D71BD5C21F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3DF9CE-215E-4A43-B395-3B46611EC0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F7E97-36A7-4AA0-A1B1-3D4BA09AE5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0473F-D5A9-43CE-803B-EE454CB026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3A9F5A-F2CF-41AA-9318-75665F29C3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C12EDC-E044-44BB-830B-86BD7BF984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966760-995A-4EB7-9B60-A278D8C3D1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5400" spc="-1" strike="noStrike">
                <a:solidFill>
                  <a:srgbClr val="d34817"/>
                </a:solidFill>
                <a:latin typeface="Trebuchet MS"/>
              </a:rPr>
              <a:t>Образец заголовка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8b8b8b"/>
                </a:solidFill>
                <a:latin typeface="Trebuchet MS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00" spc="-1" strike="noStrike">
                <a:solidFill>
                  <a:srgbClr val="d34817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F2CC1F-00B1-4E44-8076-1CD740D83662}" type="slidenum">
              <a:rPr b="0" lang="ru-RU" sz="900" spc="-1" strike="noStrike">
                <a:solidFill>
                  <a:srgbClr val="d34817"/>
                </a:solidFill>
                <a:latin typeface="Trebuchet MS"/>
              </a:rPr>
              <a:t>15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Образец текста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</a:rPr>
              <a:t>Второй уровень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Четвертый уровень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Пятый уровень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8b8b8b"/>
                </a:solidFill>
                <a:latin typeface="Trebuchet MS"/>
              </a:rPr>
              <a:t>&lt;дата/время&gt;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&lt;нижний колонтитул&gt;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00" spc="-1" strike="noStrike">
                <a:solidFill>
                  <a:srgbClr val="d34817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91883-C20C-46F6-991D-DCCF6ADD766E}" type="slidenum">
              <a:rPr b="0" lang="ru-RU" sz="900" spc="-1" strike="noStrike">
                <a:solidFill>
                  <a:srgbClr val="d34817"/>
                </a:solidFill>
                <a:latin typeface="Trebuchet MS"/>
              </a:rPr>
              <a:t>&lt;номер&gt;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8b8b8b"/>
                </a:solidFill>
                <a:latin typeface="Trebuchet MS"/>
              </a:rPr>
              <a:t>&lt;дата/время&gt;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&lt;нижний колонтитул&gt;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00" spc="-1" strike="noStrike">
                <a:solidFill>
                  <a:srgbClr val="d34817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9942B0-2312-4551-9E99-692C2E66BBA8}" type="slidenum">
              <a:rPr b="0" lang="ru-RU" sz="900" spc="-1" strike="noStrike">
                <a:solidFill>
                  <a:srgbClr val="d34817"/>
                </a:solidFill>
                <a:latin typeface="Trebuchet MS"/>
              </a:rPr>
              <a:t>&lt;номер&gt;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ramiloid/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694520" y="3429000"/>
            <a:ext cx="7241760" cy="226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34817"/>
                </a:solidFill>
                <a:latin typeface="Trebuchet MS"/>
              </a:rPr>
              <a:t>И</a:t>
            </a:r>
            <a:r>
              <a:rPr b="0" lang="ru-RU" sz="5400" spc="-1" strike="noStrike">
                <a:solidFill>
                  <a:srgbClr val="d34817"/>
                </a:solidFill>
                <a:latin typeface="Trebuchet MS"/>
              </a:rPr>
              <a:t>С «Кафедра»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1520640" y="2567520"/>
            <a:ext cx="8098560" cy="86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Мударисо</a:t>
            </a: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в</a:t>
            </a: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 Рамиль, ИС-302(с)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«Расписание»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1" name="Рисунок 4" descr=""/>
          <p:cNvPicPr/>
          <p:nvPr/>
        </p:nvPicPr>
        <p:blipFill>
          <a:blip r:embed="rId1"/>
          <a:stretch/>
        </p:blipFill>
        <p:spPr>
          <a:xfrm>
            <a:off x="944640" y="2603520"/>
            <a:ext cx="9037080" cy="191952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«Расписание группы»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3" name="Рисунок 2" descr=""/>
          <p:cNvPicPr/>
          <p:nvPr/>
        </p:nvPicPr>
        <p:blipFill>
          <a:blip r:embed="rId1"/>
          <a:stretch/>
        </p:blipFill>
        <p:spPr>
          <a:xfrm>
            <a:off x="2209680" y="1682640"/>
            <a:ext cx="7772040" cy="463860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«Дипломники»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5" name="Рисунок 3" descr=""/>
          <p:cNvPicPr/>
          <p:nvPr/>
        </p:nvPicPr>
        <p:blipFill>
          <a:blip r:embed="rId1"/>
          <a:stretch/>
        </p:blipFill>
        <p:spPr>
          <a:xfrm>
            <a:off x="2611800" y="1577160"/>
            <a:ext cx="7772040" cy="4629960"/>
          </a:xfrm>
          <a:prstGeom prst="rect">
            <a:avLst/>
          </a:prstGeom>
          <a:ln w="0">
            <a:noFill/>
          </a:ln>
        </p:spPr>
      </p:pic>
      <p:pic>
        <p:nvPicPr>
          <p:cNvPr id="196" name="Рисунок 4" descr=""/>
          <p:cNvPicPr/>
          <p:nvPr/>
        </p:nvPicPr>
        <p:blipFill>
          <a:blip r:embed="rId2"/>
          <a:stretch/>
        </p:blipFill>
        <p:spPr>
          <a:xfrm>
            <a:off x="857520" y="4133160"/>
            <a:ext cx="3177720" cy="231372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«Нагрузка преподавателя»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8" name="Рисунок 3" descr=""/>
          <p:cNvPicPr/>
          <p:nvPr/>
        </p:nvPicPr>
        <p:blipFill>
          <a:blip r:embed="rId1"/>
          <a:stretch/>
        </p:blipFill>
        <p:spPr>
          <a:xfrm>
            <a:off x="1600200" y="1783080"/>
            <a:ext cx="7772040" cy="446472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«Расписание преподавателя»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00" name="Рисунок 2" descr=""/>
          <p:cNvPicPr/>
          <p:nvPr/>
        </p:nvPicPr>
        <p:blipFill>
          <a:blip r:embed="rId1"/>
          <a:stretch/>
        </p:blipFill>
        <p:spPr>
          <a:xfrm>
            <a:off x="1185840" y="1690920"/>
            <a:ext cx="7772040" cy="434664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Ссылка на </a:t>
            </a:r>
            <a:r>
              <a:rPr b="0" lang="en-US" sz="3600" spc="-1" strike="noStrike">
                <a:solidFill>
                  <a:srgbClr val="d34817"/>
                </a:solidFill>
                <a:latin typeface="Trebuchet MS"/>
              </a:rPr>
              <a:t>github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rgbClr val="404040"/>
                </a:solidFill>
                <a:latin typeface="Trebuchet MS"/>
                <a:hlinkClick r:id="rId1"/>
              </a:rPr>
              <a:t>https://github.com/ramiloid/</a:t>
            </a:r>
            <a:r>
              <a:rPr b="0" lang="en" sz="1800" spc="-1" strike="noStrike">
                <a:solidFill>
                  <a:srgbClr val="404040"/>
                </a:solidFill>
                <a:latin typeface="Trebuchet MS"/>
              </a:rPr>
              <a:t>dep_is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ransition spd="med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Спасибо за внимание!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ransition spd="med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404800" y="686160"/>
            <a:ext cx="7957800" cy="107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Задача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828800" y="1572840"/>
            <a:ext cx="8740800" cy="474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45036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Задача – информационная поддержка учебного процесса и организационной деятельности на кафедре вуза. БД должна содержать учебный план, расписание занятий, списки групп, выпускаемых кафедрой, и списки аспирантов (с руководителями и темами исследований). БД должна обеспечивать составление: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Font typeface="Symbol"/>
              <a:buChar char=""/>
              <a:tabLst>
                <a:tab algn="l" pos="68580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расписания занятий на семестр (по группам);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Font typeface="Symbol"/>
              <a:buChar char=""/>
              <a:tabLst>
                <a:tab algn="l" pos="68580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учебного плана (по семестрам) для каждого курса;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Font typeface="Symbol"/>
              <a:buChar char=""/>
              <a:tabLst>
                <a:tab algn="l" pos="68580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расписания занятий для преподавателей;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Font typeface="Symbol"/>
              <a:buChar char=""/>
              <a:tabLst>
                <a:tab algn="l" pos="68580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списка телефонов сотрудников;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Font typeface="Symbol"/>
              <a:buChar char=""/>
              <a:tabLst>
                <a:tab algn="l" pos="68580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нагрузки по часам для преподавателей;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Font typeface="Symbol"/>
              <a:buChar char=""/>
              <a:tabLst>
                <a:tab algn="l" pos="68580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списка научных кадров по научным направлениям;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Font typeface="Symbol"/>
              <a:buChar char=""/>
              <a:tabLst>
                <a:tab algn="l" pos="68580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Arial"/>
                <a:ea typeface="Times New Roman"/>
              </a:rPr>
              <a:t>списков студентов-дипломников (по группам и по преподавателям).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685800"/>
              </a:tabLst>
            </a:pP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ransition spd="med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Диаграмма потоков данных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2" name="Рисунок 5" descr=""/>
          <p:cNvPicPr/>
          <p:nvPr/>
        </p:nvPicPr>
        <p:blipFill>
          <a:blip r:embed="rId1"/>
          <a:stretch/>
        </p:blipFill>
        <p:spPr>
          <a:xfrm>
            <a:off x="2487240" y="1498680"/>
            <a:ext cx="7772040" cy="510408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Диаграмма «сущность-связь»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4" name="Рисунок 5" descr=""/>
          <p:cNvPicPr/>
          <p:nvPr/>
        </p:nvPicPr>
        <p:blipFill>
          <a:blip r:embed="rId1"/>
          <a:stretch/>
        </p:blipFill>
        <p:spPr>
          <a:xfrm>
            <a:off x="1304640" y="1805760"/>
            <a:ext cx="8512920" cy="416304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«Преподаватели»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6" name="Рисунок 2" descr=""/>
          <p:cNvPicPr/>
          <p:nvPr/>
        </p:nvPicPr>
        <p:blipFill>
          <a:blip r:embed="rId1"/>
          <a:stretch/>
        </p:blipFill>
        <p:spPr>
          <a:xfrm>
            <a:off x="3371400" y="1648440"/>
            <a:ext cx="6947280" cy="3728160"/>
          </a:xfrm>
          <a:prstGeom prst="rect">
            <a:avLst/>
          </a:prstGeom>
          <a:ln w="0">
            <a:noFill/>
          </a:ln>
        </p:spPr>
      </p:pic>
      <p:pic>
        <p:nvPicPr>
          <p:cNvPr id="177" name="Рисунок 3" descr=""/>
          <p:cNvPicPr/>
          <p:nvPr/>
        </p:nvPicPr>
        <p:blipFill>
          <a:blip r:embed="rId2"/>
          <a:stretch/>
        </p:blipFill>
        <p:spPr>
          <a:xfrm>
            <a:off x="613080" y="3108960"/>
            <a:ext cx="2924640" cy="343152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«Студенты»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9" name="Рисунок 3" descr=""/>
          <p:cNvPicPr/>
          <p:nvPr/>
        </p:nvPicPr>
        <p:blipFill>
          <a:blip r:embed="rId1"/>
          <a:stretch/>
        </p:blipFill>
        <p:spPr>
          <a:xfrm>
            <a:off x="3090240" y="1595880"/>
            <a:ext cx="7772040" cy="4250880"/>
          </a:xfrm>
          <a:prstGeom prst="rect">
            <a:avLst/>
          </a:prstGeom>
          <a:ln w="0">
            <a:noFill/>
          </a:ln>
        </p:spPr>
      </p:pic>
      <p:pic>
        <p:nvPicPr>
          <p:cNvPr id="180" name="Рисунок 5" descr=""/>
          <p:cNvPicPr/>
          <p:nvPr/>
        </p:nvPicPr>
        <p:blipFill>
          <a:blip r:embed="rId2"/>
          <a:stretch/>
        </p:blipFill>
        <p:spPr>
          <a:xfrm>
            <a:off x="396720" y="3060360"/>
            <a:ext cx="2937240" cy="348048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«Дисциплины»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2" name="Рисунок 2" descr=""/>
          <p:cNvPicPr/>
          <p:nvPr/>
        </p:nvPicPr>
        <p:blipFill>
          <a:blip r:embed="rId1"/>
          <a:stretch/>
        </p:blipFill>
        <p:spPr>
          <a:xfrm>
            <a:off x="2797560" y="1698120"/>
            <a:ext cx="7772040" cy="4510080"/>
          </a:xfrm>
          <a:prstGeom prst="rect">
            <a:avLst/>
          </a:prstGeom>
          <a:ln w="0">
            <a:noFill/>
          </a:ln>
        </p:spPr>
      </p:pic>
      <p:pic>
        <p:nvPicPr>
          <p:cNvPr id="183" name="Рисунок 4" descr=""/>
          <p:cNvPicPr/>
          <p:nvPr/>
        </p:nvPicPr>
        <p:blipFill>
          <a:blip r:embed="rId2"/>
          <a:stretch/>
        </p:blipFill>
        <p:spPr>
          <a:xfrm>
            <a:off x="390600" y="4425840"/>
            <a:ext cx="3913560" cy="201600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«Группы»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5" name="Рисунок 3" descr=""/>
          <p:cNvPicPr/>
          <p:nvPr/>
        </p:nvPicPr>
        <p:blipFill>
          <a:blip r:embed="rId1"/>
          <a:stretch/>
        </p:blipFill>
        <p:spPr>
          <a:xfrm>
            <a:off x="2857680" y="1709640"/>
            <a:ext cx="7772040" cy="2341080"/>
          </a:xfrm>
          <a:prstGeom prst="rect">
            <a:avLst/>
          </a:prstGeom>
          <a:ln w="0">
            <a:noFill/>
          </a:ln>
        </p:spPr>
      </p:pic>
      <p:pic>
        <p:nvPicPr>
          <p:cNvPr id="186" name="Рисунок 4" descr=""/>
          <p:cNvPicPr/>
          <p:nvPr/>
        </p:nvPicPr>
        <p:blipFill>
          <a:blip r:embed="rId2"/>
          <a:stretch/>
        </p:blipFill>
        <p:spPr>
          <a:xfrm>
            <a:off x="1176480" y="3429000"/>
            <a:ext cx="3064680" cy="317880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d34817"/>
                </a:solidFill>
                <a:latin typeface="Trebuchet MS"/>
              </a:rPr>
              <a:t>Экран «Учебный план»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8" name="Рисунок 2" descr=""/>
          <p:cNvPicPr/>
          <p:nvPr/>
        </p:nvPicPr>
        <p:blipFill>
          <a:blip r:embed="rId1"/>
          <a:stretch/>
        </p:blipFill>
        <p:spPr>
          <a:xfrm>
            <a:off x="2826720" y="1610280"/>
            <a:ext cx="7772040" cy="475884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5" descr=""/>
          <p:cNvPicPr/>
          <p:nvPr/>
        </p:nvPicPr>
        <p:blipFill>
          <a:blip r:embed="rId2"/>
          <a:stretch/>
        </p:blipFill>
        <p:spPr>
          <a:xfrm>
            <a:off x="178560" y="3092040"/>
            <a:ext cx="2828160" cy="3419640"/>
          </a:xfrm>
          <a:prstGeom prst="rect">
            <a:avLst/>
          </a:prstGeom>
          <a:ln w="0">
            <a:noFill/>
          </a:ln>
        </p:spPr>
      </p:pic>
    </p:spTree>
  </p:cSld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{481BBCD8-4A5F-8941-AA4B-4E539DECD45A}tf10001060</Template>
  <TotalTime>83</TotalTime>
  <Application>LibreOffice/7.3.5.2$Windows_X86_64 LibreOffice_project/184fe81b8c8c30d8b5082578aee2fed2ea847c01</Application>
  <AppVersion>15.0000</AppVersion>
  <Words>175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2023-02-04T17:57:44Z</dcterms:created>
  <dc:creator>Дина Афанасьева</dc:creator>
  <dc:description/>
  <dc:language>en-US</dc:language>
  <cp:lastModifiedBy/>
  <dcterms:modified xsi:type="dcterms:W3CDTF">2023-02-13T00:47:08Z</dcterms:modified>
  <cp:revision>5</cp:revision>
  <dc:subject/>
  <dc:title>ИС «Отдел кадров»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16</vt:i4>
  </property>
</Properties>
</file>