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71" r:id="rId8"/>
    <p:sldId id="262" r:id="rId9"/>
    <p:sldId id="267" r:id="rId10"/>
    <p:sldId id="265" r:id="rId11"/>
    <p:sldId id="263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E9DE-07D4-4EDB-82F8-F07541744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3738E-9E08-4DFE-9E70-C089B7B8F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65AD-7E43-4CDD-9612-F660080F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6CEA2-7354-4B39-B138-83BDF2F2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C7C0-2F19-4460-BC5D-EA11D36E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3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AEE5-6B54-43F6-83B4-3A06EBCF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B87B0-EAB3-4721-8F63-01CC1121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A53B-7739-4203-8402-91C7BF33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DD32-E3F8-478E-9625-D61D5B4B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0E1C6-4D56-4008-AAF2-23131D9A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29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72515-2D68-4544-8D3F-BED00B885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EB0FD-9A44-401E-9DD3-8FBA79B6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25B3-FEF1-4401-B695-5360AF84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D69A-9586-4955-9A8A-97B56F45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A352-7FAB-4090-A2D6-A424A5CF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6922-B70E-48D1-BFE1-54B831B0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CA43-41D0-401C-A173-2237B559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3FC5-B4D4-4B12-A517-C8661396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8F65-9D3E-4C4A-981E-39C95078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652E-CD34-4957-8BBA-815E7EF0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86E7-A1DB-44C2-A6AD-FA8865C5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2CB57-5964-409D-B79D-28E9535F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874C-F330-4096-A694-EED50E7A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3894-0377-49B5-84D9-F5F421E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5351-95D9-4A65-BB9D-C8D80B2E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1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E660-9329-4794-903B-EA941879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7A5F-247C-451D-9F02-2CE540F0E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DF06-D105-4DC7-A88D-37998126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77642-B8F7-4EFE-8F3C-7CE95B82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9DE73-AAE2-4C84-B110-4666474B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BA2F2-42A3-463B-BA40-76D5BC95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0ECD-D058-4541-A1B5-2DCD8A8B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05B38-ED4E-4EF9-AF45-F4EB9F51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B699A-5B4C-4613-8269-661A93B52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E4AF-0689-4413-9E09-4E903F5A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F3904-075F-4B98-AECC-A7DDACBE1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AD35B-ACCE-42AA-ACB4-6244010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96508-8786-458E-B6A7-F518AB7A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C8005-DE4C-44EE-A129-AF745DA6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4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1DB-2419-418A-8DB3-1DF5261A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F5A89-9E2D-4FDC-8016-1CF53C69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E51EB-2CC6-4C6F-B8BF-3FE31299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88B44-1812-402A-BE1E-45839838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43CFE-696A-4BAF-90A5-9C40252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8B9B7-D235-44EA-942A-BDA322B6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1FC1B-E318-466E-95CB-2596125E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0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FAD2-5B71-4CBF-AB48-C8264C0E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748D-A6E7-495B-8BCD-E907AD56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92865-F289-4A89-8693-003C35E56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1ED9-CF19-4C40-A885-AD4F90A3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CE8C2-3E0C-414B-96B3-A2FDBE7F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B1A45-B61E-485C-B337-A84A82C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35A0-637C-4F0B-8C42-B1309FA2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A9A4C-5FAC-41BC-B9EA-65F2A5A0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EFAF7-88E0-4966-9534-9B1BB749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626D9-ADAF-4A2C-B86D-8F946CF8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44A01-C12D-47C7-9CB6-F8900E9C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78C8-D5DF-46CC-829B-F9B9E6E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105E0-3934-4375-AB10-121A5BDB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B91F1-D984-4812-A494-6BEA4595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BC1A-6E25-442E-801A-2AD517C1A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1D06-973D-4894-9367-D25363008A4E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5282-3655-4824-9977-818AE7F2B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8158-268A-49FC-BFA4-A62DD0FC0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AD88-C8D0-48E3-BB75-99AEB86A4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4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mathisonian.github.io/kd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2CAB-38E7-4DEC-AC3B-6AE52BA44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Sannsynlighet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Statistikk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0CCC0-FFFC-43F3-A23B-38C262A84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3091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By:</a:t>
            </a:r>
          </a:p>
          <a:p>
            <a:r>
              <a:rPr lang="en-GB" dirty="0">
                <a:solidFill>
                  <a:schemeClr val="bg1"/>
                </a:solidFill>
              </a:rPr>
              <a:t>Ramin Hasibi</a:t>
            </a:r>
          </a:p>
        </p:txBody>
      </p:sp>
      <p:pic>
        <p:nvPicPr>
          <p:cNvPr id="1026" name="Picture 2" descr="Horde">
            <a:extLst>
              <a:ext uri="{FF2B5EF4-FFF2-40B4-BE49-F238E27FC236}">
                <a16:creationId xmlns:a16="http://schemas.microsoft.com/office/drawing/2014/main" id="{EB122F0B-D7CE-49B3-A4ED-3070D7B6F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7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2CAB-38E7-4DEC-AC3B-6AE52BA4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Density Estimation Methods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and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7357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Hva</a:t>
            </a:r>
            <a:r>
              <a:rPr lang="en-GB" sz="4000" dirty="0">
                <a:solidFill>
                  <a:schemeClr val="bg1"/>
                </a:solidFill>
              </a:rPr>
              <a:t> er Density estimation?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Estimate what PDF looks like.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Histogram plot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You are in luck !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533214B-0BE9-4429-AC2A-3A7E75B85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55" y="2339386"/>
            <a:ext cx="707092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5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Normalfordeling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Height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IQ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Income Distribution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In Economy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4. Grades in an exam.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100" name="Picture 4" descr="Excel in T-SQL Part 2 – The Normal Distribution (NORMDIST ">
            <a:extLst>
              <a:ext uri="{FF2B5EF4-FFF2-40B4-BE49-F238E27FC236}">
                <a16:creationId xmlns:a16="http://schemas.microsoft.com/office/drawing/2014/main" id="{053BEB5E-E23A-4A4A-BB08-0F47DE9F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90" y="1014843"/>
            <a:ext cx="620077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6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Parametric Density Estimation with </a:t>
            </a:r>
            <a:r>
              <a:rPr lang="en-GB" sz="4000" dirty="0" err="1">
                <a:solidFill>
                  <a:schemeClr val="bg1"/>
                </a:solidFill>
              </a:rPr>
              <a:t>Normalfordeling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Two main parameters of Mean and Variance (µ, </a:t>
            </a:r>
            <a:r>
              <a:rPr lang="en-GB" dirty="0">
                <a:solidFill>
                  <a:schemeClr val="bg1"/>
                </a:solidFill>
                <a:latin typeface="Grotesque" panose="020B0504020202020204" pitchFamily="34" charset="0"/>
              </a:rPr>
              <a:t>∑</a:t>
            </a:r>
            <a:r>
              <a:rPr lang="en-GB" dirty="0">
                <a:solidFill>
                  <a:schemeClr val="bg1"/>
                </a:solidFill>
              </a:rPr>
              <a:t>):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Always keep track of the online mean and variance of the data.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Calculate the CDF of a value using implemented functions in example libraries.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 example code in python: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08CD1-C709-4A39-9B07-AAEAB815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5432171"/>
            <a:ext cx="10737669" cy="10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Non-Parametric Density Estimation: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D09C1B7-8F36-45D2-A7C3-CFBEF90E4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1975032"/>
            <a:ext cx="8699862" cy="43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1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Kernel Density Estimation (KDE):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C3855-D607-4FA7-974B-364E3341F222}"/>
              </a:ext>
            </a:extLst>
          </p:cNvPr>
          <p:cNvSpPr txBox="1"/>
          <p:nvPr/>
        </p:nvSpPr>
        <p:spPr>
          <a:xfrm>
            <a:off x="1048294" y="2133991"/>
            <a:ext cx="6093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https://mathisonian.github.io/kde/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EEF21D3-55D8-466A-95DA-681D34A69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3" y="1973626"/>
            <a:ext cx="870267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5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KDE from PDF to CDF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Available libraries compute PDF.</a:t>
            </a:r>
          </a:p>
          <a:p>
            <a:r>
              <a:rPr lang="en-GB" dirty="0">
                <a:solidFill>
                  <a:schemeClr val="bg1"/>
                </a:solidFill>
              </a:rPr>
              <a:t>Need to implement for CDF. </a:t>
            </a:r>
          </a:p>
          <a:p>
            <a:r>
              <a:rPr lang="en-GB" dirty="0">
                <a:solidFill>
                  <a:schemeClr val="bg1"/>
                </a:solidFill>
              </a:rPr>
              <a:t>Need to choose parameter Bandwidth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Very sensitive to bad choice of Hyperparameter, May converge to wrong distribution.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D0ACC-62F1-4AAD-9E0C-317A2814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34" y="4407305"/>
            <a:ext cx="6123177" cy="1917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97CD4D-DCF7-43E0-97D6-B71704BA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791" y="2234034"/>
            <a:ext cx="2282297" cy="7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5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to keep track of 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Offline learning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Keep a list of observations and reset them once in a while (once every month).</a:t>
            </a:r>
          </a:p>
          <a:p>
            <a:r>
              <a:rPr lang="en-GB" dirty="0">
                <a:solidFill>
                  <a:schemeClr val="bg1"/>
                </a:solidFill>
              </a:rPr>
              <a:t>Online learning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Choose K as the number of fixed components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For each new observation, update the components based on update rule of Online K-means. (details omitted)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Update can happen every once in a while	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7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Pros and cons of KDE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Pros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Accounts for unseen data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Smooth CDF curve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Can generalize better to unknown distribution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Faster than ECDF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O(K) depends on the number of observations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Generally Needs less observations compared</a:t>
            </a:r>
          </a:p>
          <a:p>
            <a:pPr marL="914400" lvl="2" indent="0">
              <a:buNone/>
            </a:pPr>
            <a:r>
              <a:rPr lang="en-GB" dirty="0">
                <a:solidFill>
                  <a:schemeClr val="bg1"/>
                </a:solidFill>
              </a:rPr>
              <a:t> to ECDF</a:t>
            </a:r>
          </a:p>
          <a:p>
            <a:r>
              <a:rPr lang="en-GB" dirty="0">
                <a:solidFill>
                  <a:schemeClr val="bg1"/>
                </a:solidFill>
              </a:rPr>
              <a:t>Cons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Sensitive to bandwidth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Need to tune constantly by an ML expert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54583BE1-2058-49BF-B7EE-FCFC3068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21" y="3429000"/>
            <a:ext cx="4772170" cy="29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4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2CAB-38E7-4DEC-AC3B-6AE52BA4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7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Discussion?</a:t>
            </a:r>
          </a:p>
        </p:txBody>
      </p:sp>
    </p:spTree>
    <p:extLst>
      <p:ext uri="{BB962C8B-B14F-4D97-AF65-F5344CB8AC3E}">
        <p14:creationId xmlns:p14="http://schemas.microsoft.com/office/powerpoint/2010/main" val="27585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Eksempel: </a:t>
            </a:r>
            <a:r>
              <a:rPr lang="en-GB" dirty="0" err="1">
                <a:solidFill>
                  <a:schemeClr val="bg1"/>
                </a:solidFill>
              </a:rPr>
              <a:t>Myntkast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6A04-1198-47F5-9EC4-907D4B2E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5D58E-A645-43A5-BA3C-25DF8378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52" y="2024856"/>
            <a:ext cx="7286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8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Sannsynlighetsmassefunksjon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tetthetsfunksjon</a:t>
            </a:r>
            <a:r>
              <a:rPr lang="en-GB" dirty="0">
                <a:solidFill>
                  <a:schemeClr val="bg1"/>
                </a:solidFill>
              </a:rPr>
              <a:t> (PMF vs PDF)</a:t>
            </a:r>
          </a:p>
        </p:txBody>
      </p:sp>
      <p:pic>
        <p:nvPicPr>
          <p:cNvPr id="20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C78BB191-27E6-47E0-B93B-35E8673BC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38" y="1825625"/>
            <a:ext cx="7070924" cy="4351338"/>
          </a:xfr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2E5C1668-4260-4315-B159-21978D0B9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38" y="1825626"/>
            <a:ext cx="7070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2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Kumulative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fordelingsfunksjonen</a:t>
            </a:r>
            <a:r>
              <a:rPr lang="en-GB" dirty="0">
                <a:solidFill>
                  <a:schemeClr val="bg1"/>
                </a:solidFill>
              </a:rPr>
              <a:t> (CDF)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E617DCCE-2CA9-43A6-90AC-6A58A7BE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43" y="1690688"/>
            <a:ext cx="8202929" cy="5047956"/>
          </a:xfrm>
          <a:prstGeom prst="rect">
            <a:avLst/>
          </a:prstGeom>
        </p:spPr>
      </p:pic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C6F0A7BD-D4A1-49FE-9AA7-BE8942B4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43" y="1690688"/>
            <a:ext cx="8202929" cy="5047956"/>
          </a:xfrm>
        </p:spPr>
      </p:pic>
    </p:spTree>
    <p:extLst>
      <p:ext uri="{BB962C8B-B14F-4D97-AF65-F5344CB8AC3E}">
        <p14:creationId xmlns:p14="http://schemas.microsoft.com/office/powerpoint/2010/main" val="21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Empiriske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kumulative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fordelingsfunksjon</a:t>
            </a:r>
            <a:r>
              <a:rPr lang="en-GB" sz="4000" dirty="0">
                <a:solidFill>
                  <a:schemeClr val="bg1"/>
                </a:solidFill>
              </a:rPr>
              <a:t> (ECDF)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50CE9EF2-86D8-4F73-BFD6-844C23FD2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95" y="1812562"/>
            <a:ext cx="7763473" cy="4777522"/>
          </a:xfrm>
        </p:spPr>
      </p:pic>
    </p:spTree>
    <p:extLst>
      <p:ext uri="{BB962C8B-B14F-4D97-AF65-F5344CB8AC3E}">
        <p14:creationId xmlns:p14="http://schemas.microsoft.com/office/powerpoint/2010/main" val="215788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Bounds and confidence interval of ECDF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EDD0127-A321-4238-B5D7-987194A0C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1384368"/>
            <a:ext cx="8547463" cy="52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7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Bounds and confidence interval of ECDF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How good of an estimate is ECDF?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(1-α) is the confidence value</a:t>
            </a:r>
          </a:p>
          <a:p>
            <a:pPr lvl="1"/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en-GB" dirty="0">
                <a:solidFill>
                  <a:schemeClr val="bg1"/>
                </a:solidFill>
              </a:rPr>
              <a:t> is the error from true CDF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Does it represent the whole data?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we need to store the whole data for ECDF?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E.g., if you want the ECDF to be within 0.01 of the CDF with 95% confidence, we find by plugging in that  n≥18444.4, so n=18445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017D14-4952-4EE9-93E3-F405D167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23" y="5589587"/>
            <a:ext cx="2800350" cy="9906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3EA258C-A73E-415C-B9F0-1B90CF317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49" y="1422401"/>
            <a:ext cx="4526817" cy="27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Implementing ECDF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Store, Access and Update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Sorted list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Find the index of the value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Insert at the correct index</a:t>
            </a:r>
          </a:p>
          <a:p>
            <a:r>
              <a:rPr lang="en-GB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 number of stored samples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Depends on the accuracy of ECDF.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Speed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Creation: O(</a:t>
            </a:r>
            <a:r>
              <a:rPr lang="en-GB" dirty="0" err="1">
                <a:solidFill>
                  <a:schemeClr val="bg1"/>
                </a:solidFill>
              </a:rPr>
              <a:t>nlog</a:t>
            </a:r>
            <a:r>
              <a:rPr lang="en-GB" dirty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Search and insertion: O(log(n))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3241B-5127-4524-8DC8-A68413F35017}"/>
              </a:ext>
            </a:extLst>
          </p:cNvPr>
          <p:cNvSpPr/>
          <p:nvPr/>
        </p:nvSpPr>
        <p:spPr>
          <a:xfrm>
            <a:off x="5094514" y="2142309"/>
            <a:ext cx="1001486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2C1F7-0782-433B-AB7B-15D486914518}"/>
              </a:ext>
            </a:extLst>
          </p:cNvPr>
          <p:cNvSpPr/>
          <p:nvPr/>
        </p:nvSpPr>
        <p:spPr>
          <a:xfrm>
            <a:off x="6248400" y="2142309"/>
            <a:ext cx="1001486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EB96C1-6BA6-4BFE-B2A1-760679468AA9}"/>
              </a:ext>
            </a:extLst>
          </p:cNvPr>
          <p:cNvSpPr/>
          <p:nvPr/>
        </p:nvSpPr>
        <p:spPr>
          <a:xfrm>
            <a:off x="7391400" y="2142309"/>
            <a:ext cx="1001486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0D0B5F-DF5C-4049-9238-ABB6F9499B3E}"/>
              </a:ext>
            </a:extLst>
          </p:cNvPr>
          <p:cNvSpPr/>
          <p:nvPr/>
        </p:nvSpPr>
        <p:spPr>
          <a:xfrm>
            <a:off x="8534400" y="2142309"/>
            <a:ext cx="1001486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66FDAE-FF05-4DF6-9E12-C3BE51B14F9D}"/>
              </a:ext>
            </a:extLst>
          </p:cNvPr>
          <p:cNvSpPr/>
          <p:nvPr/>
        </p:nvSpPr>
        <p:spPr>
          <a:xfrm>
            <a:off x="9677400" y="2142309"/>
            <a:ext cx="1001486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59D783-F04C-476D-AC2F-A1AF1BE47F88}"/>
              </a:ext>
            </a:extLst>
          </p:cNvPr>
          <p:cNvSpPr/>
          <p:nvPr/>
        </p:nvSpPr>
        <p:spPr>
          <a:xfrm>
            <a:off x="10894423" y="2390503"/>
            <a:ext cx="143691" cy="1698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1FB87E-55C0-4B05-83CB-15289BBD8BA1}"/>
              </a:ext>
            </a:extLst>
          </p:cNvPr>
          <p:cNvSpPr/>
          <p:nvPr/>
        </p:nvSpPr>
        <p:spPr>
          <a:xfrm>
            <a:off x="11138264" y="2399210"/>
            <a:ext cx="143691" cy="1698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D15F4D-EEF8-494B-A015-F38D99E3BBB2}"/>
              </a:ext>
            </a:extLst>
          </p:cNvPr>
          <p:cNvSpPr/>
          <p:nvPr/>
        </p:nvSpPr>
        <p:spPr>
          <a:xfrm>
            <a:off x="11408231" y="2420980"/>
            <a:ext cx="143691" cy="1698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What is the logarithmic runtime O(log(n))? - DEV Community">
            <a:extLst>
              <a:ext uri="{FF2B5EF4-FFF2-40B4-BE49-F238E27FC236}">
                <a16:creationId xmlns:a16="http://schemas.microsoft.com/office/drawing/2014/main" id="{EFE160B5-5DC1-43F0-8D2C-BABF02B2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768" y="3504021"/>
            <a:ext cx="4856189" cy="327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7F3-B838-40BE-9A39-9F07E1F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good is using ECDF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3A1-E422-4FA7-8A34-9AA3032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Easy to use and a pretty good estimate.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solution to implement and the necessary first step.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Performance depends on the load on the server.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3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475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Grotesque</vt:lpstr>
      <vt:lpstr>Office Theme</vt:lpstr>
      <vt:lpstr>Sannsynlighet og Statistikk i Data Science</vt:lpstr>
      <vt:lpstr>Eksempel: Myntkast</vt:lpstr>
      <vt:lpstr>Sannsynlighetsmassefunksjon og tetthetsfunksjon (PMF vs PDF)</vt:lpstr>
      <vt:lpstr>Kumulative fordelingsfunksjonen (CDF)</vt:lpstr>
      <vt:lpstr>Empiriske kumulative fordelingsfunksjon (ECDF)</vt:lpstr>
      <vt:lpstr>Bounds and confidence interval of ECDF</vt:lpstr>
      <vt:lpstr>Bounds and confidence interval of ECDF</vt:lpstr>
      <vt:lpstr>Implementing ECDF</vt:lpstr>
      <vt:lpstr>How good is using ECDF</vt:lpstr>
      <vt:lpstr>Density Estimation Methods and  Machine Learning</vt:lpstr>
      <vt:lpstr>Hva er Density estimation?</vt:lpstr>
      <vt:lpstr>Normalfordeling</vt:lpstr>
      <vt:lpstr>Parametric Density Estimation with Normalfordeling</vt:lpstr>
      <vt:lpstr>Non-Parametric Density Estimation:</vt:lpstr>
      <vt:lpstr>Kernel Density Estimation (KDE):</vt:lpstr>
      <vt:lpstr>KDE from PDF to CDF</vt:lpstr>
      <vt:lpstr>How to keep track of observations</vt:lpstr>
      <vt:lpstr>Pros and cons of KDE</vt:lpstr>
      <vt:lpstr>Discussion?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Sannsynlighet og Statistikk i Data Science</dc:title>
  <dc:creator>Ramin Hasibi</dc:creator>
  <cp:lastModifiedBy>Ramin Hasibi</cp:lastModifiedBy>
  <cp:revision>10</cp:revision>
  <dcterms:created xsi:type="dcterms:W3CDTF">2021-09-18T21:38:58Z</dcterms:created>
  <dcterms:modified xsi:type="dcterms:W3CDTF">2021-09-19T21:14:34Z</dcterms:modified>
</cp:coreProperties>
</file>