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
  </p:notesMasterIdLst>
  <p:sldIdLst>
    <p:sldId id="261"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Kurkeice" initials="RK" lastIdx="1" clrIdx="0">
    <p:extLst>
      <p:ext uri="{19B8F6BF-5375-455C-9EA6-DF929625EA0E}">
        <p15:presenceInfo xmlns:p15="http://schemas.microsoft.com/office/powerpoint/2012/main" userId="2003fe176cf640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p:scale>
          <a:sx n="20" d="100"/>
          <a:sy n="20" d="100"/>
        </p:scale>
        <p:origin x="706" y="1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8T11:00:46.228"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02334" y="3851038"/>
            <a:ext cx="26968872" cy="12198869"/>
          </a:xfrm>
        </p:spPr>
        <p:txBody>
          <a:bodyPr bIns="0" anchor="b">
            <a:normAutofit/>
          </a:bodyPr>
          <a:lstStyle>
            <a:lvl1pPr algn="l">
              <a:defRPr sz="25920"/>
            </a:lvl1pPr>
          </a:lstStyle>
          <a:p>
            <a:r>
              <a:rPr lang="en-US"/>
              <a:t>Click to edit Master title style</a:t>
            </a:r>
            <a:endParaRPr lang="en-US" dirty="0"/>
          </a:p>
        </p:txBody>
      </p:sp>
      <p:sp>
        <p:nvSpPr>
          <p:cNvPr id="3" name="Subtitle 2"/>
          <p:cNvSpPr>
            <a:spLocks noGrp="1"/>
          </p:cNvSpPr>
          <p:nvPr>
            <p:ph type="subTitle" idx="1"/>
          </p:nvPr>
        </p:nvSpPr>
        <p:spPr>
          <a:xfrm>
            <a:off x="11502334" y="16949786"/>
            <a:ext cx="26968872" cy="4692581"/>
          </a:xfrm>
        </p:spPr>
        <p:txBody>
          <a:bodyPr tIns="91440" bIns="91440">
            <a:normAutofit/>
          </a:bodyPr>
          <a:lstStyle>
            <a:lvl1pPr marL="0" indent="0" algn="l">
              <a:buNone/>
              <a:defRPr sz="7680" b="0" cap="all" baseline="0">
                <a:solidFill>
                  <a:schemeClr val="tx1"/>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4/8/2020</a:t>
            </a:fld>
            <a:endParaRPr lang="en-US" dirty="0"/>
          </a:p>
        </p:txBody>
      </p:sp>
      <p:sp>
        <p:nvSpPr>
          <p:cNvPr id="5" name="Footer Placeholder 4"/>
          <p:cNvSpPr>
            <a:spLocks noGrp="1"/>
          </p:cNvSpPr>
          <p:nvPr>
            <p:ph type="ftr" sz="quarter" idx="11"/>
          </p:nvPr>
        </p:nvSpPr>
        <p:spPr>
          <a:xfrm>
            <a:off x="11502331" y="1580681"/>
            <a:ext cx="14814202" cy="1484165"/>
          </a:xfrm>
        </p:spPr>
        <p:txBody>
          <a:bodyPr/>
          <a:lstStyle/>
          <a:p>
            <a:endParaRPr lang="en-US" dirty="0"/>
          </a:p>
        </p:txBody>
      </p:sp>
      <p:sp>
        <p:nvSpPr>
          <p:cNvPr id="6" name="Slide Number Placeholder 5"/>
          <p:cNvSpPr>
            <a:spLocks noGrp="1"/>
          </p:cNvSpPr>
          <p:nvPr>
            <p:ph type="sldNum" sz="quarter" idx="12"/>
          </p:nvPr>
        </p:nvSpPr>
        <p:spPr>
          <a:xfrm>
            <a:off x="6886577" y="3835071"/>
            <a:ext cx="3849624" cy="241717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1502334" y="16937002"/>
            <a:ext cx="269688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28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0E7CA6F-884E-634E-A75A-572F483F8848}" type="datetime1">
              <a:rPr lang="en-US" smtClean="0"/>
              <a:pPr>
                <a:defRPr/>
              </a:pPr>
              <a:t>4/8/2020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23B04B-B7F2-FF4D-8077-EF3B1F9C6BAE}" type="slidenum">
              <a:rPr lang="en-US" smtClean="0"/>
              <a:pPr>
                <a:defRPr/>
              </a:pPr>
              <a:t>‹#›</a:t>
            </a:fld>
            <a:endParaRPr lang="en-US"/>
          </a:p>
        </p:txBody>
      </p:sp>
    </p:spTree>
    <p:extLst>
      <p:ext uri="{BB962C8B-B14F-4D97-AF65-F5344CB8AC3E}">
        <p14:creationId xmlns:p14="http://schemas.microsoft.com/office/powerpoint/2010/main" val="333734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206537" y="3835078"/>
            <a:ext cx="5294530" cy="223674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928759" y="3835078"/>
            <a:ext cx="25445256" cy="22367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B9D8FB5-0612-A746-80CF-DDCC9E0BE654}" type="datetime1">
              <a:rPr lang="en-US" smtClean="0"/>
              <a:pPr>
                <a:defRPr/>
              </a:pPr>
              <a:t>4/8/2020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7C0733A-467B-FA4F-A4AA-CB0DB15665B4}" type="slidenum">
              <a:rPr lang="en-US" smtClean="0"/>
              <a:pPr>
                <a:defRPr/>
              </a:pPr>
              <a:t>‹#›</a:t>
            </a:fld>
            <a:endParaRPr lang="en-US"/>
          </a:p>
        </p:txBody>
      </p:sp>
      <p:cxnSp>
        <p:nvCxnSpPr>
          <p:cNvPr id="15" name="Straight Connector 14"/>
          <p:cNvCxnSpPr/>
          <p:nvPr/>
        </p:nvCxnSpPr>
        <p:spPr>
          <a:xfrm>
            <a:off x="33206534" y="3835078"/>
            <a:ext cx="0" cy="223674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242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532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134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28757" y="8429424"/>
            <a:ext cx="26961610" cy="9062160"/>
          </a:xfrm>
        </p:spPr>
        <p:txBody>
          <a:bodyPr anchor="b">
            <a:normAutofit/>
          </a:bodyPr>
          <a:lstStyle>
            <a:lvl1pPr algn="l">
              <a:defRPr sz="15360"/>
            </a:lvl1pPr>
          </a:lstStyle>
          <a:p>
            <a:r>
              <a:rPr lang="en-US"/>
              <a:t>Click to edit Master title style</a:t>
            </a:r>
            <a:endParaRPr lang="en-US" dirty="0"/>
          </a:p>
        </p:txBody>
      </p:sp>
      <p:sp>
        <p:nvSpPr>
          <p:cNvPr id="3" name="Text Placeholder 2"/>
          <p:cNvSpPr>
            <a:spLocks noGrp="1"/>
          </p:cNvSpPr>
          <p:nvPr>
            <p:ph type="body" idx="1"/>
          </p:nvPr>
        </p:nvSpPr>
        <p:spPr>
          <a:xfrm>
            <a:off x="6928761" y="18269743"/>
            <a:ext cx="26961610" cy="4862059"/>
          </a:xfrm>
        </p:spPr>
        <p:txBody>
          <a:bodyPr tIns="91440">
            <a:normAutofit/>
          </a:bodyPr>
          <a:lstStyle>
            <a:lvl1pPr marL="0" indent="0" algn="l">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E4A1045-DEEA-8946-B37B-F877AEF129FC}" type="datetime1">
              <a:rPr lang="en-US" smtClean="0"/>
              <a:pPr>
                <a:defRPr/>
              </a:pPr>
              <a:t>4/8/2020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9A86B2-360D-E24E-B447-F98F32436CC1}" type="slidenum">
              <a:rPr lang="en-US" smtClean="0"/>
              <a:pPr>
                <a:defRPr/>
              </a:pPr>
              <a:t>‹#›</a:t>
            </a:fld>
            <a:endParaRPr lang="en-US"/>
          </a:p>
        </p:txBody>
      </p:sp>
      <p:cxnSp>
        <p:nvCxnSpPr>
          <p:cNvPr id="15" name="Straight Connector 14"/>
          <p:cNvCxnSpPr/>
          <p:nvPr/>
        </p:nvCxnSpPr>
        <p:spPr>
          <a:xfrm>
            <a:off x="6928757" y="18263928"/>
            <a:ext cx="269616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523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28759" y="3863474"/>
            <a:ext cx="31542446" cy="50846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28754" y="9666893"/>
            <a:ext cx="15004181" cy="165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468073" y="9666895"/>
            <a:ext cx="15003130" cy="16500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5F8FCF0-B109-4E41-830D-87865EE91AB8}" type="datetime1">
              <a:rPr lang="en-US" smtClean="0"/>
              <a:pPr>
                <a:defRPr/>
              </a:pPr>
              <a:t>4/8/2020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BA0FE9-D76A-B441-9EDF-101CA9A46B59}" type="slidenum">
              <a:rPr lang="en-US" smtClean="0"/>
              <a:pPr>
                <a:defRPr/>
              </a:pPr>
              <a:t>‹#›</a:t>
            </a:fld>
            <a:endParaRPr lang="en-US"/>
          </a:p>
        </p:txBody>
      </p:sp>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274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928757" y="3859990"/>
            <a:ext cx="31542451" cy="507033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757" y="9693843"/>
            <a:ext cx="15003677" cy="3849326"/>
          </a:xfrm>
        </p:spPr>
        <p:txBody>
          <a:bodyPr anchor="b">
            <a:normAutofit/>
          </a:bodyPr>
          <a:lstStyle>
            <a:lvl1pPr marL="0" indent="0">
              <a:lnSpc>
                <a:spcPct val="100000"/>
              </a:lnSpc>
              <a:buNone/>
              <a:defRPr sz="1056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6928757" y="13556498"/>
            <a:ext cx="15003677" cy="126933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468073" y="9710421"/>
            <a:ext cx="15003130" cy="3850738"/>
          </a:xfrm>
        </p:spPr>
        <p:txBody>
          <a:bodyPr anchor="b">
            <a:normAutofit/>
          </a:bodyPr>
          <a:lstStyle>
            <a:lvl1pPr marL="0" indent="0">
              <a:lnSpc>
                <a:spcPct val="100000"/>
              </a:lnSpc>
              <a:buNone/>
              <a:defRPr sz="1056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3468073" y="13543159"/>
            <a:ext cx="15003130" cy="126593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7C552A1-6EB6-214B-B59F-414060EFC9BA}" type="datetime1">
              <a:rPr lang="en-US" smtClean="0"/>
              <a:pPr>
                <a:defRPr/>
              </a:pPr>
              <a:t>4/8/2020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58AD041-EDB0-4D41-9E5B-79FB902190D4}" type="slidenum">
              <a:rPr lang="en-US" smtClean="0"/>
              <a:pPr>
                <a:defRPr/>
              </a:pPr>
              <a:t>‹#›</a:t>
            </a:fld>
            <a:endParaRPr lang="en-US"/>
          </a:p>
        </p:txBody>
      </p:sp>
    </p:spTree>
    <p:extLst>
      <p:ext uri="{BB962C8B-B14F-4D97-AF65-F5344CB8AC3E}">
        <p14:creationId xmlns:p14="http://schemas.microsoft.com/office/powerpoint/2010/main" val="226368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122401C-AAEC-224B-B0FC-7E890D4BAFD9}" type="datetime1">
              <a:rPr lang="en-US" smtClean="0"/>
              <a:pPr>
                <a:defRPr/>
              </a:pPr>
              <a:t>4/8/2020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6EED259-E526-8742-8A7F-7FDFE05072F7}" type="slidenum">
              <a:rPr lang="en-US" smtClean="0"/>
              <a:pPr>
                <a:defRPr/>
              </a:pPr>
              <a:t>‹#›</a:t>
            </a:fld>
            <a:endParaRPr lang="en-US"/>
          </a:p>
        </p:txBody>
      </p:sp>
    </p:spTree>
    <p:extLst>
      <p:ext uri="{BB962C8B-B14F-4D97-AF65-F5344CB8AC3E}">
        <p14:creationId xmlns:p14="http://schemas.microsoft.com/office/powerpoint/2010/main" val="73145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56E7D08-D5EF-6242-865A-CE48CC4D2D04}" type="datetime1">
              <a:rPr lang="en-US" smtClean="0"/>
              <a:pPr>
                <a:defRPr/>
              </a:pPr>
              <a:t>4/8/2020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793F65F-BDD2-7143-9DB4-7F6E1DC01511}" type="slidenum">
              <a:rPr lang="en-US" smtClean="0"/>
              <a:pPr>
                <a:defRPr/>
              </a:pPr>
              <a:t>‹#›</a:t>
            </a:fld>
            <a:endParaRPr lang="en-US"/>
          </a:p>
        </p:txBody>
      </p:sp>
    </p:spTree>
    <p:extLst>
      <p:ext uri="{BB962C8B-B14F-4D97-AF65-F5344CB8AC3E}">
        <p14:creationId xmlns:p14="http://schemas.microsoft.com/office/powerpoint/2010/main" val="241471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7402" y="3835073"/>
            <a:ext cx="11644560" cy="10786162"/>
          </a:xfrm>
        </p:spPr>
        <p:txBody>
          <a:bodyPr anchor="b">
            <a:normAutofit/>
          </a:bodyPr>
          <a:lstStyle>
            <a:lvl1pPr algn="l">
              <a:defRPr sz="11520"/>
            </a:lvl1pPr>
          </a:lstStyle>
          <a:p>
            <a:r>
              <a:rPr lang="en-US"/>
              <a:t>Click to edit Master title style</a:t>
            </a:r>
            <a:endParaRPr lang="en-US" dirty="0"/>
          </a:p>
        </p:txBody>
      </p:sp>
      <p:sp>
        <p:nvSpPr>
          <p:cNvPr id="3" name="Content Placeholder 2"/>
          <p:cNvSpPr>
            <a:spLocks noGrp="1"/>
          </p:cNvSpPr>
          <p:nvPr>
            <p:ph idx="1"/>
          </p:nvPr>
        </p:nvSpPr>
        <p:spPr>
          <a:xfrm>
            <a:off x="20095949" y="3835075"/>
            <a:ext cx="18375254" cy="2236236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07404" y="15386364"/>
            <a:ext cx="11651371" cy="10791269"/>
          </a:xfrm>
        </p:spPr>
        <p:txBody>
          <a:bodyPr>
            <a:normAutofit/>
          </a:bodyPr>
          <a:lstStyle>
            <a:lvl1pPr marL="0" indent="0" algn="l">
              <a:buNone/>
              <a:defRPr sz="768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B1F0F8D-0D4A-614C-B06A-DCF9395ADB14}" type="datetime1">
              <a:rPr lang="en-US" smtClean="0"/>
              <a:pPr>
                <a:defRPr/>
              </a:pPr>
              <a:t>4/8/2020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F3A24D-1705-F04C-93FD-1C69EE75A36A}" type="slidenum">
              <a:rPr lang="en-US" smtClean="0"/>
              <a:pPr>
                <a:defRPr/>
              </a:pPr>
              <a:t>‹#›</a:t>
            </a:fld>
            <a:endParaRPr lang="en-US"/>
          </a:p>
        </p:txBody>
      </p:sp>
      <p:cxnSp>
        <p:nvCxnSpPr>
          <p:cNvPr id="17" name="Straight Connector 16"/>
          <p:cNvCxnSpPr/>
          <p:nvPr/>
        </p:nvCxnSpPr>
        <p:spPr>
          <a:xfrm>
            <a:off x="6920390" y="15386357"/>
            <a:ext cx="1163172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163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23983207" y="2314423"/>
            <a:ext cx="16854658" cy="2471568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931913" y="5421663"/>
            <a:ext cx="15575688" cy="8786803"/>
          </a:xfrm>
        </p:spPr>
        <p:txBody>
          <a:bodyPr anchor="b">
            <a:normAutofit/>
          </a:bodyPr>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072615" y="5388209"/>
            <a:ext cx="10727990" cy="18558370"/>
          </a:xfrm>
          <a:solidFill>
            <a:schemeClr val="bg1">
              <a:lumMod val="8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6928762" y="15100761"/>
            <a:ext cx="15553373" cy="9617962"/>
          </a:xfrm>
        </p:spPr>
        <p:txBody>
          <a:bodyPr>
            <a:normAutofit/>
          </a:bodyPr>
          <a:lstStyle>
            <a:lvl1pPr marL="0" indent="0" algn="l">
              <a:buNone/>
              <a:defRPr sz="86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6895987" y="26255316"/>
            <a:ext cx="15611616" cy="1536590"/>
          </a:xfrm>
        </p:spPr>
        <p:txBody>
          <a:bodyPr/>
          <a:lstStyle>
            <a:lvl1pPr algn="l">
              <a:defRPr/>
            </a:lvl1pPr>
          </a:lstStyle>
          <a:p>
            <a:pPr>
              <a:defRPr/>
            </a:pPr>
            <a:fld id="{FE30288A-D7A5-0941-93D1-D21B196E9A39}" type="datetime1">
              <a:rPr lang="en-US" smtClean="0"/>
              <a:pPr>
                <a:defRPr/>
              </a:pPr>
              <a:t>4/8/2020</a:t>
            </a:fld>
            <a:endParaRPr lang="en-US"/>
          </a:p>
        </p:txBody>
      </p:sp>
      <p:sp>
        <p:nvSpPr>
          <p:cNvPr id="6" name="Footer Placeholder 5"/>
          <p:cNvSpPr>
            <a:spLocks noGrp="1"/>
          </p:cNvSpPr>
          <p:nvPr>
            <p:ph type="ftr" sz="quarter" idx="11"/>
          </p:nvPr>
        </p:nvSpPr>
        <p:spPr>
          <a:xfrm>
            <a:off x="6900147" y="1529479"/>
            <a:ext cx="15607454" cy="1540469"/>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608315-0CFA-A846-8E58-42DE526B4491}" type="slidenum">
              <a:rPr lang="en-US" smtClean="0"/>
              <a:pPr>
                <a:defRPr/>
              </a:pPr>
              <a:t>‹#›</a:t>
            </a:fld>
            <a:endParaRPr lang="en-US"/>
          </a:p>
        </p:txBody>
      </p:sp>
      <p:cxnSp>
        <p:nvCxnSpPr>
          <p:cNvPr id="31" name="Straight Connector 30"/>
          <p:cNvCxnSpPr/>
          <p:nvPr/>
        </p:nvCxnSpPr>
        <p:spPr>
          <a:xfrm>
            <a:off x="6918149" y="15089304"/>
            <a:ext cx="155616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93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9675523"/>
            <a:ext cx="43891200" cy="195816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3" y="29257217"/>
            <a:ext cx="43891205" cy="3718690"/>
          </a:xfrm>
          <a:prstGeom prst="rect">
            <a:avLst/>
          </a:prstGeom>
        </p:spPr>
      </p:pic>
      <p:cxnSp>
        <p:nvCxnSpPr>
          <p:cNvPr id="13" name="Straight Connector 12"/>
          <p:cNvCxnSpPr/>
          <p:nvPr/>
        </p:nvCxnSpPr>
        <p:spPr>
          <a:xfrm>
            <a:off x="0" y="29285410"/>
            <a:ext cx="43891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928759" y="3861698"/>
            <a:ext cx="31542446" cy="50363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928759" y="9675521"/>
            <a:ext cx="31542446" cy="16562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103401" y="1585778"/>
            <a:ext cx="11367802" cy="1484165"/>
          </a:xfrm>
          <a:prstGeom prst="rect">
            <a:avLst/>
          </a:prstGeom>
        </p:spPr>
        <p:txBody>
          <a:bodyPr vert="horz" lIns="91440" tIns="45720" rIns="91440" bIns="45720" rtlCol="0" anchor="ctr"/>
          <a:lstStyle>
            <a:lvl1pPr algn="r">
              <a:defRPr sz="4800">
                <a:solidFill>
                  <a:schemeClr val="tx1">
                    <a:tint val="75000"/>
                  </a:schemeClr>
                </a:solidFill>
              </a:defRPr>
            </a:lvl1pPr>
          </a:lstStyle>
          <a:p>
            <a:fld id="{B61BEF0D-F0BB-DE4B-95CE-6DB70DBA9567}" type="datetimeFigureOut">
              <a:rPr lang="en-US" smtClean="0"/>
              <a:pPr/>
              <a:t>4/8/2020</a:t>
            </a:fld>
            <a:endParaRPr lang="en-US" dirty="0"/>
          </a:p>
        </p:txBody>
      </p:sp>
      <p:sp>
        <p:nvSpPr>
          <p:cNvPr id="5" name="Footer Placeholder 4"/>
          <p:cNvSpPr>
            <a:spLocks noGrp="1"/>
          </p:cNvSpPr>
          <p:nvPr>
            <p:ph type="ftr" sz="quarter" idx="3"/>
          </p:nvPr>
        </p:nvSpPr>
        <p:spPr>
          <a:xfrm>
            <a:off x="6928757" y="1580681"/>
            <a:ext cx="19363219" cy="1484165"/>
          </a:xfrm>
          <a:prstGeom prst="rect">
            <a:avLst/>
          </a:prstGeom>
        </p:spPr>
        <p:txBody>
          <a:bodyPr vert="horz" lIns="91440" tIns="45720" rIns="91440" bIns="45720" rtlCol="0" anchor="ctr"/>
          <a:lstStyle>
            <a:lvl1pPr algn="l">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41080" y="3835071"/>
            <a:ext cx="3819581" cy="2417174"/>
          </a:xfrm>
          <a:prstGeom prst="rect">
            <a:avLst/>
          </a:prstGeom>
        </p:spPr>
        <p:txBody>
          <a:bodyPr vert="horz" lIns="91440" tIns="45720" rIns="91440" bIns="45720" rtlCol="0" anchor="t"/>
          <a:lstStyle>
            <a:lvl1pPr algn="r">
              <a:defRPr sz="1344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2905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3291840" rtl="0" eaLnBrk="1" latinLnBrk="0" hangingPunct="1">
        <a:lnSpc>
          <a:spcPct val="90000"/>
        </a:lnSpc>
        <a:spcBef>
          <a:spcPct val="0"/>
        </a:spcBef>
        <a:buNone/>
        <a:defRPr sz="15360" b="0" i="0" kern="1200" cap="all">
          <a:solidFill>
            <a:schemeClr val="tx1"/>
          </a:solidFill>
          <a:effectLst/>
          <a:latin typeface="+mj-lt"/>
          <a:ea typeface="+mj-ea"/>
          <a:cs typeface="+mj-cs"/>
        </a:defRPr>
      </a:lvl1pPr>
    </p:titleStyle>
    <p:bodyStyle>
      <a:lvl1pPr marL="1097280" indent="-1097280" algn="l" defTabSz="3291840" rtl="0" eaLnBrk="1" latinLnBrk="0" hangingPunct="1">
        <a:lnSpc>
          <a:spcPct val="120000"/>
        </a:lnSpc>
        <a:spcBef>
          <a:spcPts val="4800"/>
        </a:spcBef>
        <a:buClr>
          <a:schemeClr val="accent1"/>
        </a:buClr>
        <a:buSzPct val="100000"/>
        <a:buFont typeface="Arial" panose="020B0604020202020204" pitchFamily="34" charset="0"/>
        <a:buChar char="•"/>
        <a:defRPr sz="9600" kern="1200" cap="none">
          <a:solidFill>
            <a:schemeClr val="tx1"/>
          </a:solidFill>
          <a:effectLst/>
          <a:latin typeface="+mn-lt"/>
          <a:ea typeface="+mn-ea"/>
          <a:cs typeface="+mn-cs"/>
        </a:defRPr>
      </a:lvl1pPr>
      <a:lvl2pPr marL="329184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baseline="0">
          <a:solidFill>
            <a:schemeClr val="tx1"/>
          </a:solidFill>
          <a:effectLst/>
          <a:latin typeface="+mn-lt"/>
          <a:ea typeface="+mn-ea"/>
          <a:cs typeface="+mn-cs"/>
        </a:defRPr>
      </a:lvl2pPr>
      <a:lvl3pPr marL="548640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a:solidFill>
            <a:schemeClr val="tx1"/>
          </a:solidFill>
          <a:effectLst/>
          <a:latin typeface="+mn-lt"/>
          <a:ea typeface="+mn-ea"/>
          <a:cs typeface="+mn-cs"/>
        </a:defRPr>
      </a:lvl3pPr>
      <a:lvl4pPr marL="768096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6720" kern="1200" cap="none" baseline="0">
          <a:solidFill>
            <a:schemeClr val="tx1"/>
          </a:solidFill>
          <a:effectLst/>
          <a:latin typeface="+mn-lt"/>
          <a:ea typeface="+mn-ea"/>
          <a:cs typeface="+mn-cs"/>
        </a:defRPr>
      </a:lvl4pPr>
      <a:lvl5pPr marL="987552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5760" kern="1200" cap="none">
          <a:solidFill>
            <a:schemeClr val="tx1"/>
          </a:solidFill>
          <a:effectLst/>
          <a:latin typeface="+mn-lt"/>
          <a:ea typeface="+mn-ea"/>
          <a:cs typeface="+mn-cs"/>
        </a:defRPr>
      </a:lvl5pPr>
      <a:lvl6pPr marL="1207008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6pPr>
      <a:lvl7pPr marL="1426464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7pPr>
      <a:lvl8pPr marL="1645920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8pPr>
      <a:lvl9pPr marL="1865376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comments" Target="../comments/comment1.xml"/><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Ahmad El-Hajj, Ramin Kurkeice, Matthew Phillip </a:t>
            </a:r>
            <a:br>
              <a:rPr lang="en-US" sz="4800" b="1" dirty="0">
                <a:latin typeface="Georgia" charset="0"/>
                <a:cs typeface="Georgia" charset="0"/>
              </a:rPr>
            </a:br>
            <a:r>
              <a:rPr lang="en-US" sz="2800" b="1" dirty="0">
                <a:latin typeface="Georgia" charset="0"/>
                <a:cs typeface="Georgia" charset="0"/>
              </a:rPr>
              <a:t>Department of Computer Engineering Technology, College of Humber North</a:t>
            </a:r>
          </a:p>
        </p:txBody>
      </p:sp>
      <p:sp>
        <p:nvSpPr>
          <p:cNvPr id="14338" name="TextBox 91"/>
          <p:cNvSpPr txBox="1">
            <a:spLocks noChangeArrowheads="1"/>
          </p:cNvSpPr>
          <p:nvPr/>
        </p:nvSpPr>
        <p:spPr bwMode="auto">
          <a:xfrm>
            <a:off x="929640" y="724694"/>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Solar Panel Monitoring System</a:t>
            </a:r>
          </a:p>
        </p:txBody>
      </p:sp>
      <p:sp>
        <p:nvSpPr>
          <p:cNvPr id="14339" name="Rectangle 35"/>
          <p:cNvSpPr>
            <a:spLocks noChangeArrowheads="1"/>
          </p:cNvSpPr>
          <p:nvPr/>
        </p:nvSpPr>
        <p:spPr bwMode="auto">
          <a:xfrm>
            <a:off x="32918400" y="24993600"/>
            <a:ext cx="9829800" cy="6324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ACKNOWLEDGEMENTS</a:t>
            </a:r>
          </a:p>
          <a:p>
            <a:endParaRPr lang="en-US" sz="2800" dirty="0"/>
          </a:p>
          <a:p>
            <a:r>
              <a:rPr lang="en-US" sz="2800" dirty="0">
                <a:latin typeface="Georgia" charset="0"/>
                <a:cs typeface="Georgia" charset="0"/>
              </a:rPr>
              <a:t>We would like to thank Kristian Medri and Dragos Parachiv for their guidance in the project.</a:t>
            </a:r>
          </a:p>
          <a:p>
            <a:endParaRPr lang="en-US" sz="2800" dirty="0">
              <a:latin typeface="Georgia" charset="0"/>
              <a:cs typeface="Georgia" charset="0"/>
            </a:endParaRPr>
          </a:p>
          <a:p>
            <a:r>
              <a:rPr lang="en-US" sz="2800" dirty="0">
                <a:latin typeface="Georgia" charset="0"/>
                <a:cs typeface="Georgia" charset="0"/>
              </a:rPr>
              <a:t>We would also like to thank Humber College for providing the facilities and resources necessary to the completion of the capstone. </a:t>
            </a:r>
          </a:p>
        </p:txBody>
      </p:sp>
      <p:sp>
        <p:nvSpPr>
          <p:cNvPr id="14340" name="Rectangle 33"/>
          <p:cNvSpPr>
            <a:spLocks noChangeArrowheads="1"/>
          </p:cNvSpPr>
          <p:nvPr/>
        </p:nvSpPr>
        <p:spPr bwMode="auto">
          <a:xfrm>
            <a:off x="1181100" y="205232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REQUIREMENTS </a:t>
            </a:r>
          </a:p>
          <a:p>
            <a:pPr>
              <a:spcBef>
                <a:spcPct val="50000"/>
              </a:spcBef>
            </a:pPr>
            <a:endParaRPr lang="en-GB" sz="4000" b="1" u="sng" dirty="0">
              <a:solidFill>
                <a:schemeClr val="tx2"/>
              </a:solidFill>
            </a:endParaRPr>
          </a:p>
          <a:p>
            <a:pPr>
              <a:lnSpc>
                <a:spcPct val="150000"/>
              </a:lnSpc>
              <a:spcBef>
                <a:spcPct val="50000"/>
              </a:spcBef>
            </a:pPr>
            <a:r>
              <a:rPr lang="en-GB" sz="2800" dirty="0">
                <a:solidFill>
                  <a:schemeClr val="tx2"/>
                </a:solidFill>
                <a:latin typeface="Georgia" panose="02040502050405020303" pitchFamily="18" charset="0"/>
              </a:rPr>
              <a:t>The Solar Panel monitoring system collect data at a consistent time . Data must be measured from the sensors such as voltage and current sensors. Temperature sensor will also be required to determine the weather  of the day. Once data is measured on a raspberry pi it must be uploaded to the server and display it on a mobile device</a:t>
            </a:r>
          </a:p>
          <a:p>
            <a:pPr>
              <a:lnSpc>
                <a:spcPct val="150000"/>
              </a:lnSpc>
              <a:spcBef>
                <a:spcPct val="50000"/>
              </a:spcBef>
            </a:pPr>
            <a:r>
              <a:rPr lang="en-GB" sz="2800" dirty="0">
                <a:solidFill>
                  <a:schemeClr val="tx2"/>
                </a:solidFill>
                <a:latin typeface="Georgia" panose="02040502050405020303" pitchFamily="18" charset="0"/>
              </a:rPr>
              <a:t> </a:t>
            </a:r>
            <a:endParaRPr lang="en-GB" sz="2800" dirty="0">
              <a:solidFill>
                <a:srgbClr val="CC3300"/>
              </a:solidFill>
              <a:latin typeface="Georgia" panose="02040502050405020303" pitchFamily="18" charset="0"/>
            </a:endParaRPr>
          </a:p>
          <a:p>
            <a:pPr>
              <a:lnSpc>
                <a:spcPct val="150000"/>
              </a:lnSpc>
            </a:pPr>
            <a:r>
              <a:rPr lang="en-US" sz="2800" dirty="0">
                <a:latin typeface="Georgia" panose="02040502050405020303" pitchFamily="18" charset="0"/>
              </a:rPr>
              <a:t> 1) Monitor Solar panel data from the sensors </a:t>
            </a:r>
          </a:p>
          <a:p>
            <a:pPr>
              <a:lnSpc>
                <a:spcPct val="150000"/>
              </a:lnSpc>
            </a:pPr>
            <a:endParaRPr lang="en-US" sz="2800" dirty="0">
              <a:latin typeface="Georgia" panose="02040502050405020303" pitchFamily="18" charset="0"/>
            </a:endParaRPr>
          </a:p>
          <a:p>
            <a:pPr>
              <a:lnSpc>
                <a:spcPct val="150000"/>
              </a:lnSpc>
            </a:pPr>
            <a:r>
              <a:rPr lang="en-US" sz="2800" dirty="0">
                <a:latin typeface="Georgia" panose="02040502050405020303" pitchFamily="18" charset="0"/>
              </a:rPr>
              <a:t> 2) Data is displayed on mobile app</a:t>
            </a:r>
          </a:p>
          <a:p>
            <a:endParaRPr lang="en-US" sz="2800" dirty="0"/>
          </a:p>
          <a:p>
            <a:r>
              <a:rPr lang="en-US" sz="2800" dirty="0"/>
              <a:t> </a:t>
            </a:r>
          </a:p>
        </p:txBody>
      </p:sp>
      <p:sp>
        <p:nvSpPr>
          <p:cNvPr id="14341" name="Rectangle 49"/>
          <p:cNvSpPr>
            <a:spLocks noChangeArrowheads="1"/>
          </p:cNvSpPr>
          <p:nvPr/>
        </p:nvSpPr>
        <p:spPr bwMode="auto">
          <a:xfrm>
            <a:off x="1140904" y="52578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pPr>
              <a:spcAft>
                <a:spcPts val="600"/>
              </a:spcAft>
            </a:pPr>
            <a:r>
              <a:rPr lang="en-US" sz="2800" b="1" dirty="0"/>
              <a:t> </a:t>
            </a:r>
            <a:endParaRPr lang="en-US" sz="2800" dirty="0"/>
          </a:p>
          <a:p>
            <a:pPr>
              <a:spcAft>
                <a:spcPts val="600"/>
              </a:spcAft>
            </a:pPr>
            <a:r>
              <a:rPr lang="en-US" sz="2800" dirty="0">
                <a:latin typeface="Arial" panose="020B0604020202020204" pitchFamily="34" charset="0"/>
                <a:ea typeface="Calibri" panose="020F0502020204030204" pitchFamily="34" charset="0"/>
                <a:cs typeface="Times New Roman" panose="02020603050405020304" pitchFamily="18" charset="0"/>
              </a:rPr>
              <a:t>Mars is a small organization of students that are taking on this capstone project for Humber college institute of advanced learning and technology on the Solar panel monitoring of the solar panels on the gazebo. We are omitting the website application as we believe that the mobile application is more compact easy to access and can be ported to a website in the future. We are including a Lumosity sensor as well as a current and voltage sensor to calculate power and lux of the solar panel. We also are making a database that collects this information and adds it to the mobile application. We undertook this assignment as a way to help improve our skills and inspire companies to maintain solar panels. The problems we have are Humber is unable to access the database of the solar panels from the original installers and we must make one from scratch. </a:t>
            </a:r>
            <a:endParaRPr lang="en-US" sz="2800" dirty="0">
              <a:latin typeface="Georgia" charset="0"/>
              <a:cs typeface="Georgia" charset="0"/>
            </a:endParaRP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MATERIAL AND METHOD</a:t>
            </a:r>
            <a:endParaRPr lang="en-GB" sz="4000" b="1" dirty="0">
              <a:solidFill>
                <a:srgbClr val="CC3300"/>
              </a:solidFill>
            </a:endParaRPr>
          </a:p>
          <a:p>
            <a:pPr marL="381000" indent="-381000"/>
            <a:endParaRPr lang="en-US" sz="2800" b="1" dirty="0"/>
          </a:p>
          <a:p>
            <a:pPr marL="381000" indent="-381000"/>
            <a:r>
              <a:rPr lang="en-US" sz="2800" dirty="0">
                <a:latin typeface="Georgia" charset="0"/>
                <a:cs typeface="Georgia" charset="0"/>
              </a:rPr>
              <a:t>   Our methodology of the Solar panel senor for Humber institute of technology and advanced learning was to use the agile method for our project management we created Gantt charts for both the software and hardware components </a:t>
            </a:r>
          </a:p>
          <a:p>
            <a:pPr marL="381000" indent="-381000"/>
            <a:r>
              <a:rPr lang="en-US" sz="2800" dirty="0">
                <a:latin typeface="Georgia" charset="0"/>
                <a:cs typeface="Georgia" charset="0"/>
              </a:rPr>
              <a:t> </a:t>
            </a:r>
          </a:p>
          <a:p>
            <a:pPr marL="381000" indent="-381000"/>
            <a:r>
              <a:rPr lang="en-US" sz="2800" dirty="0">
                <a:latin typeface="Georgia" charset="0"/>
                <a:cs typeface="Georgia" charset="0"/>
              </a:rPr>
              <a:t>Materials used:</a:t>
            </a:r>
          </a:p>
          <a:p>
            <a:pPr marL="457200" indent="-457200">
              <a:buFont typeface="Arial" panose="020B0604020202020204" pitchFamily="34" charset="0"/>
              <a:buChar char="•"/>
            </a:pPr>
            <a:r>
              <a:rPr lang="en-US" sz="2800" dirty="0">
                <a:latin typeface="Georgia" charset="0"/>
                <a:cs typeface="Georgia" charset="0"/>
              </a:rPr>
              <a:t>ACS 712 Current Sensor </a:t>
            </a:r>
          </a:p>
          <a:p>
            <a:pPr marL="457200" indent="-457200">
              <a:buFont typeface="Arial" panose="020B0604020202020204" pitchFamily="34" charset="0"/>
              <a:buChar char="•"/>
            </a:pPr>
            <a:r>
              <a:rPr lang="en-US" sz="2800" dirty="0">
                <a:latin typeface="Georgia" charset="0"/>
                <a:cs typeface="Georgia" charset="0"/>
              </a:rPr>
              <a:t>ZMPT101B Voltage Sensor</a:t>
            </a:r>
          </a:p>
          <a:p>
            <a:pPr marL="457200" indent="-457200">
              <a:buFont typeface="Arial" panose="020B0604020202020204" pitchFamily="34" charset="0"/>
              <a:buChar char="•"/>
            </a:pPr>
            <a:r>
              <a:rPr lang="en-US" sz="2800" dirty="0">
                <a:latin typeface="Georgia" charset="0"/>
                <a:cs typeface="Georgia" charset="0"/>
              </a:rPr>
              <a:t>DS18B20 Temperature Sensor </a:t>
            </a:r>
          </a:p>
          <a:p>
            <a:pPr marL="457200" indent="-457200">
              <a:buFont typeface="Arial" panose="020B0604020202020204" pitchFamily="34" charset="0"/>
              <a:buChar char="•"/>
            </a:pPr>
            <a:r>
              <a:rPr lang="en-US" sz="2800" dirty="0">
                <a:latin typeface="Georgia" charset="0"/>
                <a:cs typeface="Georgia" charset="0"/>
              </a:rPr>
              <a:t>Raspberry pi 3 B</a:t>
            </a:r>
          </a:p>
          <a:p>
            <a:pPr marL="457200" indent="-457200">
              <a:buFont typeface="Arial" panose="020B0604020202020204" pitchFamily="34" charset="0"/>
              <a:buChar char="•"/>
            </a:pPr>
            <a:r>
              <a:rPr lang="en-US" sz="2800" dirty="0">
                <a:latin typeface="Georgia" charset="0"/>
                <a:cs typeface="Georgia" charset="0"/>
              </a:rPr>
              <a:t>ADS1115 Analog to Digital Converter (ADC)</a:t>
            </a:r>
          </a:p>
          <a:p>
            <a:pPr marL="457200" indent="-457200">
              <a:buFont typeface="Arial" panose="020B0604020202020204" pitchFamily="34" charset="0"/>
              <a:buChar char="•"/>
            </a:pPr>
            <a:r>
              <a:rPr lang="en-US" sz="2800" dirty="0">
                <a:latin typeface="Georgia" charset="0"/>
                <a:cs typeface="Georgia" charset="0"/>
              </a:rPr>
              <a:t>Velleman Solar Panel </a:t>
            </a:r>
          </a:p>
          <a:p>
            <a:pPr marL="457200" indent="-457200">
              <a:buFont typeface="Arial" panose="020B0604020202020204" pitchFamily="34" charset="0"/>
              <a:buChar char="•"/>
            </a:pPr>
            <a:r>
              <a:rPr lang="en-US" sz="2800" dirty="0">
                <a:latin typeface="Georgia" charset="0"/>
                <a:cs typeface="Georgia" charset="0"/>
              </a:rPr>
              <a:t>Resistors : 1k ohms, 470 ohms and 4.7k ohms</a:t>
            </a:r>
          </a:p>
          <a:p>
            <a:pPr marL="457200" indent="-457200">
              <a:buFont typeface="Arial" panose="020B0604020202020204" pitchFamily="34" charset="0"/>
              <a:buChar char="•"/>
            </a:pPr>
            <a:r>
              <a:rPr lang="en-US" sz="2800" dirty="0">
                <a:latin typeface="Georgia" charset="0"/>
                <a:cs typeface="Georgia" charset="0"/>
              </a:rPr>
              <a:t>Custom case and PCB</a:t>
            </a:r>
          </a:p>
          <a:p>
            <a:endParaRPr lang="en-US" sz="2800" dirty="0">
              <a:latin typeface="Georgia" charset="0"/>
              <a:cs typeface="Georgia" charset="0"/>
            </a:endParaRPr>
          </a:p>
          <a:p>
            <a:r>
              <a:rPr lang="en-US" sz="2800" dirty="0">
                <a:latin typeface="Georgia" charset="0"/>
                <a:cs typeface="Georgia" charset="0"/>
              </a:rPr>
              <a:t>Tools and Facilities: </a:t>
            </a:r>
          </a:p>
          <a:p>
            <a:pPr marL="457200" indent="-457200">
              <a:buFont typeface="Arial" panose="020B0604020202020204" pitchFamily="34" charset="0"/>
              <a:buChar char="•"/>
            </a:pPr>
            <a:r>
              <a:rPr lang="en-US" sz="2800" dirty="0">
                <a:latin typeface="Georgia" charset="0"/>
                <a:cs typeface="Georgia" charset="0"/>
              </a:rPr>
              <a:t>Android Studio </a:t>
            </a:r>
          </a:p>
          <a:p>
            <a:pPr marL="457200" indent="-457200">
              <a:buFont typeface="Arial" panose="020B0604020202020204" pitchFamily="34" charset="0"/>
              <a:buChar char="•"/>
            </a:pPr>
            <a:r>
              <a:rPr lang="en-US" sz="2800" dirty="0">
                <a:latin typeface="Georgia" charset="0"/>
                <a:cs typeface="Georgia" charset="0"/>
              </a:rPr>
              <a:t>Python 3 </a:t>
            </a:r>
          </a:p>
          <a:p>
            <a:pPr marL="457200" indent="-457200">
              <a:buFont typeface="Arial" panose="020B0604020202020204" pitchFamily="34" charset="0"/>
              <a:buChar char="•"/>
            </a:pPr>
            <a:r>
              <a:rPr lang="en-US" sz="2800" dirty="0">
                <a:latin typeface="Georgia" charset="0"/>
                <a:cs typeface="Georgia" charset="0"/>
              </a:rPr>
              <a:t>Firebase database </a:t>
            </a:r>
          </a:p>
          <a:p>
            <a:pPr marL="457200" indent="-457200">
              <a:buFont typeface="Arial" panose="020B0604020202020204" pitchFamily="34" charset="0"/>
              <a:buChar char="•"/>
            </a:pPr>
            <a:r>
              <a:rPr lang="en-US" sz="2800" dirty="0">
                <a:latin typeface="Georgia" charset="0"/>
                <a:cs typeface="Georgia" charset="0"/>
              </a:rPr>
              <a:t>Wire strippers </a:t>
            </a:r>
          </a:p>
          <a:p>
            <a:pPr marL="457200" indent="-457200">
              <a:buFont typeface="Arial" panose="020B0604020202020204" pitchFamily="34" charset="0"/>
              <a:buChar char="•"/>
            </a:pPr>
            <a:r>
              <a:rPr lang="en-US" sz="2800" dirty="0">
                <a:latin typeface="Georgia" charset="0"/>
                <a:cs typeface="Georgia" charset="0"/>
              </a:rPr>
              <a:t>Safety glasses </a:t>
            </a:r>
          </a:p>
          <a:p>
            <a:pPr marL="457200" indent="-457200">
              <a:buFont typeface="Arial" panose="020B0604020202020204" pitchFamily="34" charset="0"/>
              <a:buChar char="•"/>
            </a:pPr>
            <a:r>
              <a:rPr lang="en-US" sz="2800" dirty="0">
                <a:latin typeface="Georgia" charset="0"/>
                <a:cs typeface="Georgia" charset="0"/>
              </a:rPr>
              <a:t>Fritzing </a:t>
            </a:r>
          </a:p>
          <a:p>
            <a:pPr marL="457200" indent="-457200">
              <a:buFont typeface="Arial" panose="020B0604020202020204" pitchFamily="34" charset="0"/>
              <a:buChar char="•"/>
            </a:pPr>
            <a:r>
              <a:rPr lang="en-US" sz="2800" dirty="0">
                <a:latin typeface="Georgia" charset="0"/>
                <a:cs typeface="Georgia" charset="0"/>
              </a:rPr>
              <a:t>Humber Prototype Lab </a:t>
            </a:r>
          </a:p>
          <a:p>
            <a:pPr marL="457200" indent="-457200">
              <a:buFont typeface="Arial" panose="020B0604020202020204" pitchFamily="34" charset="0"/>
              <a:buChar char="•"/>
            </a:pPr>
            <a:r>
              <a:rPr lang="en-US" sz="2800" dirty="0">
                <a:latin typeface="Georgia" charset="0"/>
                <a:cs typeface="Georgia" charset="0"/>
              </a:rPr>
              <a:t>Cura </a:t>
            </a:r>
          </a:p>
          <a:p>
            <a:pPr marL="457200" indent="-457200">
              <a:buFont typeface="Arial" panose="020B0604020202020204" pitchFamily="34" charset="0"/>
              <a:buChar char="•"/>
            </a:pPr>
            <a:r>
              <a:rPr lang="en-US" sz="2800" dirty="0">
                <a:latin typeface="Georgia" charset="0"/>
                <a:cs typeface="Georgia" charset="0"/>
              </a:rPr>
              <a:t>Inkscape</a:t>
            </a:r>
          </a:p>
          <a:p>
            <a:pPr marL="457200" indent="-457200">
              <a:buFont typeface="Arial" panose="020B0604020202020204" pitchFamily="34" charset="0"/>
              <a:buChar char="•"/>
            </a:pPr>
            <a:endParaRPr lang="en-US" sz="2800" dirty="0">
              <a:latin typeface="Georgia" charset="0"/>
              <a:cs typeface="Georgia" charset="0"/>
            </a:endParaRPr>
          </a:p>
          <a:p>
            <a:endParaRPr lang="en-US" sz="2800" dirty="0">
              <a:latin typeface="Georgia" charset="0"/>
              <a:cs typeface="Georgia" charset="0"/>
            </a:endParaRP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DATABASE</a:t>
            </a:r>
            <a:endParaRPr lang="en-GB" sz="4000" b="1" dirty="0">
              <a:solidFill>
                <a:srgbClr val="CC3300"/>
              </a:solidFill>
            </a:endParaRPr>
          </a:p>
          <a:p>
            <a:endParaRPr lang="en-US" sz="2800" dirty="0">
              <a:latin typeface="Georgia" charset="0"/>
              <a:cs typeface="Georgia" charset="0"/>
            </a:endParaRPr>
          </a:p>
          <a:p>
            <a:r>
              <a:rPr lang="en-US" sz="2800" dirty="0">
                <a:latin typeface="Georgia" panose="02040502050405020303" pitchFamily="18" charset="0"/>
              </a:rPr>
              <a:t>The database was created through firebase and connected through the android studio with the database function that tests the serial number from the input and when clicking the update button, the code will authenticate the serial number and then pull from the records to an array list to post onto a list view that displays the current, voltage, and temperature from the database that is given from the raspberry pi readings that is pushed to it.</a:t>
            </a:r>
            <a:endParaRPr lang="en-CA" sz="2800" dirty="0">
              <a:latin typeface="Georgia" panose="02040502050405020303" pitchFamily="18" charset="0"/>
            </a:endParaRPr>
          </a:p>
          <a:p>
            <a:endParaRPr lang="en-US" sz="2800" dirty="0">
              <a:latin typeface="Georgia" charset="0"/>
              <a:cs typeface="Georgia" charset="0"/>
            </a:endParaRPr>
          </a:p>
          <a:p>
            <a:r>
              <a:rPr lang="en-US" sz="2800" dirty="0">
                <a:latin typeface="Georgia" charset="0"/>
                <a:cs typeface="Georgia" charset="0"/>
              </a:rPr>
              <a:t>Access:</a:t>
            </a:r>
          </a:p>
          <a:p>
            <a:r>
              <a:rPr lang="en-US" sz="2800" dirty="0">
                <a:latin typeface="Georgia" charset="0"/>
                <a:cs typeface="Georgia" charset="0"/>
              </a:rPr>
              <a:t>1  Open Application</a:t>
            </a:r>
          </a:p>
          <a:p>
            <a:r>
              <a:rPr lang="en-US" sz="2800" dirty="0">
                <a:latin typeface="Georgia" charset="0"/>
                <a:cs typeface="Georgia" charset="0"/>
              </a:rPr>
              <a:t>2  Write serial number of the device</a:t>
            </a:r>
          </a:p>
          <a:p>
            <a:r>
              <a:rPr lang="en-US" sz="2800" dirty="0">
                <a:latin typeface="Georgia" charset="0"/>
                <a:cs typeface="Georgia" charset="0"/>
              </a:rPr>
              <a:t>3   Access the data through a list view</a:t>
            </a:r>
          </a:p>
          <a:p>
            <a:r>
              <a:rPr lang="en-US" sz="2800" dirty="0">
                <a:latin typeface="Georgia" charset="0"/>
                <a:cs typeface="Georgia" charset="0"/>
              </a:rPr>
              <a:t>4  Info page on bottom right</a:t>
            </a:r>
          </a:p>
          <a:p>
            <a:r>
              <a:rPr lang="en-US" sz="2800" dirty="0">
                <a:latin typeface="Georgia" charset="0"/>
                <a:cs typeface="Georgia" charset="0"/>
              </a:rPr>
              <a:t>5  Set up page on top right </a:t>
            </a:r>
          </a:p>
          <a:p>
            <a:r>
              <a:rPr lang="en-US" sz="2800" dirty="0">
                <a:latin typeface="Georgia" charset="0"/>
                <a:cs typeface="Georgia" charset="0"/>
              </a:rPr>
              <a:t> </a:t>
            </a:r>
          </a:p>
          <a:p>
            <a:pPr>
              <a:spcBef>
                <a:spcPct val="50000"/>
              </a:spcBef>
            </a:pPr>
            <a:endParaRPr lang="en-US" sz="4000" b="1" dirty="0">
              <a:solidFill>
                <a:srgbClr val="CC3300"/>
              </a:solidFill>
            </a:endParaRPr>
          </a:p>
        </p:txBody>
      </p:sp>
      <p:sp>
        <p:nvSpPr>
          <p:cNvPr id="14346" name="Rectangle 34"/>
          <p:cNvSpPr>
            <a:spLocks noChangeArrowheads="1"/>
          </p:cNvSpPr>
          <p:nvPr/>
        </p:nvSpPr>
        <p:spPr bwMode="auto">
          <a:xfrm>
            <a:off x="32717106" y="5181600"/>
            <a:ext cx="9829800" cy="1898245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pPr>
              <a:spcBef>
                <a:spcPct val="50000"/>
              </a:spcBef>
            </a:pPr>
            <a:endParaRPr lang="en-US" sz="2800" dirty="0">
              <a:latin typeface="Georgia" panose="02040502050405020303" pitchFamily="18" charset="0"/>
            </a:endParaRPr>
          </a:p>
          <a:p>
            <a:pPr>
              <a:lnSpc>
                <a:spcPct val="200000"/>
              </a:lnSpc>
              <a:spcBef>
                <a:spcPct val="50000"/>
              </a:spcBef>
            </a:pPr>
            <a:r>
              <a:rPr lang="en-US" sz="2800" dirty="0">
                <a:latin typeface="Georgia" charset="0"/>
                <a:cs typeface="Georgia" charset="0"/>
              </a:rPr>
              <a:t>The Solar Panel monitoring system is functioning the way its supposed to. Voltage, current and temperature values are able to be monitored on a custom PCB. Values are able to be uploaded to the database. Mobile app is functioning and able to fetch the information from firebase and display the values. The prototype doesn’t have an enclosure at the moment as the prototype lab closed due to recent events. The custom PCB tends to have issues sometimes this could be the result of pins not fully covered in solder or some sort of damage , but it does function majority of the time.</a:t>
            </a:r>
          </a:p>
          <a:p>
            <a:pPr>
              <a:lnSpc>
                <a:spcPct val="200000"/>
              </a:lnSpc>
              <a:spcBef>
                <a:spcPct val="50000"/>
              </a:spcBef>
            </a:pPr>
            <a:endParaRPr lang="en-US" sz="2800" dirty="0">
              <a:latin typeface="Georgia" charset="0"/>
              <a:cs typeface="Georgia" charset="0"/>
            </a:endParaRPr>
          </a:p>
          <a:p>
            <a:pPr>
              <a:lnSpc>
                <a:spcPct val="200000"/>
              </a:lnSpc>
              <a:spcBef>
                <a:spcPct val="50000"/>
              </a:spcBef>
            </a:pPr>
            <a:r>
              <a:rPr lang="en-US" sz="2800" dirty="0">
                <a:latin typeface="Georgia" charset="0"/>
                <a:cs typeface="Georgia" charset="0"/>
              </a:rPr>
              <a:t>The Goal of completing this capstone project is to make a functioning device that take the input of the power coming from the solar panel and recording the data. We hope that this information will provide useful examples of how much energy is pulled from an ecofriendly source and may push other organizations, companies, and businesses to go solar in the near future. </a:t>
            </a:r>
          </a:p>
          <a:p>
            <a:pPr>
              <a:spcBef>
                <a:spcPct val="50000"/>
              </a:spcBef>
            </a:pPr>
            <a:endParaRPr lang="en-US" sz="2800" dirty="0">
              <a:latin typeface="Georgia" charset="0"/>
              <a:cs typeface="Georgia" charset="0"/>
            </a:endParaRPr>
          </a:p>
          <a:p>
            <a:pPr>
              <a:spcBef>
                <a:spcPct val="50000"/>
              </a:spcBef>
            </a:pPr>
            <a:endParaRPr lang="en-US" sz="2800" dirty="0">
              <a:latin typeface="Georgia" charset="0"/>
              <a:cs typeface="Georgia" charset="0"/>
            </a:endParaRPr>
          </a:p>
          <a:p>
            <a:pPr>
              <a:spcBef>
                <a:spcPct val="50000"/>
              </a:spcBef>
            </a:pPr>
            <a:endParaRPr lang="en-US" sz="2800" dirty="0">
              <a:latin typeface="Georgia" charset="0"/>
              <a:cs typeface="Georgia"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US" sz="2800" b="1" u="sng" dirty="0">
              <a:solidFill>
                <a:schemeClr val="tx2"/>
              </a:solidFill>
              <a:latin typeface="Georgia" panose="02040502050405020303" pitchFamily="18" charset="0"/>
            </a:endParaRPr>
          </a:p>
          <a:p>
            <a:pPr>
              <a:spcBef>
                <a:spcPct val="50000"/>
              </a:spcBef>
            </a:pPr>
            <a:endParaRPr lang="en-GB" sz="4000" b="1" u="sng" dirty="0">
              <a:solidFill>
                <a:schemeClr val="tx2"/>
              </a:solidFill>
            </a:endParaRPr>
          </a:p>
          <a:p>
            <a:pPr>
              <a:spcBef>
                <a:spcPct val="50000"/>
              </a:spcBef>
            </a:pPr>
            <a:endParaRPr lang="en-GB" sz="4000" b="1" u="sng" dirty="0">
              <a:solidFill>
                <a:schemeClr val="tx2"/>
              </a:solidFill>
            </a:endParaRPr>
          </a:p>
          <a:p>
            <a:pPr>
              <a:spcBef>
                <a:spcPct val="50000"/>
              </a:spcBef>
            </a:pPr>
            <a:endParaRPr lang="en-GB" sz="4000" b="1" u="sng" dirty="0">
              <a:solidFill>
                <a:schemeClr val="tx2"/>
              </a:solidFill>
            </a:endParaRPr>
          </a:p>
          <a:p>
            <a:pPr>
              <a:spcBef>
                <a:spcPct val="50000"/>
              </a:spcBef>
            </a:pPr>
            <a:endParaRPr lang="en-GB" sz="4000" b="1" u="sng" dirty="0">
              <a:solidFill>
                <a:schemeClr val="tx2"/>
              </a:solidFill>
            </a:endParaRPr>
          </a:p>
          <a:p>
            <a:endParaRPr lang="en-US" sz="2800" dirty="0"/>
          </a:p>
        </p:txBody>
      </p:sp>
      <p:sp>
        <p:nvSpPr>
          <p:cNvPr id="14348" name="Text Box 14"/>
          <p:cNvSpPr txBox="1">
            <a:spLocks noChangeArrowheads="1"/>
          </p:cNvSpPr>
          <p:nvPr/>
        </p:nvSpPr>
        <p:spPr bwMode="auto">
          <a:xfrm>
            <a:off x="22783800" y="29994225"/>
            <a:ext cx="89154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Figures 2.2 (Left) – 2.3 (Right) – info (Left) and setup page (Right), the info page is displayed for understanding readings from the database, and the set up page is to help build the device in the GitHub and how it works.</a:t>
            </a:r>
          </a:p>
        </p:txBody>
      </p:sp>
      <p:sp>
        <p:nvSpPr>
          <p:cNvPr id="14350" name="Text Box 16"/>
          <p:cNvSpPr txBox="1">
            <a:spLocks noChangeArrowheads="1"/>
          </p:cNvSpPr>
          <p:nvPr/>
        </p:nvSpPr>
        <p:spPr bwMode="auto">
          <a:xfrm>
            <a:off x="23355214" y="19887188"/>
            <a:ext cx="3505200" cy="1594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Figure 2.1 – History page, </a:t>
            </a:r>
          </a:p>
          <a:p>
            <a:pPr eaLnBrk="1" hangingPunct="1"/>
            <a:r>
              <a:rPr lang="en-AU" sz="2000" i="1" dirty="0"/>
              <a:t>Page that displayed the data from the database in a </a:t>
            </a:r>
            <a:r>
              <a:rPr lang="en-AU" sz="2000" i="1" dirty="0" err="1"/>
              <a:t>listview</a:t>
            </a:r>
            <a:r>
              <a:rPr lang="en-AU" sz="2000" i="1" dirty="0"/>
              <a:t> </a:t>
            </a:r>
          </a:p>
        </p:txBody>
      </p:sp>
      <p:sp>
        <p:nvSpPr>
          <p:cNvPr id="14351" name="Text Box 17"/>
          <p:cNvSpPr txBox="1">
            <a:spLocks noChangeArrowheads="1"/>
          </p:cNvSpPr>
          <p:nvPr/>
        </p:nvSpPr>
        <p:spPr bwMode="auto">
          <a:xfrm>
            <a:off x="12137609" y="22882434"/>
            <a:ext cx="3505200" cy="2517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US" sz="2000" i="1" dirty="0"/>
              <a:t>Figure 1.2 – Prototype this is the Breadboard wiring of the solar panel tracker that feeds in from the solar panel and run into both current and voltage sensor for readings.   .</a:t>
            </a:r>
            <a:endParaRPr lang="en-AU" sz="2000" i="1" dirty="0"/>
          </a:p>
        </p:txBody>
      </p:sp>
      <p:sp>
        <p:nvSpPr>
          <p:cNvPr id="14352" name="Rectangle 18"/>
          <p:cNvSpPr>
            <a:spLocks noChangeArrowheads="1"/>
          </p:cNvSpPr>
          <p:nvPr/>
        </p:nvSpPr>
        <p:spPr bwMode="auto">
          <a:xfrm>
            <a:off x="15931356" y="22055931"/>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Figure 1.3 – budget of the total parts and equipment for the design of the solar panel project</a:t>
            </a:r>
          </a:p>
        </p:txBody>
      </p:sp>
      <p:sp>
        <p:nvSpPr>
          <p:cNvPr id="14355" name="Rectangle 21"/>
          <p:cNvSpPr>
            <a:spLocks noChangeArrowheads="1"/>
          </p:cNvSpPr>
          <p:nvPr/>
        </p:nvSpPr>
        <p:spPr bwMode="auto">
          <a:xfrm>
            <a:off x="12173328" y="18005585"/>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7435460" y="17106130"/>
            <a:ext cx="3505200" cy="1286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Figure 1.0 - Picture of the designed device. </a:t>
            </a:r>
          </a:p>
          <a:p>
            <a:pPr eaLnBrk="1" hangingPunct="1"/>
            <a:endParaRPr lang="en-AU" sz="2000" i="1" dirty="0"/>
          </a:p>
        </p:txBody>
      </p:sp>
      <p:sp>
        <p:nvSpPr>
          <p:cNvPr id="14358" name="Text Box 22"/>
          <p:cNvSpPr txBox="1">
            <a:spLocks noChangeArrowheads="1"/>
          </p:cNvSpPr>
          <p:nvPr/>
        </p:nvSpPr>
        <p:spPr bwMode="auto">
          <a:xfrm>
            <a:off x="26430288" y="13259953"/>
            <a:ext cx="3505200" cy="1594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Figure 2.0 – Main SRN page, page to find the registered device in the database.</a:t>
            </a:r>
          </a:p>
        </p:txBody>
      </p:sp>
      <p:sp>
        <p:nvSpPr>
          <p:cNvPr id="26" name="Text Box 22">
            <a:extLst>
              <a:ext uri="{FF2B5EF4-FFF2-40B4-BE49-F238E27FC236}">
                <a16:creationId xmlns:a16="http://schemas.microsoft.com/office/drawing/2014/main" id="{DF965C96-2C25-44EA-AE88-E67FEA79C179}"/>
              </a:ext>
            </a:extLst>
          </p:cNvPr>
          <p:cNvSpPr txBox="1">
            <a:spLocks noChangeArrowheads="1"/>
          </p:cNvSpPr>
          <p:nvPr/>
        </p:nvSpPr>
        <p:spPr bwMode="auto">
          <a:xfrm>
            <a:off x="18048288" y="17914325"/>
            <a:ext cx="3505200" cy="1286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Figure 1.1 – Inkscape case design. </a:t>
            </a:r>
          </a:p>
          <a:p>
            <a:pPr eaLnBrk="1" hangingPunct="1"/>
            <a:endParaRPr lang="en-AU" sz="2000" i="1" dirty="0"/>
          </a:p>
        </p:txBody>
      </p:sp>
      <p:pic>
        <p:nvPicPr>
          <p:cNvPr id="2" name="Picture 1">
            <a:extLst>
              <a:ext uri="{FF2B5EF4-FFF2-40B4-BE49-F238E27FC236}">
                <a16:creationId xmlns:a16="http://schemas.microsoft.com/office/drawing/2014/main" id="{79009B6D-3D28-4B4E-83BA-F78DF646F2D3}"/>
              </a:ext>
            </a:extLst>
          </p:cNvPr>
          <p:cNvPicPr>
            <a:picLocks noChangeAspect="1"/>
          </p:cNvPicPr>
          <p:nvPr/>
        </p:nvPicPr>
        <p:blipFill>
          <a:blip r:embed="rId2"/>
          <a:stretch>
            <a:fillRect/>
          </a:stretch>
        </p:blipFill>
        <p:spPr>
          <a:xfrm>
            <a:off x="1355407" y="15242449"/>
            <a:ext cx="5893433" cy="4155501"/>
          </a:xfrm>
          <a:prstGeom prst="rect">
            <a:avLst/>
          </a:prstGeom>
        </p:spPr>
      </p:pic>
      <p:pic>
        <p:nvPicPr>
          <p:cNvPr id="3" name="Picture 2">
            <a:extLst>
              <a:ext uri="{FF2B5EF4-FFF2-40B4-BE49-F238E27FC236}">
                <a16:creationId xmlns:a16="http://schemas.microsoft.com/office/drawing/2014/main" id="{B849A421-76D7-4363-B41B-336199D58826}"/>
              </a:ext>
            </a:extLst>
          </p:cNvPr>
          <p:cNvPicPr>
            <a:picLocks noChangeAspect="1"/>
          </p:cNvPicPr>
          <p:nvPr/>
        </p:nvPicPr>
        <p:blipFill>
          <a:blip r:embed="rId3"/>
          <a:stretch>
            <a:fillRect/>
          </a:stretch>
        </p:blipFill>
        <p:spPr>
          <a:xfrm>
            <a:off x="12061228" y="17749553"/>
            <a:ext cx="5612861" cy="4222364"/>
          </a:xfrm>
          <a:prstGeom prst="rect">
            <a:avLst/>
          </a:prstGeom>
        </p:spPr>
      </p:pic>
      <p:pic>
        <p:nvPicPr>
          <p:cNvPr id="4" name="Picture 3">
            <a:extLst>
              <a:ext uri="{FF2B5EF4-FFF2-40B4-BE49-F238E27FC236}">
                <a16:creationId xmlns:a16="http://schemas.microsoft.com/office/drawing/2014/main" id="{EB6AC295-496E-4F36-A830-31D8CB1BC780}"/>
              </a:ext>
            </a:extLst>
          </p:cNvPr>
          <p:cNvPicPr>
            <a:picLocks noChangeAspect="1"/>
          </p:cNvPicPr>
          <p:nvPr/>
        </p:nvPicPr>
        <p:blipFill>
          <a:blip r:embed="rId4"/>
          <a:stretch>
            <a:fillRect/>
          </a:stretch>
        </p:blipFill>
        <p:spPr>
          <a:xfrm>
            <a:off x="11971338" y="26108272"/>
            <a:ext cx="9205134" cy="3885953"/>
          </a:xfrm>
          <a:prstGeom prst="rect">
            <a:avLst/>
          </a:prstGeom>
        </p:spPr>
      </p:pic>
      <p:pic>
        <p:nvPicPr>
          <p:cNvPr id="5" name="Picture 4">
            <a:extLst>
              <a:ext uri="{FF2B5EF4-FFF2-40B4-BE49-F238E27FC236}">
                <a16:creationId xmlns:a16="http://schemas.microsoft.com/office/drawing/2014/main" id="{55081671-9186-45E0-9D5F-52B07886242C}"/>
              </a:ext>
            </a:extLst>
          </p:cNvPr>
          <p:cNvPicPr>
            <a:picLocks noChangeAspect="1"/>
          </p:cNvPicPr>
          <p:nvPr/>
        </p:nvPicPr>
        <p:blipFill>
          <a:blip r:embed="rId5"/>
          <a:stretch>
            <a:fillRect/>
          </a:stretch>
        </p:blipFill>
        <p:spPr>
          <a:xfrm rot="16200000">
            <a:off x="16759564" y="21108245"/>
            <a:ext cx="3836552" cy="5612861"/>
          </a:xfrm>
          <a:prstGeom prst="rect">
            <a:avLst/>
          </a:prstGeom>
        </p:spPr>
      </p:pic>
      <p:pic>
        <p:nvPicPr>
          <p:cNvPr id="6" name="Picture 5">
            <a:extLst>
              <a:ext uri="{FF2B5EF4-FFF2-40B4-BE49-F238E27FC236}">
                <a16:creationId xmlns:a16="http://schemas.microsoft.com/office/drawing/2014/main" id="{F565CB86-8A75-426A-B054-8EAA6D17584E}"/>
              </a:ext>
            </a:extLst>
          </p:cNvPr>
          <p:cNvPicPr>
            <a:picLocks noChangeAspect="1"/>
          </p:cNvPicPr>
          <p:nvPr/>
        </p:nvPicPr>
        <p:blipFill>
          <a:blip r:embed="rId6"/>
          <a:stretch>
            <a:fillRect/>
          </a:stretch>
        </p:blipFill>
        <p:spPr>
          <a:xfrm>
            <a:off x="22783800" y="13486000"/>
            <a:ext cx="3505200" cy="6013145"/>
          </a:xfrm>
          <a:prstGeom prst="rect">
            <a:avLst/>
          </a:prstGeom>
        </p:spPr>
      </p:pic>
      <p:pic>
        <p:nvPicPr>
          <p:cNvPr id="7" name="Picture 6">
            <a:extLst>
              <a:ext uri="{FF2B5EF4-FFF2-40B4-BE49-F238E27FC236}">
                <a16:creationId xmlns:a16="http://schemas.microsoft.com/office/drawing/2014/main" id="{3A2736E4-4978-40D1-9C39-B5FB017111EE}"/>
              </a:ext>
            </a:extLst>
          </p:cNvPr>
          <p:cNvPicPr>
            <a:picLocks noChangeAspect="1"/>
          </p:cNvPicPr>
          <p:nvPr/>
        </p:nvPicPr>
        <p:blipFill>
          <a:blip r:embed="rId7"/>
          <a:stretch>
            <a:fillRect/>
          </a:stretch>
        </p:blipFill>
        <p:spPr>
          <a:xfrm>
            <a:off x="27854189" y="16873311"/>
            <a:ext cx="3689123" cy="6307210"/>
          </a:xfrm>
          <a:prstGeom prst="rect">
            <a:avLst/>
          </a:prstGeom>
        </p:spPr>
      </p:pic>
      <p:pic>
        <p:nvPicPr>
          <p:cNvPr id="8" name="Picture 7">
            <a:extLst>
              <a:ext uri="{FF2B5EF4-FFF2-40B4-BE49-F238E27FC236}">
                <a16:creationId xmlns:a16="http://schemas.microsoft.com/office/drawing/2014/main" id="{E7975A2B-BEB0-4FB6-A102-84120D8988CA}"/>
              </a:ext>
            </a:extLst>
          </p:cNvPr>
          <p:cNvPicPr>
            <a:picLocks noChangeAspect="1"/>
          </p:cNvPicPr>
          <p:nvPr/>
        </p:nvPicPr>
        <p:blipFill>
          <a:blip r:embed="rId8"/>
          <a:stretch>
            <a:fillRect/>
          </a:stretch>
        </p:blipFill>
        <p:spPr>
          <a:xfrm>
            <a:off x="23092782" y="23366990"/>
            <a:ext cx="3767632" cy="6238874"/>
          </a:xfrm>
          <a:prstGeom prst="rect">
            <a:avLst/>
          </a:prstGeom>
        </p:spPr>
      </p:pic>
      <p:pic>
        <p:nvPicPr>
          <p:cNvPr id="9" name="Picture 8">
            <a:extLst>
              <a:ext uri="{FF2B5EF4-FFF2-40B4-BE49-F238E27FC236}">
                <a16:creationId xmlns:a16="http://schemas.microsoft.com/office/drawing/2014/main" id="{BF771412-5A83-4DE1-BDA2-C1F12A34D844}"/>
              </a:ext>
            </a:extLst>
          </p:cNvPr>
          <p:cNvPicPr>
            <a:picLocks noChangeAspect="1"/>
          </p:cNvPicPr>
          <p:nvPr/>
        </p:nvPicPr>
        <p:blipFill>
          <a:blip r:embed="rId9"/>
          <a:stretch>
            <a:fillRect/>
          </a:stretch>
        </p:blipFill>
        <p:spPr>
          <a:xfrm>
            <a:off x="27419110" y="23366990"/>
            <a:ext cx="3524250" cy="6238875"/>
          </a:xfrm>
          <a:prstGeom prst="rect">
            <a:avLst/>
          </a:prstGeom>
        </p:spPr>
      </p:pic>
      <p:pic>
        <p:nvPicPr>
          <p:cNvPr id="11" name="Picture 10">
            <a:extLst>
              <a:ext uri="{FF2B5EF4-FFF2-40B4-BE49-F238E27FC236}">
                <a16:creationId xmlns:a16="http://schemas.microsoft.com/office/drawing/2014/main" id="{0A786D90-1E79-49FD-AFA8-AD802F41C5BD}"/>
              </a:ext>
            </a:extLst>
          </p:cNvPr>
          <p:cNvPicPr>
            <a:picLocks noChangeAspect="1"/>
          </p:cNvPicPr>
          <p:nvPr/>
        </p:nvPicPr>
        <p:blipFill>
          <a:blip r:embed="rId10"/>
          <a:stretch>
            <a:fillRect/>
          </a:stretch>
        </p:blipFill>
        <p:spPr>
          <a:xfrm>
            <a:off x="30464613" y="70056"/>
            <a:ext cx="3383573" cy="3694496"/>
          </a:xfrm>
          <a:prstGeom prst="rect">
            <a:avLst/>
          </a:prstGeom>
        </p:spPr>
      </p:pic>
      <p:sp>
        <p:nvSpPr>
          <p:cNvPr id="13" name="TextBox 12">
            <a:extLst>
              <a:ext uri="{FF2B5EF4-FFF2-40B4-BE49-F238E27FC236}">
                <a16:creationId xmlns:a16="http://schemas.microsoft.com/office/drawing/2014/main" id="{68934D8E-7B9C-4C7E-8C99-8E3544E63263}"/>
              </a:ext>
            </a:extLst>
          </p:cNvPr>
          <p:cNvSpPr txBox="1"/>
          <p:nvPr/>
        </p:nvSpPr>
        <p:spPr>
          <a:xfrm>
            <a:off x="30082504" y="10986592"/>
            <a:ext cx="184731" cy="369332"/>
          </a:xfrm>
          <a:prstGeom prst="rect">
            <a:avLst/>
          </a:prstGeom>
          <a:noFill/>
        </p:spPr>
        <p:txBody>
          <a:bodyPr wrap="none" rtlCol="0">
            <a:spAutoFit/>
          </a:bodyPr>
          <a:lstStyle/>
          <a:p>
            <a:endParaRPr lang="en-CA"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460</TotalTime>
  <Words>856</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Gill Sans MT</vt:lpstr>
      <vt:lpstr>Gallery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Ahmad El-Hajj</dc:creator>
  <cp:keywords/>
  <dc:description/>
  <cp:lastModifiedBy>Ramin Kurkeice</cp:lastModifiedBy>
  <cp:revision>16</cp:revision>
  <cp:lastPrinted>2009-06-18T18:06:01Z</cp:lastPrinted>
  <dcterms:created xsi:type="dcterms:W3CDTF">2020-04-05T21:15:57Z</dcterms:created>
  <dcterms:modified xsi:type="dcterms:W3CDTF">2020-04-08T16:49:45Z</dcterms:modified>
  <cp:category/>
</cp:coreProperties>
</file>