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85E4-F6FC-4E16-AF4F-5AF645662475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6487-5FCB-4F8B-AB14-8B7C65827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9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March 2024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Model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March 2024</a:t>
            </a:r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Model Development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learning_cur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jpurkar.github.io/SQuAD-explor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Model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Guidance for Model Selection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Avoid human biases in selecting models</a:t>
            </a:r>
          </a:p>
          <a:p>
            <a:pPr lvl="1"/>
            <a:r>
              <a:t>Human biases can be introduced throughout the model development process.</a:t>
            </a:r>
          </a:p>
          <a:p>
            <a:pPr lvl="1"/>
            <a:r>
              <a:t>Experiment methodically and store results.</a:t>
            </a:r>
          </a:p>
          <a:p>
            <a:pPr lvl="1"/>
            <a:r>
              <a:t>Any model has three components: algorithmic logic, code, and data.</a:t>
            </a:r>
          </a:p>
          <a:p>
            <a:pPr lvl="0"/>
            <a:r>
              <a:t>Evaluate good performance now versus good performance later</a:t>
            </a:r>
          </a:p>
          <a:p>
            <a:pPr lvl="1"/>
            <a:r>
              <a:t>Using learning curves is a simple way to estimate how your model’s performance might change with more data.</a:t>
            </a:r>
          </a:p>
          <a:p>
            <a:pPr lvl="1"/>
            <a:r>
              <a:t>While evaluating models, consider their potential for improvement and how easy/difficult it is to achieve.</a:t>
            </a:r>
          </a:p>
        </p:txBody>
      </p:sp>
      <p:pic>
        <p:nvPicPr>
          <p:cNvPr id="4" name="Picture 1" descr="./img/learning_curv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7822" y="1799949"/>
            <a:ext cx="6394452" cy="38331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98805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Learning Curves ( </a:t>
            </a:r>
            <a:r>
              <a:rPr sz="1100" dirty="0">
                <a:hlinkClick r:id="rId3"/>
              </a:rPr>
              <a:t>scikit-learn.org</a:t>
            </a:r>
            <a:r>
              <a:rPr sz="1100" dirty="0"/>
              <a:t> 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8C1922-4E6F-B937-0D71-6A05C24B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B79A05-4B03-6B70-1B6E-2A8A576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64222"/>
            <a:ext cx="5029200" cy="228600"/>
          </a:xfrm>
        </p:spPr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3C95F-DDDE-53BA-A4D7-3D2E2EF9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Guidance for Model Selection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Evaluate trade-offs</a:t>
            </a:r>
          </a:p>
          <a:p>
            <a:pPr lvl="1"/>
            <a:r>
              <a:t>False positives vs false negatives: reducing false positives may increase false negatives and vice versa.</a:t>
            </a:r>
          </a:p>
          <a:p>
            <a:pPr lvl="1"/>
            <a:r>
              <a:t>Compute requirement and model performance: a more complex model may deliver better performance, but at what cost?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Understand your model’s assumptions</a:t>
            </a:r>
          </a:p>
          <a:p>
            <a:pPr lvl="1"/>
            <a:r>
              <a:t>Every model comes with its assumptions.</a:t>
            </a:r>
          </a:p>
          <a:p>
            <a:pPr lvl="1"/>
            <a:r>
              <a:t>Prediction assumption: every model that aims to predict an output Y from an input X assumes that it is possible to predict Y based on X.</a:t>
            </a:r>
          </a:p>
          <a:p>
            <a:pPr lvl="1"/>
            <a:r>
              <a:t>Independent and Identically Distributed: neural nets assume that examples are independent and identically distributed.</a:t>
            </a:r>
          </a:p>
          <a:p>
            <a:pPr lvl="1"/>
            <a:r>
              <a:t>Smoothness: supervised learning models assume that a set of functions can transform inputs into outputs such that similar inputs are transformed into similar outputs. If an input X produces Y, then an input close to X would produce an output proportionally close to Y.</a:t>
            </a:r>
          </a:p>
          <a:p>
            <a:pPr lvl="1"/>
            <a:r>
              <a:t>Linear boundaries, conditional independence, normally distributed, and so 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13FE-6068-AD9B-472D-57E7AF6D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7A8BF-6FE9-10D2-5A23-87673A5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D8D4-EE73-032B-D126-D05426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Ensembles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12AA3-05CB-AB46-574A-573FB65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B98E1-798B-7F5E-B445-26580565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B89DD-747E-1BE7-7C96-0C9495F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Wisdom of the Crowds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2011680"/>
            <a:ext cx="8906636" cy="376618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400" dirty="0"/>
              <a:t>“Aggregating the judgment of many consistently beats the accuracy of the average member of the group, and is often as startlingly accurate […] In fact, in any group there are likely to be individuals who beat the group. But those bull’s-eye guesses typically say more about the power of luck […] than about the skill of the guesser. That becomes clear when the exercise is repeated many times.”</a:t>
            </a:r>
          </a:p>
          <a:p>
            <a:pPr marL="0" lvl="0" indent="0" algn="r">
              <a:buNone/>
            </a:pPr>
            <a:endParaRPr lang="en-US" dirty="0"/>
          </a:p>
          <a:p>
            <a:pPr marL="0" lvl="0" indent="0" algn="r">
              <a:buNone/>
            </a:pPr>
            <a:endParaRPr lang="en-US" dirty="0"/>
          </a:p>
          <a:p>
            <a:pPr marL="0" lvl="0" indent="0" algn="r">
              <a:buNone/>
            </a:pPr>
            <a:r>
              <a:rPr dirty="0"/>
              <a:t>(Tetlock and Gardner, 2015)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C43A-61BC-2648-0DD1-7E36C9B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B22F-7DBA-9282-B7EC-F2C90B00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E99F-0648-CF3F-7783-B89A52AA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t>Ensemble methods are less favoured in production because ensembles are more complex to deploy and harder to maintain.</a:t>
            </a:r>
          </a:p>
          <a:p>
            <a:pPr lvl="0"/>
            <a:r>
              <a:t>Common in tasks where small performance boosts can lead to substantial financial gains, such as predicting the click-through rate for ads.</a:t>
            </a:r>
          </a:p>
          <a:p>
            <a:pPr lvl="0"/>
            <a:r>
              <a:t>Ensembles perform better when underlying classifiers are uncorrelated.</a:t>
            </a:r>
          </a:p>
        </p:txBody>
      </p:sp>
      <p:pic>
        <p:nvPicPr>
          <p:cNvPr id="4" name="Picture 1" descr="./img/squad_perform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1119628"/>
            <a:ext cx="4648200" cy="49997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6149975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Top Solutions on </a:t>
            </a:r>
            <a:r>
              <a:rPr sz="1100" dirty="0" err="1"/>
              <a:t>SQuAD</a:t>
            </a:r>
            <a:r>
              <a:rPr sz="1100" dirty="0"/>
              <a:t> 2.0 ( </a:t>
            </a:r>
            <a:r>
              <a:rPr sz="1100" dirty="0">
                <a:hlinkClick r:id="rId3"/>
              </a:rPr>
              <a:t>source</a:t>
            </a:r>
            <a:r>
              <a:rPr sz="1100" dirty="0"/>
              <a:t> 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F55069-D15E-5D5E-E67B-2F3F0CFF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26E6DE-CD41-1AC0-1B5C-B71EB206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0BE76-D9D2-3299-E8AB-F0EDE142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Possible Outcomes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Outputs of three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Ensemble’s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All three are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0.7 * 0.7 * 0.7 = 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Only two are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(0.7 * 0.7 * 0.3) * 3 = 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Only one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(0.3 * 0.3 * 0.7) * 3 = 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None are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 * 0.3 * 0.3 = 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263A0-C146-0C2B-CD3A-205601D9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2B0F-AEC3-BDF8-91F7-1EA28CCA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A2645-39E9-DC61-791F-D52A7CC3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Bagging</a:t>
            </a:r>
          </a:p>
        </p:txBody>
      </p:sp>
      <p:pic>
        <p:nvPicPr>
          <p:cNvPr id="3" name="Picture 1" descr="./img/bagg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" y="1600840"/>
            <a:ext cx="5918200" cy="39992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311275" y="6046697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/>
              <a:t>(</a:t>
            </a:r>
            <a:r>
              <a:rPr sz="1200" dirty="0" err="1"/>
              <a:t>Huyen</a:t>
            </a:r>
            <a:r>
              <a:rPr sz="1200" dirty="0"/>
              <a:t>, 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4" y="1998134"/>
            <a:ext cx="3178595" cy="376732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dirty="0"/>
              <a:t>Bagging (bootstrap aggregating) is designed to improve ML algorithms’ training stability and accuracy.</a:t>
            </a:r>
          </a:p>
          <a:p>
            <a:pPr lvl="0"/>
            <a:r>
              <a:rPr dirty="0"/>
              <a:t>Reduces variance and helps avoid overfitting; it improves unstable methods (e.g., tree-based methods)</a:t>
            </a:r>
          </a:p>
          <a:p>
            <a:pPr lvl="0"/>
            <a:r>
              <a:rPr dirty="0"/>
              <a:t>Outline:</a:t>
            </a:r>
          </a:p>
          <a:p>
            <a:pPr lvl="1"/>
            <a:r>
              <a:rPr dirty="0"/>
              <a:t>Given a data set, create n data sets by sampling with replacement (bootstrap).</a:t>
            </a:r>
          </a:p>
          <a:p>
            <a:pPr lvl="1"/>
            <a:r>
              <a:rPr dirty="0"/>
              <a:t>Train classification or regression model on each bootstrap.</a:t>
            </a:r>
          </a:p>
          <a:p>
            <a:pPr lvl="1"/>
            <a:r>
              <a:rPr dirty="0"/>
              <a:t>If classification, decide by majority vote; if regression, use the mean result.</a:t>
            </a:r>
          </a:p>
          <a:p>
            <a:pPr lvl="0"/>
            <a:r>
              <a:rPr dirty="0"/>
              <a:t>Sampling with replacement ensures that each bootstrap is created independently from its peers.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EA9938-8F8E-0C1B-8AF7-8358DF8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EFA5DD-0D40-BD3F-C94B-5DCA9827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DFE476-82B2-4340-9171-263D59D4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Boosting</a:t>
            </a:r>
          </a:p>
        </p:txBody>
      </p:sp>
      <p:pic>
        <p:nvPicPr>
          <p:cNvPr id="3" name="Picture 1" descr="./img/boost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4051" y="1981200"/>
            <a:ext cx="5789548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92150" y="575945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0" y="876300"/>
            <a:ext cx="3435770" cy="488916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Family of iterative ensemble algorithms that convert weak learners to strong ones.</a:t>
            </a:r>
          </a:p>
          <a:p>
            <a:pPr lvl="0"/>
            <a:r>
              <a:rPr dirty="0"/>
              <a:t>Outline:</a:t>
            </a:r>
          </a:p>
          <a:p>
            <a:pPr lvl="1"/>
            <a:r>
              <a:rPr dirty="0"/>
              <a:t>Each learner is trained on the same set of samples, but the samples are weighted differently in each iteration.</a:t>
            </a:r>
          </a:p>
          <a:p>
            <a:pPr lvl="1"/>
            <a:r>
              <a:rPr dirty="0"/>
              <a:t>Future weak learners focus more on the examples that previous weak learners misclassified.</a:t>
            </a:r>
          </a:p>
          <a:p>
            <a:pPr lvl="0"/>
            <a:r>
              <a:rPr dirty="0"/>
              <a:t>Examples: Gradient Boosting Machine (GBM), </a:t>
            </a:r>
            <a:r>
              <a:rPr dirty="0" err="1"/>
              <a:t>XGBoost</a:t>
            </a:r>
            <a:r>
              <a:rPr dirty="0"/>
              <a:t>, and </a:t>
            </a:r>
            <a:r>
              <a:rPr dirty="0" err="1"/>
              <a:t>LightGBM</a:t>
            </a:r>
            <a:r>
              <a:rPr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C65114-8C0C-47C6-8243-0469BF72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62863E-C840-528A-123C-705A204A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1FBF98-6B67-0CC6-A5EC-73BCE7E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Outline:</a:t>
            </a:r>
          </a:p>
          <a:p>
            <a:pPr lvl="1"/>
            <a:r>
              <a:t>Create base learners from the training data.</a:t>
            </a:r>
          </a:p>
          <a:p>
            <a:pPr lvl="1"/>
            <a:r>
              <a:t>Create a meta-learner that combines the outputs of the base learners to output predictions.</a:t>
            </a:r>
          </a:p>
        </p:txBody>
      </p:sp>
      <p:pic>
        <p:nvPicPr>
          <p:cNvPr id="4" name="Picture 1" descr="./img/stack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46800" y="1993900"/>
            <a:ext cx="4381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698CFD-582F-FA04-E54A-A5C8A263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77344E-AB94-E50C-9D9B-6A63C452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06CCB-BF63-084A-EDDC-35359FB0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Experiment Tracking and Versioning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E3378-D1BB-E744-C83C-7B2B45D6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A1A4-FF56-E1ED-0C53-50F5CB6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5E4AF-D852-B6F5-9F48-B0F80978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9C0A8-540F-9DCC-C82D-162B097E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13E0E-832D-BC19-E923-43D79AFF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77DD9-879C-88EF-9376-C74EB51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Experiment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The process of tracking the progress and results of an experiment is called experiment tracking.</a:t>
            </a:r>
          </a:p>
          <a:p>
            <a:pPr lvl="0"/>
            <a:r>
              <a:t>ML Flow and Weights &amp; Balances are experiment tracking tools.</a:t>
            </a:r>
          </a:p>
          <a:p>
            <a:pPr lvl="0"/>
            <a:r>
              <a:t>At a minimum, track performance (loss) and time (speed).</a:t>
            </a:r>
          </a:p>
          <a:p>
            <a:pPr lvl="0"/>
            <a:r>
              <a:t>Values over time of any parameter and hyperparameter whose changes can affect model performance.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Model performance metrics : on all nontest splits like accuracy, F1, perplexity.</a:t>
            </a:r>
          </a:p>
          <a:p>
            <a:pPr lvl="0"/>
            <a:r>
              <a:t>Loss curve: train split and each of the eval splits.</a:t>
            </a:r>
          </a:p>
          <a:p>
            <a:pPr lvl="0"/>
            <a:r>
              <a:t>Log of corresponding sample, prediction, and ground truth labels.</a:t>
            </a:r>
          </a:p>
          <a:p>
            <a:pPr lvl="0"/>
            <a:r>
              <a:t>Speed of the model: number of steps per second or tokens processed per second.</a:t>
            </a:r>
          </a:p>
          <a:p>
            <a:pPr lvl="0"/>
            <a:r>
              <a:t>System performance metrics: memory, CPU, GPU.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98F58-073C-22E7-CD12-2FDCFD57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C6EC-CA7B-FDAF-05A4-5A07B41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379E-BA08-1CD6-AF10-8168568F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The process of logging an experiment’s details to recreate it later or compare it with other experiments is called versioning.</a:t>
            </a:r>
          </a:p>
          <a:p>
            <a:pPr lvl="0"/>
            <a:r>
              <a:t>ML models in production are part code and part data.</a:t>
            </a:r>
          </a:p>
          <a:p>
            <a:pPr lvl="0"/>
            <a:r>
              <a:t>Code versioning has more or less become a standard in the industry.</a:t>
            </a:r>
          </a:p>
          <a:p>
            <a:pPr lvl="0"/>
            <a:r>
              <a:t>Data versioning is not standard.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Code versioning tools allow you to switch between versions of the codebase by keeping copies of all the old files. Data may be too large for duplication to be feasible.</a:t>
            </a:r>
          </a:p>
          <a:p>
            <a:pPr lvl="0"/>
            <a:r>
              <a:t>Code versioning tools allow several people to work on the same code simultaneously by replicating locally. Data may be too large, as well.</a:t>
            </a:r>
          </a:p>
          <a:p>
            <a:pPr lvl="0"/>
            <a:r>
              <a:t>What is a diff when versioning data? DVC, for example, only checks in changes in checksum.</a:t>
            </a:r>
          </a:p>
          <a:p>
            <a:pPr lvl="0"/>
            <a:r>
              <a:t>Compliance with GDPR may also be problematic if full history of data is kept.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04B9-6D0F-1121-8659-369B715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AB8F-EAFE-7726-291B-617CBE3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299B-78B5-60A9-F6FB-91FED91B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Making Progress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64517-52BF-9F0B-1AA6-B2201B2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1326A-E842-1E71-9CBD-578EF83F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FABB1-0985-4CFB-537C-E951D10C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Debugging: Why ML Models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Theoretical constraints: model assumptions are not met. For example, use a linear model when decision boundaries are not linear.</a:t>
            </a:r>
          </a:p>
          <a:p>
            <a:pPr lvl="0"/>
            <a:r>
              <a:t>Poor implementation: The model may be a good fit, but implementation has errors.</a:t>
            </a:r>
          </a:p>
          <a:p>
            <a:pPr lvl="0"/>
            <a:r>
              <a:t>Poor choice of hyperparameters: with the same model, one set of hyperparameters can give better results than others.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Data problems: noise and dirty data are everywhere. Also, poor implementation of data flows can induce data problems.</a:t>
            </a:r>
          </a:p>
          <a:p>
            <a:pPr lvl="0"/>
            <a:r>
              <a:t>Poor choice of features: Too many features may cause overfitting or data leakage. Too few features might lack predictive power to allow to make good predictions.</a:t>
            </a:r>
          </a:p>
          <a:p>
            <a:pPr lvl="0"/>
            <a:r>
              <a:t>Some debugging approaches:</a:t>
            </a:r>
          </a:p>
          <a:p>
            <a:pPr lvl="1"/>
            <a:r>
              <a:t>Start simple and gradually add more components.</a:t>
            </a:r>
          </a:p>
          <a:p>
            <a:pPr lvl="1"/>
            <a:r>
              <a:t>Overfit a single batch.</a:t>
            </a:r>
          </a:p>
          <a:p>
            <a:pPr lvl="1"/>
            <a:r>
              <a:t>Set a random seed.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C10A-7029-F9DA-5BC4-EA617335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CD385-4FD9-5F3B-8DBD-564751B1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A5BD-B823-5F7B-191C-A1E21387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AutoML is the automatic process of finding ML algorithms to solve real-world problems.</a:t>
            </a:r>
          </a:p>
          <a:p>
            <a:pPr lvl="0"/>
            <a:r>
              <a:t>The most popular form of AutoML is hyperparameter tuning.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Searching the Hyperparameter space can be time-consuming and resource-intensive.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A000-4A13-0294-7B2B-887C0FD6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65F9-BDB9-ED7F-CA11-CE41913C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6222-7B19-1F4A-D87C-72F5F32D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Offline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Measure model performance before and after deployment.</a:t>
            </a:r>
          </a:p>
          <a:p>
            <a:pPr lvl="0"/>
            <a:r>
              <a:t>Evaluation methods should (ideally) be the same for models during development and production.</a:t>
            </a:r>
          </a:p>
          <a:p>
            <a:pPr lvl="0"/>
            <a:r>
              <a:t>Techniques for model offline evaluation:</a:t>
            </a:r>
          </a:p>
          <a:p>
            <a:pPr lvl="1"/>
            <a:r>
              <a:t>Use baselines.</a:t>
            </a:r>
          </a:p>
          <a:p>
            <a:pPr lvl="1"/>
            <a:r>
              <a:t>Tests: perturbation tests, invariance tests, directional expectation tests, model calibration, confidence measurement, slice-based evaluation.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/>
              <a:t>Baselines</a:t>
            </a:r>
          </a:p>
          <a:p>
            <a:pPr lvl="0"/>
            <a:r>
              <a:t>Random baseline: if the model predicts at random, how would it perform?</a:t>
            </a:r>
          </a:p>
          <a:p>
            <a:pPr lvl="0"/>
            <a:r>
              <a:t>Simple heuristic: how does the model perform vs a simple (non-ML) rule of thumb?</a:t>
            </a:r>
          </a:p>
          <a:p>
            <a:pPr lvl="0"/>
            <a:r>
              <a:t>Zero rule baseline: trivial prediction, always predicts the same thing.</a:t>
            </a:r>
          </a:p>
          <a:p>
            <a:pPr lvl="0"/>
            <a:r>
              <a:t>Human baseline: human-level performance may be the required baseline.</a:t>
            </a:r>
          </a:p>
          <a:p>
            <a:pPr lvl="0"/>
            <a:r>
              <a:t>Existing solutions.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2096B-51F7-A50B-4F94-16BA3CAF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4998A-DAE2-72A4-8EA1-196606B6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5E3B-6390-1115-9973-996D361D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Methods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Perturbation tests: make changes to test splits, such as adding noise to input data. If a model is not robust to noise, it will be difficult to maintain.</a:t>
            </a:r>
          </a:p>
          <a:p>
            <a:pPr lvl="0"/>
            <a:r>
              <a:t>Invariance tests: specific input changes should not lead to output changes—for example, protected classes.</a:t>
            </a:r>
          </a:p>
          <a:p>
            <a:pPr lvl="0"/>
            <a:r>
              <a:t>Directional expectation tests.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Model calibration or conformal prediction methods:</a:t>
            </a:r>
          </a:p>
          <a:p>
            <a:pPr lvl="1"/>
            <a:r>
              <a:t>Idea: If the forecast has a 70% chance of rain, then 70% of the time this forecast was made, it actually rained.</a:t>
            </a:r>
          </a:p>
          <a:p>
            <a:pPr lvl="1"/>
            <a:r>
              <a:t>Prediction scores are many times normalized to values between 0 and 1. It is tempting to think of them as probabilities, but they are not necessarily so.</a:t>
            </a:r>
          </a:p>
          <a:p>
            <a:pPr lvl="1"/>
            <a:r>
              <a:t>Use conformal prediction methods to calibrate prediction scores.</a:t>
            </a:r>
          </a:p>
          <a:p>
            <a:pPr lvl="0"/>
            <a:r>
              <a:t>Confidence measurement: show only predictions where the model is confident.</a:t>
            </a:r>
          </a:p>
          <a:p>
            <a:pPr lvl="0"/>
            <a:r>
              <a:t>Slice-based evaluation: model performance is different in subsets of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31FF6-7BD2-0913-0973-30147ACC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F386-11BF-9528-BBA8-D2A7937F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119C4-9F53-9DD1-F219-FFFFB1B1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4B811-F2A1-A6BF-23D9-CD549C7D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F0BB3-AB29-0006-8415-A727DBB1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99B77-4F27-0B67-0DC1-0CDD6811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Agrawal, A. et al. “Cloudy with a high chance of DBMS: A 10-year prediction for Enterprise-Grade ML.” </a:t>
            </a:r>
            <a:r>
              <a:rPr dirty="0" err="1"/>
              <a:t>arXiv</a:t>
            </a:r>
            <a:r>
              <a:rPr dirty="0"/>
              <a:t> preprint arXiv:1909.00084 (2019).</a:t>
            </a:r>
          </a:p>
          <a:p>
            <a:pPr lvl="0"/>
            <a:r>
              <a:rPr dirty="0" err="1"/>
              <a:t>Huyen</a:t>
            </a:r>
            <a:r>
              <a:rPr dirty="0"/>
              <a:t>, Chip. “Designing machine learning systems.” O’Reilly Media, Inc.</a:t>
            </a:r>
            <a:r>
              <a:rPr lang="en-US" dirty="0"/>
              <a:t> </a:t>
            </a:r>
            <a:r>
              <a:rPr dirty="0"/>
              <a:t>(202</a:t>
            </a:r>
            <a:r>
              <a:rPr lang="en-US" dirty="0"/>
              <a:t>1</a:t>
            </a:r>
            <a:r>
              <a:rPr dirty="0"/>
              <a:t>).</a:t>
            </a:r>
          </a:p>
          <a:p>
            <a:pPr lvl="0"/>
            <a:r>
              <a:rPr dirty="0"/>
              <a:t>Tetlock and Gardner. </a:t>
            </a:r>
            <a:r>
              <a:rPr dirty="0" err="1"/>
              <a:t>Superforecasting</a:t>
            </a:r>
            <a:r>
              <a:rPr dirty="0"/>
              <a:t>: The art and science of prediction. Random House </a:t>
            </a:r>
            <a:r>
              <a:rPr lang="en-US" dirty="0"/>
              <a:t>(</a:t>
            </a:r>
            <a:r>
              <a:rPr dirty="0"/>
              <a:t>2016</a:t>
            </a:r>
            <a:r>
              <a:rPr lang="en-US" dirty="0"/>
              <a:t>)</a:t>
            </a:r>
            <a:r>
              <a:rPr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0F80-10C7-261A-62D0-732BF5AF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FB69-C21D-53F1-7F85-C14A90DA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1CDB-F4B3-AED4-80AC-BBDA6E32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/>
              <a:t>5.1 Model Development and Offline Evaluation</a:t>
            </a:r>
          </a:p>
          <a:p>
            <a:pPr lvl="0"/>
            <a:r>
              <a:t>Model Development and Training</a:t>
            </a:r>
          </a:p>
          <a:p>
            <a:pPr lvl="0"/>
            <a:r>
              <a:t>Ensembles</a:t>
            </a:r>
          </a:p>
          <a:p>
            <a:pPr lvl="0"/>
            <a:r>
              <a:t>Experiment Tracking and Versioning</a:t>
            </a:r>
          </a:p>
          <a:p>
            <a:pPr lvl="0"/>
            <a:r>
              <a:t>Distributed Training</a:t>
            </a:r>
          </a:p>
          <a:p>
            <a:pPr lvl="0"/>
            <a:r>
              <a:t>AutoML</a:t>
            </a:r>
          </a:p>
          <a:p>
            <a:pPr lvl="0"/>
            <a:r>
              <a:t>Model Offline 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/>
              <a:t>5.2 Experiment Tracking</a:t>
            </a:r>
          </a:p>
          <a:p>
            <a:pPr lvl="0"/>
            <a:r>
              <a:t>Observability and telemetry</a:t>
            </a:r>
          </a:p>
          <a:p>
            <a:pPr lvl="0"/>
            <a:r>
              <a:t>Docker and Portability</a:t>
            </a:r>
          </a:p>
          <a:p>
            <a:pPr lvl="0"/>
            <a:r>
              <a:t>Experiment Tracking in Python</a:t>
            </a:r>
          </a:p>
          <a:p>
            <a:pPr lvl="0"/>
            <a:r>
              <a:t>Experiment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D4390-5EB9-393E-A234-A5E48F0F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92773-BC6B-1608-8C00-4F46724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3398-CBD2-66AA-5A82-327E6E2F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These notes are based on Chapter 6 of </a:t>
            </a:r>
            <a:r>
              <a:rPr i="1">
                <a:hlinkClick r:id="rId2"/>
              </a:rPr>
              <a:t>Designing Machine Learning Systems</a:t>
            </a:r>
            <a:r>
              <a:t>, by </a:t>
            </a:r>
            <a:r>
              <a:rPr>
                <a:hlinkClick r:id="rId3"/>
              </a:rPr>
              <a:t>Chip Huyen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100" b="1" dirty="0"/>
              <a:t>Notebooks</a:t>
            </a:r>
          </a:p>
          <a:p>
            <a:pPr lvl="0"/>
            <a:r>
              <a:rPr sz="1100" dirty="0">
                <a:latin typeface="Courier"/>
              </a:rPr>
              <a:t>./notebooks/production_5_model_development.ipynb</a:t>
            </a:r>
          </a:p>
          <a:p>
            <a:pPr marL="0" lvl="0" indent="0">
              <a:buNone/>
            </a:pPr>
            <a:r>
              <a:rPr sz="1100" b="1" dirty="0"/>
              <a:t>Code</a:t>
            </a:r>
          </a:p>
          <a:p>
            <a:pPr lvl="0"/>
            <a:r>
              <a:rPr sz="1100" dirty="0">
                <a:latin typeface="Courier"/>
              </a:rPr>
              <a:t>./src/credit_experiment_*.py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D34F-1BC5-F74D-E4F5-42EC7C7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CAC50-3344-3E85-0F51-C6AFA2AE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076A-B381-7308-AEE7-FAAABD6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BC5D-A01D-D202-4AE1-BD68469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3CE7A-A287-B523-CA7D-CD21CC6F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AF050-D9AF-1838-5D4D-40ECD907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46150" y="1169263"/>
            <a:ext cx="10198100" cy="49258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6067425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5F65-6EB7-6FD8-53D4-EFC3A535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F363-CA5B-B7BF-F04E-5DFE019A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D984-C3BC-9441-2507-2A2840E1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CFA4B-E11E-0035-4EC7-D666CD6295EF}"/>
              </a:ext>
            </a:extLst>
          </p:cNvPr>
          <p:cNvSpPr/>
          <p:nvPr/>
        </p:nvSpPr>
        <p:spPr>
          <a:xfrm>
            <a:off x="3914776" y="1718878"/>
            <a:ext cx="4229100" cy="1710121"/>
          </a:xfrm>
          <a:prstGeom prst="round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Model Development and Training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820A9-DE72-3237-E0ED-AA5B8E6D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8AAFE-DB41-0BA0-9EA1-CC3F62A7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6DB8-AC03-1DB6-EB13-FC64E92C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Evaluating ML models in production is a multidimensional problem.</a:t>
            </a:r>
          </a:p>
          <a:p>
            <a:pPr lvl="0"/>
            <a:r>
              <a:t>Model performance (of course) is important, but so are how long it takes to train, latency at inference, (cost of) compute requirements, and explainability.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Different types of algorithms require different numbers of labels as well as different amounts of computing power.</a:t>
            </a:r>
          </a:p>
          <a:p>
            <a:pPr lvl="0"/>
            <a:r>
              <a:t>Some take longer to train than others, whereas some take longer to make predictions.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F20D-9FBF-B101-4ECA-3E42CBD3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FDD5-B7B5-3A3E-3C91-89E708B3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2456A-9964-2AD6-6067-F79E5BC1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Guidance for Model Selection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3819144" cy="376732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dirty="0"/>
              <a:t>Avoid the state-of-the-art trap</a:t>
            </a:r>
          </a:p>
          <a:p>
            <a:pPr lvl="1"/>
            <a:r>
              <a:rPr dirty="0"/>
              <a:t>Researchers evaluate models in academic settings: if a model is state-of-the-art, it performs better than existing models on some static dataset.</a:t>
            </a:r>
          </a:p>
          <a:p>
            <a:pPr lvl="1"/>
            <a:r>
              <a:rPr dirty="0"/>
              <a:t>It is essential to remain up to date but solve the problem first.</a:t>
            </a:r>
          </a:p>
          <a:p>
            <a:pPr lvl="0"/>
            <a:r>
              <a:rPr dirty="0"/>
              <a:t>Start with the simplest models</a:t>
            </a:r>
          </a:p>
          <a:p>
            <a:pPr lvl="1"/>
            <a:r>
              <a:rPr dirty="0"/>
              <a:t>Simple is better than complex: easier to deploy, easier to understand, and serve as a baseline.</a:t>
            </a:r>
          </a:p>
          <a:p>
            <a:pPr lvl="1"/>
            <a:r>
              <a:rPr dirty="0"/>
              <a:t>Easier to deploy: speeds up the experimentation cycle.</a:t>
            </a:r>
          </a:p>
          <a:p>
            <a:pPr lvl="1"/>
            <a:r>
              <a:rPr dirty="0"/>
              <a:t>Easier to understand: adds complexity as needed.</a:t>
            </a:r>
          </a:p>
          <a:p>
            <a:pPr lvl="1"/>
            <a:r>
              <a:rPr dirty="0"/>
              <a:t>Baseline: simple models serve as a starting comparison point for model development.</a:t>
            </a:r>
          </a:p>
        </p:txBody>
      </p:sp>
      <p:pic>
        <p:nvPicPr>
          <p:cNvPr id="4" name="Picture 1" descr="./img/leaderboard_benchma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9872" y="1895475"/>
            <a:ext cx="7515356" cy="34607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904447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050" dirty="0"/>
              <a:t>State of the Art Model Performance on ImageNet (paperswithcode.com)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74ABEC-7D5E-3677-C695-EF62C66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E6F7F2-9C49-3B16-E525-62DF4226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7EF7C6-E41C-5FFD-ACDE-FAE79533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1960</Words>
  <Application>Microsoft Office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Wingdings</vt:lpstr>
      <vt:lpstr>Metropolitan</vt:lpstr>
      <vt:lpstr>Model Development</vt:lpstr>
      <vt:lpstr>Introduction</vt:lpstr>
      <vt:lpstr>Agenda</vt:lpstr>
      <vt:lpstr>Slides, Notebooks, and Code</vt:lpstr>
      <vt:lpstr>Our Reference Architecture</vt:lpstr>
      <vt:lpstr>The Flock Reference Architecture</vt:lpstr>
      <vt:lpstr>Model Development and Training</vt:lpstr>
      <vt:lpstr>Evaluating ML Models</vt:lpstr>
      <vt:lpstr>Guidance for Model Selection (1/3)</vt:lpstr>
      <vt:lpstr>Guidance for Model Selection (2/3)</vt:lpstr>
      <vt:lpstr>Guidance for Model Selection (3/3)</vt:lpstr>
      <vt:lpstr>Ensembles</vt:lpstr>
      <vt:lpstr>The Wisdom of the Crowds</vt:lpstr>
      <vt:lpstr>Ensembles</vt:lpstr>
      <vt:lpstr>Possible Outcomes</vt:lpstr>
      <vt:lpstr>Bagging</vt:lpstr>
      <vt:lpstr>Boosting</vt:lpstr>
      <vt:lpstr>Stacking</vt:lpstr>
      <vt:lpstr>Experiment Tracking and Versioning</vt:lpstr>
      <vt:lpstr>Experiment Tracking</vt:lpstr>
      <vt:lpstr>Versioning</vt:lpstr>
      <vt:lpstr>Making Progress</vt:lpstr>
      <vt:lpstr>Debugging: Why ML Models Fail</vt:lpstr>
      <vt:lpstr>AutoML</vt:lpstr>
      <vt:lpstr>Model Offline Evaluation</vt:lpstr>
      <vt:lpstr>Evaluation Methods in Production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Development</dc:title>
  <dc:creator>Jesús Calderón</dc:creator>
  <cp:keywords/>
  <cp:lastModifiedBy>Jesus Calderon</cp:lastModifiedBy>
  <cp:revision>2</cp:revision>
  <dcterms:created xsi:type="dcterms:W3CDTF">2024-03-03T19:22:43Z</dcterms:created>
  <dcterms:modified xsi:type="dcterms:W3CDTF">2024-03-03T19:31:09Z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