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C9AED-037B-4DC4-9BCA-D0227154E96D}" type="datetimeFigureOut">
              <a:rPr lang="en-CA" smtClean="0"/>
              <a:t>2024-03-03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DEB68-F46E-4F85-B17C-799321E5D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Model Deployment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Model Deployment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Model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Deployment Myths and Anti-Patterns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/>
              <a:t>3. You won’t need to update your models as much</a:t>
            </a:r>
          </a:p>
          <a:p>
            <a:pPr lvl="0"/>
            <a:r>
              <a:t>Model performance decays over time.</a:t>
            </a:r>
          </a:p>
          <a:p>
            <a:pPr lvl="0"/>
            <a:r>
              <a:t>Deploy should be easy:</a:t>
            </a:r>
          </a:p>
          <a:p>
            <a:pPr lvl="1"/>
            <a:r>
              <a:t>The development environment should resemble the production environment as closely as possible.</a:t>
            </a:r>
          </a:p>
          <a:p>
            <a:pPr lvl="1"/>
            <a:r>
              <a:t>Infrastructure should be easier to rebuild than to repair.</a:t>
            </a:r>
          </a:p>
          <a:p>
            <a:pPr lvl="1"/>
            <a:r>
              <a:t>Small incremental and frequent changes.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/>
              <a:t>4. Most ML engineers don’t need to worry about scale</a:t>
            </a:r>
          </a:p>
          <a:p>
            <a:pPr lvl="0"/>
            <a:r>
              <a:t>Scale means different things to different applications.</a:t>
            </a:r>
          </a:p>
          <a:p>
            <a:pPr lvl="0"/>
            <a:r>
              <a:t>Number of users, availability, speed or volume of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C1A34-3D28-7D23-0698-5E2EFE1A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3F33-217C-4E91-D220-A13ACDD5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AF37-16BA-94DD-D1E4-F729C62E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Batch Prediction Vs Online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Online Prediction</a:t>
            </a:r>
          </a:p>
          <a:p>
            <a:pPr lvl="0"/>
            <a:r>
              <a:t>Predictions are generated and returned as soon as requests for these predictions arrive.</a:t>
            </a:r>
          </a:p>
          <a:p>
            <a:pPr lvl="0"/>
            <a:r>
              <a:t>Also known as on-demand prediction.</a:t>
            </a:r>
          </a:p>
          <a:p>
            <a:pPr lvl="0"/>
            <a:r>
              <a:t>Traditionally, requests are made to a prediction service via a RESTful API.</a:t>
            </a:r>
          </a:p>
          <a:p>
            <a:pPr lvl="0"/>
            <a:r>
              <a:t>When requests are made via HTTP, online prediction is known as </a:t>
            </a:r>
            <a:r>
              <a:rPr i="1"/>
              <a:t>synchronous prediction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Batch Prediction</a:t>
            </a:r>
          </a:p>
          <a:p>
            <a:pPr lvl="0"/>
            <a:r>
              <a:t>Predictions are generated periodically or whenever triggered.</a:t>
            </a:r>
          </a:p>
          <a:p>
            <a:pPr lvl="0"/>
            <a:r>
              <a:t>Predictions are stored in SQL tables or in memory. They are later retrieved as needed.</a:t>
            </a:r>
          </a:p>
          <a:p>
            <a:pPr lvl="0"/>
            <a:r>
              <a:t>Batch prediction is also known as asynchronous prediction.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5E289-0481-001B-7A9B-BEC14B8C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69FA-BCB4-0696-36B9-DEC8A71A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43CBF-86D7-1841-E2F3-B415F835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Prediction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Three types of model prediction or inference service:</a:t>
            </a:r>
          </a:p>
          <a:p>
            <a:pPr lvl="0"/>
            <a:r>
              <a:t>Batch prediction: uses only batch features.</a:t>
            </a:r>
          </a:p>
          <a:p>
            <a:pPr lvl="0"/>
            <a:r>
              <a:t>Online prediction that uses only batch features (e.g., precomputed embeddings).</a:t>
            </a:r>
          </a:p>
          <a:p>
            <a:pPr lvl="0"/>
            <a:r>
              <a:t>Online streaming prediction: uses batch features and streaming features.</a:t>
            </a:r>
          </a:p>
        </p:txBody>
      </p:sp>
      <p:pic>
        <p:nvPicPr>
          <p:cNvPr id="4" name="Picture 1" descr="./img/batch_predi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79458" y="2800915"/>
            <a:ext cx="6116184" cy="16498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Batch Prediction (based on Huyen 2021)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B1FDEE-CDD8-E483-A066-0AC52DA6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B2653D-32D5-682D-D728-B2B0BE42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CFB94E-2F3B-8867-145E-3982EB9C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Prediction Service (cont.)</a:t>
            </a:r>
          </a:p>
        </p:txBody>
      </p:sp>
      <p:pic>
        <p:nvPicPr>
          <p:cNvPr id="3" name="Picture 1" descr="./img/online_predi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63825"/>
            <a:ext cx="46609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Online Prediction (based on </a:t>
            </a:r>
            <a:r>
              <a:rPr sz="1100" dirty="0" err="1"/>
              <a:t>Huyen</a:t>
            </a:r>
            <a:r>
              <a:rPr sz="1100" dirty="0"/>
              <a:t> 2021)</a:t>
            </a:r>
          </a:p>
        </p:txBody>
      </p:sp>
      <p:pic>
        <p:nvPicPr>
          <p:cNvPr id="5" name="Picture 1" descr="./img/streaming_predict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7100" y="2336800"/>
            <a:ext cx="46609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Streaming Prediction (based on Huyen 2021)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9E9F1-5BE3-AA7B-7991-37702E5B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FA833-B195-4A97-9C40-833F82F8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639AF-E4D8-8D6B-2480-54A59B5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Agrawal, A. et al. “Cloudy with a high chance of DBMS: A 10-year prediction for Enterprise-Grade ML.” arXiv preprint arXiv:1909.00084 (2019).</a:t>
            </a:r>
          </a:p>
          <a:p>
            <a:pPr lvl="0"/>
            <a:r>
              <a:t>Huyen, Chip. “Designing machine learning systems.” O’Reilly Media, Inc.(2021).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DBB5-F7E1-F338-149D-AECC4B4D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7AB1-DEBA-B27F-170A-E65DF9C8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DBBC-65A4-F8E6-F610-7126EB3E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85419-7548-FBFF-9BDF-14BD0291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CEC87-6F18-612C-0789-D537440A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20CF-AD2F-5AF0-F23E-456C1AAE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6.1 Model Deployment and Prediction Service </a:t>
            </a:r>
          </a:p>
          <a:p>
            <a:pPr lvl="0"/>
            <a:r>
              <a:t>ML Deployment Myths and Anti-Patterns</a:t>
            </a:r>
          </a:p>
          <a:p>
            <a:pPr lvl="0"/>
            <a:r>
              <a:t>Batch Prediction vs Online Prediction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6.2 Explainability Methods</a:t>
            </a:r>
          </a:p>
          <a:p>
            <a:pPr lvl="0"/>
            <a:r>
              <a:t>Partial Dependence Plots</a:t>
            </a:r>
          </a:p>
          <a:p>
            <a:pPr lvl="0"/>
            <a:r>
              <a:t>Permutation Importance</a:t>
            </a:r>
          </a:p>
          <a:p>
            <a:pPr lvl="0"/>
            <a:r>
              <a:t>Shap Values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8A17-D8C5-EA36-58A5-A559774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4D0E7-E54A-C347-7FCC-111ECE58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66DF-549C-EC1E-BF91-1C90927E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Slides, Notebooks,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dirty="0"/>
              <a:t>These notes are based on Chapter 7 of </a:t>
            </a:r>
            <a:r>
              <a:rPr i="1" dirty="0">
                <a:hlinkClick r:id="rId2"/>
              </a:rPr>
              <a:t>Designing Machine Learning Systems</a:t>
            </a:r>
            <a:r>
              <a:rPr dirty="0"/>
              <a:t>, by </a:t>
            </a:r>
            <a:r>
              <a:rPr dirty="0">
                <a:hlinkClick r:id="rId3"/>
              </a:rPr>
              <a:t>Chip </a:t>
            </a:r>
            <a:r>
              <a:rPr dirty="0" err="1">
                <a:hlinkClick r:id="rId3"/>
              </a:rPr>
              <a:t>Huyen</a:t>
            </a:r>
            <a:r>
              <a:rPr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100" b="1" dirty="0"/>
              <a:t>Notebooks</a:t>
            </a:r>
          </a:p>
          <a:p>
            <a:pPr lvl="0"/>
            <a:r>
              <a:rPr sz="1100" dirty="0">
                <a:latin typeface="Courier"/>
              </a:rPr>
              <a:t>./notebooks/production_</a:t>
            </a:r>
            <a:r>
              <a:rPr lang="en-US" sz="1100" dirty="0">
                <a:latin typeface="Courier"/>
              </a:rPr>
              <a:t>6</a:t>
            </a:r>
            <a:r>
              <a:rPr sz="1100" dirty="0">
                <a:latin typeface="Courier"/>
              </a:rPr>
              <a:t>_</a:t>
            </a:r>
            <a:r>
              <a:rPr lang="en-US" sz="1100" dirty="0">
                <a:latin typeface="Courier"/>
              </a:rPr>
              <a:t>deployment</a:t>
            </a:r>
            <a:r>
              <a:rPr sz="1100" dirty="0">
                <a:latin typeface="Courier"/>
              </a:rPr>
              <a:t>.ipynb</a:t>
            </a:r>
          </a:p>
          <a:p>
            <a:pPr marL="0" lvl="0" indent="0">
              <a:buNone/>
            </a:pPr>
            <a:r>
              <a:rPr sz="1100" b="1" dirty="0"/>
              <a:t>Code</a:t>
            </a:r>
          </a:p>
          <a:p>
            <a:pPr lvl="0"/>
            <a:r>
              <a:rPr sz="1100" dirty="0">
                <a:latin typeface="Courier"/>
              </a:rPr>
              <a:t>./src/credit_experiment_*.py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9AD2E-FFF5-BC61-7F20-B24CA18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422D-72F7-0955-34F2-F7239AA2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98B0A-92AA-7C44-0996-D2F60894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Our Reference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B615C-4C36-A203-249C-6ABD9F9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77FE8-8FCF-94F1-3895-329DCBDC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5A288-9678-5390-26B8-4100A6B5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./img/flock_ref_ar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307285"/>
            <a:ext cx="9626600" cy="46498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Flock Reference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100" y="6143625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Agrawal et al (2019)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022BB-6FEF-1FE4-B510-0029E87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3C63-2677-22AA-7008-BB6D0D7D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4D5F-8BFD-30EF-D619-9B995D62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AD2CE6-3392-53E5-03E1-9375904BC9F0}"/>
              </a:ext>
            </a:extLst>
          </p:cNvPr>
          <p:cNvSpPr/>
          <p:nvPr/>
        </p:nvSpPr>
        <p:spPr>
          <a:xfrm>
            <a:off x="3771900" y="3427947"/>
            <a:ext cx="4333875" cy="1990725"/>
          </a:xfrm>
          <a:prstGeom prst="round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Deployment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2ACAD-1CBC-F388-EBCF-81B08C34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27CE-4A9E-D05A-D74E-B55AE1CD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D7AFC-4636-1950-87E4-F2CAC10C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Deploying a model is to make it useable by allowing users to interact with it through an app or by using its results for a purpose in a data product (BI visuals, reports, data views).</a:t>
            </a:r>
          </a:p>
          <a:p>
            <a:pPr lvl="0"/>
            <a:r>
              <a:t>Deployment is a transition of development to a production environment.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There is a wide range of production environments, from BI to live applications serving millions of users.</a:t>
            </a:r>
          </a:p>
          <a:p>
            <a:pPr lvl="0"/>
            <a:r>
              <a:t>Engaging with users in formal or informal feedback conversations is helpful, although only sometimes possible.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5D2B-14F8-8B26-571B-AA35C680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515E-7571-4F36-8621-BAF53AC2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28DC-8FB8-67AA-2BD8-B1E4BD0F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Deployment Myths and Anti-Patterns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1. You only deploy one or two ML models at a time</a:t>
            </a:r>
          </a:p>
          <a:p>
            <a:pPr lvl="0"/>
            <a:r>
              <a:t>Infrastructure should support many models, not only a few.</a:t>
            </a:r>
          </a:p>
          <a:p>
            <a:pPr lvl="0"/>
            <a:r>
              <a:t>Many models can interact, and we also need a way of mapping these interactions.</a:t>
            </a:r>
          </a:p>
          <a:p>
            <a:pPr lvl="0"/>
            <a:r>
              <a:t>Ride sharing app:</a:t>
            </a:r>
          </a:p>
          <a:p>
            <a:pPr lvl="1"/>
            <a:r>
              <a:t>10 models: ride demand, driver availability, estimated time of arrival, dynamic pricing, fraud, churn, etc.</a:t>
            </a:r>
          </a:p>
          <a:p>
            <a:pPr lvl="1"/>
            <a:r>
              <a:t>20 countries.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2. If we don’t do anything, model performance stays the same</a:t>
            </a:r>
          </a:p>
          <a:p>
            <a:pPr lvl="0"/>
            <a:r>
              <a:t>Software does not age like fine wine.</a:t>
            </a:r>
          </a:p>
          <a:p>
            <a:pPr lvl="0"/>
            <a:r>
              <a:t>Data distribution shifts: when the data distribution in the trained model differs from the distribution during testing.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8DD1-9249-A4CF-076C-8FA9CCD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C577-A795-C4DB-0B47-A746210E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9E46C-2206-67DC-4E4A-4CC3B4D8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690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Wingdings</vt:lpstr>
      <vt:lpstr>Metropolitan</vt:lpstr>
      <vt:lpstr>Model Deployment</vt:lpstr>
      <vt:lpstr>Introduction</vt:lpstr>
      <vt:lpstr>Agenda</vt:lpstr>
      <vt:lpstr>Slides, Notebooks, and Code</vt:lpstr>
      <vt:lpstr>Our Reference Architecture</vt:lpstr>
      <vt:lpstr>The Flock Reference Architecture</vt:lpstr>
      <vt:lpstr>Deployment</vt:lpstr>
      <vt:lpstr>Deployment</vt:lpstr>
      <vt:lpstr>Deployment Myths and Anti-Patterns</vt:lpstr>
      <vt:lpstr>Deployment Myths and Anti-Patterns (cont.)</vt:lpstr>
      <vt:lpstr>Batch Prediction Vs Online Prediction</vt:lpstr>
      <vt:lpstr>Model Prediction Service</vt:lpstr>
      <vt:lpstr>Model Prediction Service (cont.)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</dc:title>
  <dc:creator>Jesús Calderón</dc:creator>
  <cp:keywords/>
  <cp:lastModifiedBy>Jesus Calderon</cp:lastModifiedBy>
  <cp:revision>4</cp:revision>
  <dcterms:created xsi:type="dcterms:W3CDTF">2024-03-03T21:26:14Z</dcterms:created>
  <dcterms:modified xsi:type="dcterms:W3CDTF">2024-03-03T22:23:12Z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