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F71ED-C971-4277-A49E-071EAE3B4783}" type="datetimeFigureOut">
              <a:rPr lang="en-CA" smtClean="0"/>
              <a:t>2024-03-03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B5E9A-F6F4-4F25-87C4-3494330E13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46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March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- Monitoring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March 2024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- Monitoring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Production - Monitoring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yenchip.com/" TargetMode="External"/><Relationship Id="rId2" Type="http://schemas.openxmlformats.org/officeDocument/2006/relationships/hyperlink" Target="https://huyenchip.com/books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Data Distribution Shifts and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Data Distribution Shifts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43419-2595-D5CB-683F-77539C12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BA83B-4F9E-E5D8-5599-518D4135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AC6B6-A9B5-56D1-17BD-3599E6D5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Data Distribution Shifts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000"/>
              <a:t>Three types of shifts:</a:t>
            </a:r>
          </a:p>
          <a:p>
            <a:pPr lvl="0"/>
            <a:r>
              <a:rPr sz="2000"/>
              <a:t>Concept drift</a:t>
            </a:r>
          </a:p>
          <a:p>
            <a:pPr lvl="0"/>
            <a:r>
              <a:rPr sz="2000"/>
              <a:t>Covariate shift</a:t>
            </a:r>
          </a:p>
          <a:p>
            <a:pPr lvl="0"/>
            <a:r>
              <a:rPr sz="2000"/>
              <a:t>Label shift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Before we begin:</a:t>
                </a:r>
              </a:p>
              <a:p>
                <a:pPr lvl="0"/>
                <a:r>
                  <a:rPr sz="2000" dirty="0"/>
                  <a:t>Assume that we are looking to predict Y given data X.</a:t>
                </a:r>
              </a:p>
              <a:p>
                <a:pPr lvl="0"/>
                <a:r>
                  <a:rPr sz="2000" dirty="0"/>
                  <a:t>To do so, we estimate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sz="20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sz="2000" dirty="0"/>
                  <a:t>.</a:t>
                </a:r>
              </a:p>
              <a:p>
                <a:pPr lvl="0"/>
                <a:r>
                  <a:rPr sz="2000" dirty="0"/>
                  <a:t>Our data, shows a distribution P(X, Y) and we know that: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0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sz="20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0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sz="20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307" t="-324" r="-15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741B7-25E9-53CD-3012-8197210B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13130-D6E4-B90A-D257-07F9CFED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BB02A-69B8-BADB-F4B8-5FA21B11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Distribution Shifts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0"/>
                <a:r>
                  <a:t>Covariate shift: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t> changes.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t> does not change.</a:t>
                </a:r>
              </a:p>
              <a:p>
                <a:pPr lvl="0"/>
                <a:r>
                  <a:t>Label shift: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t> changes.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t> does not change.</a:t>
                </a:r>
              </a:p>
              <a:p>
                <a:pPr lvl="0"/>
                <a:r>
                  <a:t>Concept drift: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t> changes.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t> does not change.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38" t="-1133" b="-16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t> joint distribution.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t> conditional probability of output Y given input X.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t> probability density of input.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t> probability density of output.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7357A-25BB-CBE7-7210-70AD0C25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1FF6-3AB4-22A5-B0FB-C688D64B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98038-A88A-5E63-9E74-EA609A5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Covariate Shift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lvl="0"/>
                <a:r>
                  <a:t>Covariate shift: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t> changes.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t> does not change.</a:t>
                </a:r>
              </a:p>
              <a:p>
                <a:pPr lvl="0"/>
                <a:r>
                  <a:t>Widely studied distribution shifts.</a:t>
                </a:r>
              </a:p>
              <a:p>
                <a:pPr lvl="0"/>
                <a:r>
                  <a:t>Covariate is an independent variable that can influence the outcome of a statistical trial but it is not of direct interest.</a:t>
                </a:r>
              </a:p>
              <a:p>
                <a:pPr lvl="0"/>
                <a:r>
                  <a:t>Example: while predicting house prices as a function of location, a covariate is square footage.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54" t="-9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Causes:</a:t>
            </a:r>
          </a:p>
          <a:p>
            <a:pPr lvl="0"/>
            <a:r>
              <a:t>Sampling methods: example, oversampling of cancer patients over 40.</a:t>
            </a:r>
          </a:p>
          <a:p>
            <a:pPr lvl="0"/>
            <a:r>
              <a:t>Training data is artificially altered: applied SMOTE and distribution changed.</a:t>
            </a:r>
          </a:p>
          <a:p>
            <a:pPr lvl="0"/>
            <a:r>
              <a:t>Active learning: instead of randomly sampling, use samples most helpful to that model according to some heuristic.</a:t>
            </a:r>
          </a:p>
          <a:p>
            <a:pPr lvl="0"/>
            <a:r>
              <a:t>Major changes in the production environment or application: changes in marketing, for example, induce more clients from a certain demographic not previously represented in training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954EC-8C54-D06C-E430-8B12F1B7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43F9B-A352-4F42-1212-6BD2F431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BC8A9-5F20-3487-A11B-14E70D5F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Label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Label shift: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d>
              </m:oMath>
            </a14:m>
            <a:r>
              <a:t> changes.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</m:oMath>
            </a14:m>
            <a:r>
              <a:t> does not change.</a:t>
            </a:r>
          </a:p>
          <a:p>
            <a:pPr lvl="0"/>
            <a:r>
              <a:t>Also known as </a:t>
            </a:r>
            <a:r>
              <a:rPr i="1"/>
              <a:t>prior shift</a:t>
            </a:r>
            <a:r>
              <a:t>, </a:t>
            </a:r>
            <a:r>
              <a:rPr i="1"/>
              <a:t>prior probability shift</a:t>
            </a:r>
            <a:r>
              <a:t>, or </a:t>
            </a:r>
            <a:r>
              <a:rPr i="1"/>
              <a:t>target shift</a:t>
            </a:r>
            <a:r>
              <a:t>.</a:t>
            </a:r>
          </a:p>
          <a:p>
            <a:pPr lvl="0"/>
            <a:r>
              <a:t>The output distribution changes, but for a given output, the input distribution stays the same.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When a covariate shift happens, it could be followed by a label shift.</a:t>
            </a:r>
          </a:p>
          <a:p>
            <a:pPr lvl="0"/>
            <a:r>
              <a:t>Methods for detecting covariate and label shifts are similar.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026DA-2052-3C28-2F10-E9F9CA4A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C4EB8-2815-826C-E669-10DB5F2B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FD61B-645F-5B29-7972-1BE2E12D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Concept Drift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Concept drift: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</m:oMath>
            </a14:m>
            <a:r>
              <a:t> changes.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</m:oMath>
            </a14:m>
            <a:r>
              <a:t> does not change.</a:t>
            </a:r>
          </a:p>
          <a:p>
            <a:pPr lvl="0"/>
            <a:r>
              <a:t>Also known as </a:t>
            </a:r>
            <a:r>
              <a:rPr i="1"/>
              <a:t>posterior drift</a:t>
            </a:r>
            <a: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Input distribution remains the same, but the conditional distribution of the output given an input changes.</a:t>
            </a:r>
          </a:p>
          <a:p>
            <a:pPr lvl="0"/>
            <a:r>
              <a:t>“Same input, different output.”</a:t>
            </a:r>
          </a:p>
          <a:p>
            <a:pPr lvl="0"/>
            <a:r>
              <a:t>Can be cyclcic or seasonal.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53F50-9C1C-E71B-5CB2-D894B835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E7B-2631-0900-9861-46E492B9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116F7-531C-0775-427A-1E96E9C9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Detecting Data Distribution Shifts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b="1"/>
              <a:t>Exploratory Data Analysis</a:t>
            </a:r>
          </a:p>
          <a:p>
            <a:pPr lvl="0"/>
            <a:r>
              <a:t>Compare different quantiles of data distributions and compare: 5th, 25th, 50th, 75th, and 95th.</a:t>
            </a:r>
          </a:p>
          <a:p>
            <a:pPr lvl="0"/>
            <a:r>
              <a:t>Comparing mean, median, and standard deviation only may give partial results:</a:t>
            </a:r>
          </a:p>
          <a:p>
            <a:pPr lvl="1"/>
            <a:r>
              <a:t>Noticing differences may be indicative of a distribution shift.</a:t>
            </a:r>
          </a:p>
          <a:p>
            <a:pPr lvl="1"/>
            <a:r>
              <a:rPr b="1"/>
              <a:t>Not</a:t>
            </a:r>
            <a:r>
              <a:t> noticing differences could hide distribution shifts.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b="1"/>
              <a:t>Statistical methods</a:t>
            </a:r>
          </a:p>
          <a:p>
            <a:pPr lvl="0"/>
            <a:r>
              <a:t>A more robust approach is to use two-sample hypothesis tests.</a:t>
            </a:r>
          </a:p>
          <a:p>
            <a:pPr lvl="0"/>
            <a:r>
              <a:t>These tests help us determine if the difference between distributions is statistically significant: if it is, then the probability that the difference is due to random fluctuations is low.</a:t>
            </a:r>
          </a:p>
          <a:p>
            <a:pPr lvl="0"/>
            <a:r>
              <a:t>If a difference is detected, it does not necessarily mean it is important. However, if the difference is noticeable in a small sample, it generally indicates that it is important.</a:t>
            </a:r>
          </a:p>
          <a:p>
            <a:pPr lvl="0"/>
            <a:r>
              <a:t>Many methods for univariate data. For example, Kolmogorov-Smirnov test.</a:t>
            </a:r>
          </a:p>
          <a:p>
            <a:pPr lvl="0"/>
            <a:r>
              <a:t>Other methods for multivariate data: Least Squares Density Difference or Maximum Mean Discrepancy.</a:t>
            </a:r>
          </a:p>
          <a:p>
            <a:pPr lvl="0"/>
            <a:r>
              <a:t>In general, these methods are better for low-dimensional data: it may be convenient to reduce the problem’s dimensionality.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67DC9-A793-65A8-76D5-9EC7EE9C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135F9-C774-91D5-DCF6-DB9E5F08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46396-9692-8E02-7DE4-C890142B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Drift Detection Methods</a:t>
            </a:r>
          </a:p>
        </p:txBody>
      </p:sp>
      <p:pic>
        <p:nvPicPr>
          <p:cNvPr id="3" name="Picture 1" descr="./img/drift_detection_method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55950" y="1494489"/>
            <a:ext cx="5778500" cy="427542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6019800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(</a:t>
            </a:r>
            <a:r>
              <a:rPr sz="1100" dirty="0" err="1"/>
              <a:t>Huyen</a:t>
            </a:r>
            <a:r>
              <a:rPr sz="1100" dirty="0"/>
              <a:t>, 2021)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76767-7A22-FEAD-780A-AE9410A7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28E1-B59E-BF45-0348-7B74DB5F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0466E-0530-F24C-C236-1B8258EF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Monitoring and Observability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854F3-AAEC-E99A-AEBE-7100E099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934F4-AF2F-88FF-4FA3-E1438863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C96DB-EEDB-A320-DC4E-6A501F3B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Monitoring and 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b="1"/>
              <a:t>Monitoring</a:t>
            </a:r>
          </a:p>
          <a:p>
            <a:pPr lvl="0"/>
            <a:r>
              <a:t>Tracking, measuring, and logging different </a:t>
            </a:r>
            <a:r>
              <a:rPr i="1"/>
              <a:t>metrics</a:t>
            </a:r>
            <a:r>
              <a:t> that can help determine when something goes wrong.</a:t>
            </a:r>
          </a:p>
          <a:p>
            <a:pPr lvl="0"/>
            <a:r>
              <a:t>Classes of metrics to monitor:</a:t>
            </a:r>
          </a:p>
          <a:p>
            <a:pPr lvl="1"/>
            <a:r>
              <a:t>Operational: convey the health of the system. Operational metrics are related to network, machine, and application. Ex.: latency, throughput, prediction requests per unit of time, percentage of successful predictions, CPU/GPU utilization, memory use, etc.</a:t>
            </a:r>
          </a:p>
          <a:p>
            <a:pPr lvl="1"/>
            <a:r>
              <a:t>ML Specific Matrics: model performance, predictions, features, and raw inputs.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b="1"/>
              <a:t>Observability</a:t>
            </a:r>
          </a:p>
          <a:p>
            <a:pPr lvl="0"/>
            <a:r>
              <a:t>Setting up a system in a way that affords us visibility into its inner workings to help us investigate it to solve bugs and produce enhancements.</a:t>
            </a:r>
          </a:p>
          <a:p>
            <a:pPr lvl="0"/>
            <a:r>
              <a:t>Logs and reporting.</a:t>
            </a:r>
          </a:p>
          <a:p>
            <a:pPr lvl="0"/>
            <a:r>
              <a:t>Instrumentation and telemetry.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E74E7-7473-F948-0650-1E930D40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A287A-57FE-29A3-362E-EFFC31F5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723C-E5EB-B453-7A19-6D59893C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7.1. Monitoring</a:t>
            </a:r>
          </a:p>
          <a:p>
            <a:pPr lvl="0"/>
            <a:r>
              <a:t>ML System Failures</a:t>
            </a:r>
          </a:p>
          <a:p>
            <a:pPr lvl="0"/>
            <a:r>
              <a:t>Data Distribution Shifts</a:t>
            </a:r>
          </a:p>
          <a:p>
            <a:pPr lvl="0"/>
            <a:r>
              <a:t>Monitoring and Observability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7.2 Continual Learning and Test in Production</a:t>
            </a:r>
          </a:p>
          <a:p>
            <a:pPr lvl="0"/>
            <a:r>
              <a:t>Testing data distribution shifts.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B60D4-CBF4-9135-A902-1B3D3B55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C039-1AFF-2162-D27B-DA15AA1E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7FC13-8353-A35A-A547-21A89962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Monitoring ML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Monitoring model performance:</a:t>
            </a:r>
          </a:p>
          <a:p>
            <a:pPr lvl="1"/>
            <a:r>
              <a:t>Prediction correctness is only part of the story.</a:t>
            </a:r>
          </a:p>
          <a:p>
            <a:pPr lvl="1"/>
            <a:r>
              <a:t>Collect performance in terms of usability and trust (preferences).</a:t>
            </a:r>
          </a:p>
          <a:p>
            <a:pPr lvl="1"/>
            <a:r>
              <a:t>Collect inferred metrics (clicks, accepted recommendations, etc.)</a:t>
            </a:r>
          </a:p>
          <a:p>
            <a:pPr lvl="0"/>
            <a:r>
              <a:t>Monitoring predictions</a:t>
            </a:r>
          </a:p>
          <a:p>
            <a:pPr lvl="1"/>
            <a:r>
              <a:t>Monitor distribution shifts.</a:t>
            </a:r>
          </a:p>
          <a:p>
            <a:pPr lvl="1"/>
            <a:r>
              <a:t>Slice analysis, backtesting,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Monitoring features</a:t>
            </a:r>
          </a:p>
          <a:p>
            <a:pPr lvl="1"/>
            <a:r>
              <a:t>Monitor input features and transformed features.</a:t>
            </a:r>
          </a:p>
          <a:p>
            <a:pPr lvl="1"/>
            <a:r>
              <a:t>Easier to validate than raw data because a defined schema exists for features.</a:t>
            </a:r>
          </a:p>
          <a:p>
            <a:pPr lvl="1"/>
            <a:r>
              <a:t>Common validation tests:</a:t>
            </a:r>
          </a:p>
          <a:p>
            <a:pPr lvl="2"/>
            <a:r>
              <a:t>Min, max, median, and other quantile values.</a:t>
            </a:r>
          </a:p>
          <a:p>
            <a:pPr lvl="2"/>
            <a:r>
              <a:t>Values satisfy a certain regular expression.</a:t>
            </a:r>
          </a:p>
          <a:p>
            <a:pPr lvl="2"/>
            <a:r>
              <a:t>Values belong to a predefined set.</a:t>
            </a:r>
          </a:p>
          <a:p>
            <a:pPr lvl="2"/>
            <a:r>
              <a:t>Values of a feature are always positive, less than one, greater than another feature’s value, etc.</a:t>
            </a:r>
          </a:p>
          <a:p>
            <a:pPr lvl="0"/>
            <a:r>
              <a:t>Monitoring raw data</a:t>
            </a:r>
          </a:p>
          <a:p>
            <a:pPr lvl="1"/>
            <a:r>
              <a:t>Generally, a responsibility of the data engineering team or data governance.</a:t>
            </a:r>
          </a:p>
          <a:p>
            <a:pPr lvl="1"/>
            <a:r>
              <a:t>Automated pipelines and data quality verification.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D5D4F-D9BB-B270-045E-61F7A55C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4B95-75A9-23CA-05BA-B2CC8E37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03EB-77A3-4EF9-09EB-C03CA4D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3BC22-9470-A14E-75EE-1D15C450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55003-1DF1-AE69-DAB3-A48EB822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A285D-55AA-690D-A62F-153ABCA3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Agrawal, A. et al. “Cloudy with a high chance of DBMS: A 10-year prediction for Enterprise-Grade ML.” arXiv preprint arXiv:1909.00084 (2019).</a:t>
            </a:r>
          </a:p>
          <a:p>
            <a:pPr lvl="0"/>
            <a:r>
              <a:t>Huyen, Chip. “Designing machine learning systems.” O’Reilly Media, Inc.(2021).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BFAB-7B29-B1E8-BAA7-C328C175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01D41-3B40-86AF-764B-669BD5B5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6E70-4936-956E-1575-4D05E9D9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Slides, Notebooks,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dirty="0"/>
              <a:t>These notes are based on Chapter </a:t>
            </a:r>
            <a:r>
              <a:rPr lang="en-US" dirty="0"/>
              <a:t>8</a:t>
            </a:r>
            <a:r>
              <a:rPr dirty="0"/>
              <a:t> of </a:t>
            </a:r>
            <a:r>
              <a:rPr i="1" dirty="0">
                <a:hlinkClick r:id="rId2"/>
              </a:rPr>
              <a:t>Designing Machine Learning Systems</a:t>
            </a:r>
            <a:r>
              <a:rPr dirty="0"/>
              <a:t>, by </a:t>
            </a:r>
            <a:r>
              <a:rPr dirty="0">
                <a:hlinkClick r:id="rId3"/>
              </a:rPr>
              <a:t>Chip </a:t>
            </a:r>
            <a:r>
              <a:rPr dirty="0" err="1">
                <a:hlinkClick r:id="rId3"/>
              </a:rPr>
              <a:t>Huyen</a:t>
            </a:r>
            <a:r>
              <a:rPr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600" b="1" dirty="0"/>
              <a:t>Notebooks</a:t>
            </a:r>
          </a:p>
          <a:p>
            <a:pPr lvl="0"/>
            <a:r>
              <a:rPr sz="1600" dirty="0">
                <a:latin typeface="Courier"/>
              </a:rPr>
              <a:t>./notebooks/production_7_distribution_shifts.ipynb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168D5-F0D0-B1CA-BC59-6BE5054D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0C35D-8AE4-E16E-EAF0-5048B706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ED47E-AE31-7782-F960-03E9627B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Our Reference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8E6CE-486E-DFCD-0AA3-D1A25F36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F8B8F-524D-407B-D8CA-6EFF43DD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9607D-4C10-1F1B-7393-BE4F785A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../img/flock_ref_arhite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9525" y="1330289"/>
            <a:ext cx="9531350" cy="460382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Flock Reference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100" y="5867400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000" dirty="0"/>
              <a:t>Agrawal et al (2019)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EB6AB-A420-0A80-DCE7-A87ABDED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70BA8-E224-8B13-1046-C441650E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77233-69F6-4D2F-D2C7-14D89FA2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DC1B4-9D27-89C8-2A03-671CD0A93669}"/>
              </a:ext>
            </a:extLst>
          </p:cNvPr>
          <p:cNvSpPr/>
          <p:nvPr/>
        </p:nvSpPr>
        <p:spPr>
          <a:xfrm>
            <a:off x="8343900" y="2924175"/>
            <a:ext cx="1095375" cy="1028700"/>
          </a:xfrm>
          <a:prstGeom prst="roundRect">
            <a:avLst/>
          </a:prstGeom>
          <a:solidFill>
            <a:srgbClr val="FFC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ML System Failures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30365-CA58-FAAE-CCB3-331D30C2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5EB8B-52BC-B209-F2BD-A634A502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D5998-5D62-2B52-A433-2615AF27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an ML System Failure?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A failure happens when one or more expectations of the system is not met:</a:t>
            </a:r>
          </a:p>
          <a:p>
            <a:pPr lvl="1"/>
            <a:r>
              <a:t>Traditional software expectations: the system executes its logic within the expected metrics, such as latency and throughput.</a:t>
            </a:r>
          </a:p>
          <a:p>
            <a:pPr lvl="1"/>
            <a:r>
              <a:t>ML performance: performance metrics are met, explanations are given, trust in the system (can be achieved by communicating uncertainty),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Operational expectations can be easier to detect than ML performance expectations.</a:t>
            </a:r>
          </a:p>
          <a:p>
            <a:pPr lvl="0"/>
            <a:r>
              <a:t>Understanding why ML systems fail can help monitor ML performance.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1409C-0827-5BFD-797A-8D54C797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0C3D5-823F-5D45-1B6D-261317D0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DFAC5-19F7-4BCD-EA01-75157B31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System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Dependency failure</a:t>
            </a:r>
          </a:p>
          <a:p>
            <a:pPr lvl="1"/>
            <a:r>
              <a:t>A package or codebase that the system depends on breaks, which leads to system failure.</a:t>
            </a:r>
          </a:p>
          <a:p>
            <a:pPr lvl="1"/>
            <a:r>
              <a:t>Common when the dependency is maintained by a third party.</a:t>
            </a:r>
          </a:p>
          <a:p>
            <a:pPr lvl="1"/>
            <a:r>
              <a:t>Can also happen when our model is a dependency of a downstream consumer.</a:t>
            </a:r>
          </a:p>
          <a:p>
            <a:pPr lvl="0"/>
            <a:r>
              <a:t>Deployment failure</a:t>
            </a:r>
          </a:p>
          <a:p>
            <a:pPr lvl="1"/>
            <a:r>
              <a:t>The root cause is deployment errors: deploy old binaries, permissions are not correctly granted, etc.</a:t>
            </a:r>
          </a:p>
          <a:p>
            <a:pPr lvl="1"/>
            <a:r>
              <a:t>Coding errors and integration errors (interface changes).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Hardware failures</a:t>
            </a:r>
          </a:p>
          <a:p>
            <a:pPr lvl="1"/>
            <a:r>
              <a:t>Hardware use to deploy the model fails.</a:t>
            </a:r>
          </a:p>
          <a:p>
            <a:pPr lvl="0"/>
            <a:r>
              <a:t>Downtime or crashing</a:t>
            </a:r>
          </a:p>
          <a:p>
            <a:pPr lvl="1"/>
            <a:r>
              <a:t>Connectivity, security, and other issues may give rise to unreachable servers (AWS, Azure, GCP, etc.)</a:t>
            </a:r>
          </a:p>
          <a:p>
            <a:pPr lvl="1"/>
            <a:r>
              <a:t>Distributed systems are complex systems, and the risk of failure increases with complexity.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B65C6-0FF4-7E10-79E2-E02F9F73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04FCA-8BEC-BDE0-F49A-C40804AF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1C1F7-AA52-E152-8EE9-292E3951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ML-Specific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b="1"/>
              <a:t>Production data is different from training data</a:t>
            </a:r>
          </a:p>
          <a:p>
            <a:pPr lvl="0"/>
            <a:r>
              <a:t>A key assumption is that training and unseen data come from the same distribution.</a:t>
            </a:r>
          </a:p>
          <a:p>
            <a:pPr lvl="0"/>
            <a:r>
              <a:t>When we say that a model </a:t>
            </a:r>
            <a:r>
              <a:rPr i="1"/>
              <a:t>learns</a:t>
            </a:r>
            <a:r>
              <a:t> from data, we are saying that the model learns the distribution of the training data to use this information on unseen data.</a:t>
            </a:r>
          </a:p>
          <a:p>
            <a:pPr lvl="0"/>
            <a:r>
              <a:t>When predictions on unseen data are satisfactory, we say the model “generalizes to unseen data”.</a:t>
            </a:r>
          </a:p>
          <a:p>
            <a:pPr lvl="0"/>
            <a:r>
              <a:t>The test data used in the model development phase and the cross-validation are </a:t>
            </a:r>
            <a:r>
              <a:rPr i="1"/>
              <a:t>estimates</a:t>
            </a:r>
            <a:r>
              <a:t> of the error in unseen (production) data.</a:t>
            </a:r>
          </a:p>
          <a:p>
            <a:pPr lvl="0"/>
            <a:r>
              <a:t>Reasons for difference:</a:t>
            </a:r>
          </a:p>
          <a:p>
            <a:pPr lvl="1"/>
            <a:r>
              <a:t>Data collection, encoding, and instrumentation.</a:t>
            </a:r>
          </a:p>
          <a:p>
            <a:pPr lvl="1"/>
            <a:r>
              <a:t>The world changes, and data distributions are not stationary.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b="1"/>
              <a:t>Edge cases</a:t>
            </a:r>
          </a:p>
          <a:p>
            <a:pPr lvl="0"/>
            <a:r>
              <a:t>An ML model performs well in most cases but fails in a small minority of cases, generally with catastrophic consequences.</a:t>
            </a:r>
          </a:p>
          <a:p>
            <a:pPr lvl="0"/>
            <a:r>
              <a:t>Data distribution may have shifted if the number of edge cases increases.</a:t>
            </a:r>
          </a:p>
          <a:p>
            <a:pPr lvl="0"/>
            <a:r>
              <a:t>Key concern for safety-critical applications: autonomous vehicles, health systems, risk monitoring, etc.</a:t>
            </a:r>
          </a:p>
          <a:p>
            <a:pPr marL="0" lvl="0" indent="0">
              <a:buNone/>
            </a:pPr>
            <a:r>
              <a:rPr b="1"/>
              <a:t>Degenerate feedback loops</a:t>
            </a:r>
          </a:p>
          <a:p>
            <a:pPr lvl="0"/>
            <a:r>
              <a:t>The model’s predictions influence the feedback, which in turn influences the next iteration of the model:</a:t>
            </a:r>
          </a:p>
          <a:p>
            <a:pPr lvl="1"/>
            <a:r>
              <a:t>System outputs are used to generate the next set of inputs.</a:t>
            </a:r>
          </a:p>
          <a:p>
            <a:pPr lvl="1"/>
            <a:r>
              <a:t>In user-facing applications, this can drive the options or interactions that a user is offered.</a:t>
            </a:r>
          </a:p>
          <a:p>
            <a:pPr lvl="1"/>
            <a:r>
              <a:t>User interactions with the system are the training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DD77-3953-FE64-8AF7-DAD29B30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ADB66-5656-5A8E-00B9-CC8386AA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Monitoring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B6D1D-A422-0B86-AC4E-7734385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1608</Words>
  <Application>Microsoft Office PowerPoint</Application>
  <PresentationFormat>Widescreen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Wingdings</vt:lpstr>
      <vt:lpstr>Metropolitan</vt:lpstr>
      <vt:lpstr>Data Distribution Shifts and Monitoring</vt:lpstr>
      <vt:lpstr>Agenda</vt:lpstr>
      <vt:lpstr>Slides, Notebooks, and Code</vt:lpstr>
      <vt:lpstr>Our Reference Architecture</vt:lpstr>
      <vt:lpstr>The Flock Reference Architecture</vt:lpstr>
      <vt:lpstr>ML System Failures</vt:lpstr>
      <vt:lpstr>What is an ML System Failure?</vt:lpstr>
      <vt:lpstr>Software System Failures</vt:lpstr>
      <vt:lpstr>ML-Specific Failures</vt:lpstr>
      <vt:lpstr>Data Distribution Shifts</vt:lpstr>
      <vt:lpstr>Types of Data Distribution Shifts</vt:lpstr>
      <vt:lpstr>Types of Distribution Shifts</vt:lpstr>
      <vt:lpstr>Covariate Shift</vt:lpstr>
      <vt:lpstr>Label Shift</vt:lpstr>
      <vt:lpstr>Concept Drift</vt:lpstr>
      <vt:lpstr>Detecting Data Distribution Shifts</vt:lpstr>
      <vt:lpstr>Drift Detection Methods</vt:lpstr>
      <vt:lpstr>Monitoring and Observability</vt:lpstr>
      <vt:lpstr>Monitoring and Observability</vt:lpstr>
      <vt:lpstr>Monitoring ML Systems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Distribution Shifts and Monitoring</dc:title>
  <dc:creator>Jesús Calderón</dc:creator>
  <cp:keywords/>
  <cp:lastModifiedBy>Jesus Calderon</cp:lastModifiedBy>
  <cp:revision>3</cp:revision>
  <dcterms:created xsi:type="dcterms:W3CDTF">2024-03-03T22:39:03Z</dcterms:created>
  <dcterms:modified xsi:type="dcterms:W3CDTF">2024-03-03T22:42:00Z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