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E0A2B-41CE-4412-8B71-FFC89AE785FD}" type="datetimeFigureOut">
              <a:rPr lang="en-CA" smtClean="0"/>
              <a:t>2024-03-03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1D654-C629-4305-9339-D8588B58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8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March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Production - Infrastructure and Organization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March 2024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Production - Infrastructure and Organization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CA"/>
              <a:t>Production - Infrastructure and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114000"/>
        </a:lnSpc>
        <a:spcBef>
          <a:spcPts val="13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6075" indent="-230188" algn="l" defTabSz="914400" rtl="0" eaLnBrk="1" latinLnBrk="0" hangingPunct="1">
        <a:lnSpc>
          <a:spcPct val="114000"/>
        </a:lnSpc>
        <a:spcBef>
          <a:spcPts val="600"/>
        </a:spcBef>
        <a:buFont typeface="Courier New" panose="02070309020205020404" pitchFamily="49" charset="0"/>
        <a:buChar char="o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7688" indent="-2016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§"/>
        <a:defRPr sz="11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325" indent="-1381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q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63" indent="-18256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v"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marL="0" lvl="0" indent="0">
              <a:buNone/>
            </a:pPr>
            <a:r>
              <a:t>Infrastructure and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marL="0" lvl="0" indent="0">
              <a:buNone/>
            </a:pPr>
            <a:r>
              <a:t>Production</a:t>
            </a:r>
            <a:br/>
            <a:br/>
            <a:r>
              <a:t>Jesús Calderón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Roles, Tasks, and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CDO/DS Leader:</a:t>
            </a:r>
          </a:p>
          <a:p>
            <a:pPr lvl="1"/>
            <a:r>
              <a:t>Bridges the gap between business and datas science.</a:t>
            </a:r>
          </a:p>
          <a:p>
            <a:pPr lvl="1"/>
            <a:r>
              <a:t>Defines the vision and technical lead.</a:t>
            </a:r>
          </a:p>
          <a:p>
            <a:pPr lvl="1"/>
            <a:r>
              <a:t>Skills: leadership, design thinking, data science/ML, domain experience.</a:t>
            </a:r>
          </a:p>
          <a:p>
            <a:pPr lvl="0"/>
            <a:r>
              <a:t>Data engineer:</a:t>
            </a:r>
          </a:p>
          <a:p>
            <a:pPr lvl="1"/>
            <a:r>
              <a:t>Implement, test, and maintain infrastructural components for data management.</a:t>
            </a:r>
          </a:p>
          <a:p>
            <a:pPr lvl="1"/>
            <a:r>
              <a:t>Define data models and systems architecture.</a:t>
            </a:r>
          </a:p>
          <a:p>
            <a:pPr lvl="1"/>
            <a:r>
              <a:t>Skills: SQL/NoSQL, Hive/Pig/HDFS, Python, Scala/Spark.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Analyst:</a:t>
            </a:r>
          </a:p>
          <a:p>
            <a:pPr lvl="1"/>
            <a:r>
              <a:t>Collects, cleans, transforms data.</a:t>
            </a:r>
          </a:p>
          <a:p>
            <a:pPr lvl="1"/>
            <a:r>
              <a:t>Interprets analytical results, reports and communicates.</a:t>
            </a:r>
          </a:p>
          <a:p>
            <a:pPr lvl="1"/>
            <a:r>
              <a:t>Skills: R, Python, SQL, BI Tools.</a:t>
            </a:r>
          </a:p>
          <a:p>
            <a:pPr lvl="0"/>
            <a:r>
              <a:t>Visualization Engineer</a:t>
            </a:r>
          </a:p>
          <a:p>
            <a:pPr lvl="1"/>
            <a:r>
              <a:t>Makes sense of data and analysis output by showing it in the right context.</a:t>
            </a:r>
          </a:p>
          <a:p>
            <a:pPr lvl="1"/>
            <a:r>
              <a:t>Articulate business problems and display solutions with data.</a:t>
            </a:r>
          </a:p>
          <a:p>
            <a:pPr lvl="1"/>
            <a:r>
              <a:t>Skills: design thinking, BI Tools, presentation and writing.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2ABCF-14FC-B5A1-01E4-903DD195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148F8-05DA-2341-E21E-8847B347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147DB-A2D3-3B5A-67F4-5003B572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Roles, Tasks, and Skills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Data Scientist</a:t>
            </a:r>
          </a:p>
          <a:p>
            <a:pPr lvl="1"/>
            <a:r>
              <a:t>Solves business tasks using ML and data.</a:t>
            </a:r>
          </a:p>
          <a:p>
            <a:pPr lvl="1"/>
            <a:r>
              <a:t>Data preparation, training, and evaluating models.</a:t>
            </a:r>
          </a:p>
          <a:p>
            <a:pPr lvl="1"/>
            <a:r>
              <a:t>Skills: R, Python, modelling, data manipulation.</a:t>
            </a:r>
          </a:p>
          <a:p>
            <a:pPr lvl="0"/>
            <a:r>
              <a:t>ML Engineer</a:t>
            </a:r>
          </a:p>
          <a:p>
            <a:pPr lvl="1"/>
            <a:r>
              <a:t>Combines software engineering and modeling to implement data intensive products.</a:t>
            </a:r>
          </a:p>
          <a:p>
            <a:pPr lvl="1"/>
            <a:r>
              <a:t>Deploys models into production and at scale.</a:t>
            </a:r>
          </a:p>
          <a:p>
            <a:pPr lvl="1"/>
            <a:r>
              <a:t>Python, Spark, Julia, MLOps, DevOps, CI/CD.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Subject Matter Expert</a:t>
            </a:r>
          </a:p>
          <a:p>
            <a:pPr lvl="1"/>
            <a:r>
              <a:t>Applies rigorous methods developed in area of expertise.</a:t>
            </a:r>
          </a:p>
          <a:p>
            <a:pPr lvl="1"/>
            <a:r>
              <a:t>Help decision-makers come to conclusions safely beyond ML models.</a:t>
            </a:r>
          </a:p>
          <a:p>
            <a:pPr lvl="1"/>
            <a:r>
              <a:t>Ex: Statistician, Actuary, Econometrician, Physicist, Epidemiologist</a:t>
            </a:r>
          </a:p>
          <a:p>
            <a:pPr lvl="0"/>
            <a:r>
              <a:t>Model validation</a:t>
            </a:r>
          </a:p>
          <a:p>
            <a:pPr lvl="1"/>
            <a:r>
              <a:t>Independently validate models, including their interpretation.</a:t>
            </a:r>
          </a:p>
          <a:p>
            <a:pPr lvl="1"/>
            <a:r>
              <a:t>Perform technical testing.</a:t>
            </a:r>
          </a:p>
          <a:p>
            <a:pPr lvl="1"/>
            <a:r>
              <a:t>Skills: similar to data scientis/SME.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48327-ACDC-EBAB-F56A-00316DA1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D24DD-6B35-2DC1-35C9-B256D23E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3AC58-5C7C-6E7D-670E-BC02398A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Where to Focus Our Efforts?</a:t>
            </a:r>
          </a:p>
        </p:txBody>
      </p:sp>
      <p:pic>
        <p:nvPicPr>
          <p:cNvPr id="3" name="Picture 1" descr="./img/areas_of_focu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2261" y="1828800"/>
            <a:ext cx="5522578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73100" y="591185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050" dirty="0"/>
              <a:t>(</a:t>
            </a:r>
            <a:r>
              <a:rPr sz="1050" dirty="0" err="1"/>
              <a:t>Aggrawal</a:t>
            </a:r>
            <a:r>
              <a:rPr sz="1050" dirty="0"/>
              <a:t> et al. 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6050" y="1998134"/>
            <a:ext cx="4178720" cy="376732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Start with the data:</a:t>
            </a:r>
          </a:p>
          <a:p>
            <a:pPr lvl="0"/>
            <a:r>
              <a:rPr dirty="0"/>
              <a:t>Mature proprietary solutions have stronger support for data management.</a:t>
            </a:r>
          </a:p>
          <a:p>
            <a:pPr lvl="0"/>
            <a:r>
              <a:rPr dirty="0"/>
              <a:t>Providing complete and useable </a:t>
            </a:r>
            <a:r>
              <a:rPr dirty="0" err="1"/>
              <a:t>thrid</a:t>
            </a:r>
            <a:r>
              <a:rPr dirty="0"/>
              <a:t>-party solutions is non-trivial.</a:t>
            </a:r>
          </a:p>
          <a:p>
            <a:pPr lvl="0"/>
            <a:r>
              <a:rPr dirty="0"/>
              <a:t>There is no data analysis without data.</a:t>
            </a:r>
          </a:p>
          <a:p>
            <a:pPr marL="0" lvl="0" indent="0">
              <a:buNone/>
            </a:pPr>
            <a:r>
              <a:rPr dirty="0"/>
              <a:t>Then, focus on serving and deployment:</a:t>
            </a:r>
          </a:p>
          <a:p>
            <a:pPr lvl="0"/>
            <a:r>
              <a:rPr dirty="0"/>
              <a:t>Consider self-service approaches.</a:t>
            </a:r>
          </a:p>
          <a:p>
            <a:pPr lvl="0"/>
            <a:r>
              <a:rPr dirty="0"/>
              <a:t>Automate, automate, and automate.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A7F31B-58A1-4190-D9DF-F910C75F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3CB673-0E3F-3134-EF89-E64308E7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7BA881-4BF5-FC1A-3705-00E21DF3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Agrawal, A. et al. “Cloudy with a high chance of DBMS: A 10-year prediction for Enterprise-Grade ML.” arXiv preprint arXiv:1909.00084 (2019).</a:t>
            </a:r>
          </a:p>
          <a:p>
            <a:pPr lvl="0"/>
            <a:r>
              <a:t>Huyen, Chip. “Designing machine learning systems.” O’Reilly Media, Inc.(2022).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03267-2C4E-59AF-1A97-8CA4D0CD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D32A1-D107-BCC4-37FA-35CE011D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09682-926A-FB27-C550-83C40AE6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8.1. Infrastructure for ML</a:t>
            </a:r>
          </a:p>
          <a:p>
            <a:pPr lvl="0"/>
            <a:r>
              <a:t>Infrastructure</a:t>
            </a:r>
          </a:p>
          <a:p>
            <a:pPr lvl="0"/>
            <a:r>
              <a:t>Storage and Compute</a:t>
            </a:r>
          </a:p>
          <a:p>
            <a:pPr lvl="0"/>
            <a:r>
              <a:t>Development Environments</a:t>
            </a:r>
          </a:p>
          <a:p>
            <a:pPr lvl="0"/>
            <a:r>
              <a:t>Resource Management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Topic 8.2. The Human Side of ML</a:t>
            </a:r>
          </a:p>
          <a:p>
            <a:pPr lvl="0"/>
            <a:r>
              <a:t>Roles, Tasks, and Skills</a:t>
            </a:r>
          </a:p>
          <a:p>
            <a:pPr lvl="0"/>
            <a:r>
              <a:t>Where to Focus our Efforts?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2EAA4-4471-7E79-7615-D3B47A37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48A48-5F2E-A2A2-C136-82414435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239DE-DB3D-79B0-CC3F-455C0811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Infrastructure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472E1-E0D2-8B99-B9B1-48CF2155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8211A-91F0-CF66-6996-6A1C03BB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E138E-5AEA-4EB5-9E4A-0922821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Infrastructure?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Infrastructure is the set of fundamental facilities that support the development and maintenance of ML systems.</a:t>
            </a:r>
          </a:p>
          <a:p>
            <a:pPr lvl="0"/>
            <a:r>
              <a:t>Four layers can, at least, be considered:</a:t>
            </a:r>
          </a:p>
          <a:p>
            <a:pPr lvl="1"/>
            <a:r>
              <a:t>Storage and compute: data is collected and stored in the storage layer. Using the compute layer, we run the ML workloads (training, feature generation, etc.)</a:t>
            </a:r>
          </a:p>
          <a:p>
            <a:pPr lvl="1"/>
            <a:r>
              <a:t>Resource management: schedule and orchestrate workloads.</a:t>
            </a:r>
          </a:p>
          <a:p>
            <a:pPr lvl="1"/>
            <a:r>
              <a:t>ML Platform: tools to aid the development of ML applications like model stores, feature stores, and monitoring tools.</a:t>
            </a:r>
          </a:p>
          <a:p>
            <a:pPr lvl="1"/>
            <a:r>
              <a:t>Development environment: where code is written and experiments are run.</a:t>
            </a:r>
          </a:p>
        </p:txBody>
      </p:sp>
      <p:pic>
        <p:nvPicPr>
          <p:cNvPr id="4" name="Picture 1" descr="./img/infra_componen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387600"/>
            <a:ext cx="46609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050" dirty="0"/>
              <a:t>(Adapted from </a:t>
            </a:r>
            <a:r>
              <a:rPr sz="1050" dirty="0" err="1"/>
              <a:t>Huyen</a:t>
            </a:r>
            <a:r>
              <a:rPr sz="1050" dirty="0"/>
              <a:t>, 2021)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D354A2-9E27-391D-9B19-1C054BCB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1CC2BA-7DB9-DED8-762D-F2FA94E4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1FB9A4-1115-0B19-D750-0E1F0E3E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Infrastructure Investment Grows with Scale</a:t>
            </a:r>
          </a:p>
        </p:txBody>
      </p:sp>
      <p:pic>
        <p:nvPicPr>
          <p:cNvPr id="3" name="Picture 1" descr="./img/infra_vs_sca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2006600"/>
            <a:ext cx="65659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3100" y="5257800"/>
            <a:ext cx="10744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050"/>
              <a:t>(Adapted from Huyen, 2021)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52949-14D8-6B17-149E-7B720E56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65CDF-58B8-1BF9-E076-073B2615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5A854-FDC6-BCF4-9FDC-A21D46FE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Storage and Compute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t>ML systems require and produce a lot of data.</a:t>
            </a:r>
          </a:p>
          <a:p>
            <a:pPr lvl="0"/>
            <a:r>
              <a:t>Storage layer can be HDD or SDD, but can also be blob (binary large object) storage.</a:t>
            </a:r>
          </a:p>
          <a:p>
            <a:pPr lvl="0"/>
            <a:r>
              <a:t>Over the last decade, storage has been commoditized in the cloud.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t>Compute layer can be sliced into smaller compute units: instead of a large job, some jobs can be partitioned and computed with a distributed cluster of processors.</a:t>
            </a:r>
          </a:p>
          <a:p>
            <a:pPr lvl="0"/>
            <a:r>
              <a:t>Compute can be permanent or ephemeral:</a:t>
            </a:r>
          </a:p>
          <a:p>
            <a:pPr lvl="1"/>
            <a:r>
              <a:t>Training has spiky compute requirements that tend to be ephemeral.</a:t>
            </a:r>
          </a:p>
          <a:p>
            <a:pPr lvl="1"/>
            <a:r>
              <a:t>DB will require some compute to operate and, generally, this compute is permanent.</a:t>
            </a:r>
          </a:p>
          <a:p>
            <a:pPr lvl="0"/>
            <a:r>
              <a:t>Compute and storage can scale: cloud infrastructure is attractive for its elasticity (it grows with needs.)</a:t>
            </a:r>
          </a:p>
          <a:p>
            <a:pPr lvl="0"/>
            <a:r>
              <a:t>Compute must have access to storage, therefore, it is important to consider the cost of data transmission.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A0DE2-1EFF-7B49-A879-E88493A2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98E49-2527-6E32-4643-87340A16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BBCCF-2682-B023-811F-E26C16D1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Where ML engineers write code, run experiments, and interact with the production environment.</a:t>
            </a:r>
          </a:p>
          <a:p>
            <a:pPr lvl="0"/>
            <a:r>
              <a:t>Consists of IDE, versioning, and CI/CD.</a:t>
            </a:r>
          </a:p>
          <a:p>
            <a:pPr lvl="0"/>
            <a:r>
              <a:t>Dev environment setup should contain all the tools that can make it easier for engineers to do their job.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Versioning is fundamental for ML System implementation.</a:t>
            </a:r>
          </a:p>
          <a:p>
            <a:pPr lvl="0"/>
            <a:r>
              <a:t>Dev environment should be built for CI/CD:</a:t>
            </a:r>
          </a:p>
          <a:p>
            <a:pPr lvl="1"/>
            <a:r>
              <a:t>Automated testing.</a:t>
            </a:r>
          </a:p>
          <a:p>
            <a:pPr lvl="1"/>
            <a:r>
              <a:t>Continuous integration.</a:t>
            </a:r>
          </a:p>
          <a:p>
            <a:pPr lvl="1"/>
            <a:r>
              <a:t>Andon Cord: capability to revert to latest working verison of system.</a:t>
            </a:r>
          </a:p>
          <a:p>
            <a:pPr lvl="0"/>
            <a:r>
              <a:t>Dev Environment should ressemble the production environment as closely as possible.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D683E-3CCA-F393-9B34-7FCA7CA8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A8D94-6F78-68B8-3DC8-DD2F0AE9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24BA9-6C54-FBCA-ADD5-0DECE5B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509058"/>
            <a:ext cx="10772775" cy="1512147"/>
          </a:xfrm>
        </p:spPr>
        <p:txBody>
          <a:bodyPr/>
          <a:lstStyle/>
          <a:p>
            <a:pPr marL="0" lvl="0" indent="0">
              <a:buNone/>
            </a:pPr>
            <a:r>
              <a:t>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t>In terrestrial data centres, storage and compute are finite.</a:t>
            </a:r>
          </a:p>
          <a:p>
            <a:pPr lvl="0"/>
            <a:r>
              <a:t>With cloud infrastructure, storage and compute are elastic, but they are charged by utilization.</a:t>
            </a:r>
          </a:p>
          <a:p>
            <a:pPr lvl="0"/>
            <a:r>
              <a:t>Two key characteristics to consider:</a:t>
            </a:r>
          </a:p>
          <a:p>
            <a:pPr lvl="1"/>
            <a:r>
              <a:t>Repetitiveness.</a:t>
            </a:r>
          </a:p>
          <a:p>
            <a:pPr lvl="1"/>
            <a:r>
              <a:t>Dependencies.</a:t>
            </a:r>
          </a:p>
        </p:txBody>
      </p:sp>
      <p:pic>
        <p:nvPicPr>
          <p:cNvPr id="4" name="Picture 1" descr="./img/dag_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209800"/>
            <a:ext cx="46609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400" dirty="0"/>
              <a:t>Tasks can be organized in Directed </a:t>
            </a:r>
            <a:r>
              <a:rPr sz="1400" dirty="0" err="1"/>
              <a:t>Acyclical</a:t>
            </a:r>
            <a:r>
              <a:rPr sz="1400" dirty="0"/>
              <a:t> Graphs (DAGs) using orchestrators (</a:t>
            </a:r>
            <a:r>
              <a:rPr sz="1400" dirty="0" err="1"/>
              <a:t>Huyen</a:t>
            </a:r>
            <a:r>
              <a:rPr sz="1400" dirty="0"/>
              <a:t>, 2021)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17B4B1-B328-F212-CDFA-59E557CB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336323F-0F1F-EE3D-454C-8690357C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767E07-4532-DC56-D35B-CCAAA4A5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The Human Side of ML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8F960-B38D-D226-EF6E-257AF2BC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82C9D-CF49-E3AE-38AE-D44DDAA4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Infrastructure and Organization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0DFFD-DDC2-B52B-D453-56ED316E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Metropolitan</vt:lpstr>
      <vt:lpstr>Infrastructure and Organization</vt:lpstr>
      <vt:lpstr>Agenda</vt:lpstr>
      <vt:lpstr>Infrastructure</vt:lpstr>
      <vt:lpstr>What is Infrastructure?</vt:lpstr>
      <vt:lpstr>Infrastructure Investment Grows with Scale</vt:lpstr>
      <vt:lpstr>Storage and Compute</vt:lpstr>
      <vt:lpstr>Development Environment</vt:lpstr>
      <vt:lpstr>Resource Management</vt:lpstr>
      <vt:lpstr>The Human Side of ML</vt:lpstr>
      <vt:lpstr>Roles, Tasks, and Skills</vt:lpstr>
      <vt:lpstr>Roles, Tasks, and Skills (cont.)</vt:lpstr>
      <vt:lpstr>Where to Focus Our Efforts?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and Organization</dc:title>
  <dc:creator>Jesús Calderón</dc:creator>
  <cp:keywords/>
  <cp:lastModifiedBy>Jesus Calderon</cp:lastModifiedBy>
  <cp:revision>1</cp:revision>
  <dcterms:created xsi:type="dcterms:W3CDTF">2024-03-04T01:27:00Z</dcterms:created>
  <dcterms:modified xsi:type="dcterms:W3CDTF">2024-03-04T01:31:33Z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Production</vt:lpwstr>
  </property>
</Properties>
</file>