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209"/>
            <a:ext cx="220198" cy="51371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837" y="6209"/>
            <a:ext cx="220198" cy="5137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9677" y="6209"/>
            <a:ext cx="220198" cy="51371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4516" y="6209"/>
            <a:ext cx="220198" cy="51371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9354" y="6209"/>
            <a:ext cx="220198" cy="5137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4194" y="6209"/>
            <a:ext cx="220198" cy="5137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09032" y="6209"/>
            <a:ext cx="220198" cy="5137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3872" y="6209"/>
            <a:ext cx="220198" cy="513719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78710" y="6209"/>
            <a:ext cx="220198" cy="513719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13550" y="6209"/>
            <a:ext cx="220198" cy="5137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8389" y="6209"/>
            <a:ext cx="220198" cy="513719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83227" y="6209"/>
            <a:ext cx="220198" cy="513719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8066" y="6209"/>
            <a:ext cx="220198" cy="5137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52907" y="6209"/>
            <a:ext cx="220198" cy="5137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87745" y="6209"/>
            <a:ext cx="220198" cy="5137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22584" y="6209"/>
            <a:ext cx="220198" cy="5137199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57422" y="6209"/>
            <a:ext cx="220198" cy="513719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92262" y="6209"/>
            <a:ext cx="220198" cy="5137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27101" y="6209"/>
            <a:ext cx="220198" cy="5137199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61940" y="6209"/>
            <a:ext cx="220198" cy="5137199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96779" y="6209"/>
            <a:ext cx="220198" cy="5137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31619" y="6209"/>
            <a:ext cx="220198" cy="5137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66457" y="6209"/>
            <a:ext cx="220198" cy="5137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01295" y="6209"/>
            <a:ext cx="220198" cy="5137199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36135" y="6209"/>
            <a:ext cx="220198" cy="5137199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70974" y="6209"/>
            <a:ext cx="220198" cy="5137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05814" y="6209"/>
            <a:ext cx="220198" cy="5137199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40652" y="6209"/>
            <a:ext cx="220199" cy="513719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75492" y="6209"/>
            <a:ext cx="220198" cy="5137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10331" y="6209"/>
            <a:ext cx="220199" cy="5137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45169" y="6209"/>
            <a:ext cx="220199" cy="5137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80009" y="6209"/>
            <a:ext cx="220198" cy="513719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14846" y="6209"/>
            <a:ext cx="220198" cy="513719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9685" y="6209"/>
            <a:ext cx="220198" cy="5137199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84525" y="6209"/>
            <a:ext cx="220199" cy="5137199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19364" y="6209"/>
            <a:ext cx="220199" cy="513719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54203" y="6209"/>
            <a:ext cx="220199" cy="5137199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89042" y="6209"/>
            <a:ext cx="220198" cy="5137199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3867" y="6209"/>
            <a:ext cx="220198" cy="513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6887" y="73593"/>
            <a:ext cx="299022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5" y="1334135"/>
            <a:ext cx="7982584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3826510"/>
            <a:chOff x="0" y="0"/>
            <a:chExt cx="9144000" cy="382651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3723640"/>
            </a:xfrm>
            <a:custGeom>
              <a:avLst/>
              <a:gdLst/>
              <a:ahLst/>
              <a:cxnLst/>
              <a:rect l="l" t="t" r="r" b="b"/>
              <a:pathLst>
                <a:path w="9144000" h="3723640">
                  <a:moveTo>
                    <a:pt x="9143999" y="3723299"/>
                  </a:moveTo>
                  <a:lnTo>
                    <a:pt x="0" y="37232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723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8799" y="1912667"/>
              <a:ext cx="4622165" cy="10795"/>
            </a:xfrm>
            <a:custGeom>
              <a:avLst/>
              <a:gdLst/>
              <a:ahLst/>
              <a:cxnLst/>
              <a:rect l="l" t="t" r="r" b="b"/>
              <a:pathLst>
                <a:path w="4622165" h="10794">
                  <a:moveTo>
                    <a:pt x="0" y="0"/>
                  </a:moveTo>
                  <a:lnTo>
                    <a:pt x="4621799" y="10798"/>
                  </a:lnTo>
                </a:path>
              </a:pathLst>
            </a:custGeom>
            <a:ln w="25399">
              <a:solidFill>
                <a:srgbClr val="94AE8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030297"/>
              <a:ext cx="9144000" cy="796290"/>
            </a:xfrm>
            <a:custGeom>
              <a:avLst/>
              <a:gdLst/>
              <a:ahLst/>
              <a:cxnLst/>
              <a:rect l="l" t="t" r="r" b="b"/>
              <a:pathLst>
                <a:path w="9144000" h="796289">
                  <a:moveTo>
                    <a:pt x="8922140" y="795915"/>
                  </a:moveTo>
                  <a:lnTo>
                    <a:pt x="8672384" y="713712"/>
                  </a:lnTo>
                  <a:lnTo>
                    <a:pt x="8449197" y="781236"/>
                  </a:lnTo>
                  <a:lnTo>
                    <a:pt x="8210069" y="719584"/>
                  </a:lnTo>
                  <a:lnTo>
                    <a:pt x="7976256" y="778300"/>
                  </a:lnTo>
                  <a:lnTo>
                    <a:pt x="7737127" y="710776"/>
                  </a:lnTo>
                  <a:lnTo>
                    <a:pt x="7503313" y="781236"/>
                  </a:lnTo>
                  <a:lnTo>
                    <a:pt x="7269499" y="713712"/>
                  </a:lnTo>
                  <a:lnTo>
                    <a:pt x="7030370" y="781236"/>
                  </a:lnTo>
                  <a:lnTo>
                    <a:pt x="6796556" y="707840"/>
                  </a:lnTo>
                  <a:lnTo>
                    <a:pt x="6568056" y="781236"/>
                  </a:lnTo>
                  <a:lnTo>
                    <a:pt x="6334242" y="707841"/>
                  </a:lnTo>
                  <a:lnTo>
                    <a:pt x="6100427" y="784172"/>
                  </a:lnTo>
                  <a:lnTo>
                    <a:pt x="5866613" y="707841"/>
                  </a:lnTo>
                  <a:lnTo>
                    <a:pt x="5632799" y="787107"/>
                  </a:lnTo>
                  <a:lnTo>
                    <a:pt x="5388356" y="710776"/>
                  </a:lnTo>
                  <a:lnTo>
                    <a:pt x="5154542" y="787107"/>
                  </a:lnTo>
                  <a:lnTo>
                    <a:pt x="4920728" y="716648"/>
                  </a:lnTo>
                  <a:lnTo>
                    <a:pt x="4686913" y="790043"/>
                  </a:lnTo>
                  <a:lnTo>
                    <a:pt x="4447785" y="713712"/>
                  </a:lnTo>
                  <a:lnTo>
                    <a:pt x="4219285" y="792979"/>
                  </a:lnTo>
                  <a:lnTo>
                    <a:pt x="3980156" y="707841"/>
                  </a:lnTo>
                  <a:lnTo>
                    <a:pt x="3746342" y="790043"/>
                  </a:lnTo>
                  <a:lnTo>
                    <a:pt x="3512528" y="713712"/>
                  </a:lnTo>
                  <a:lnTo>
                    <a:pt x="3284027" y="790043"/>
                  </a:lnTo>
                  <a:lnTo>
                    <a:pt x="3044899" y="716648"/>
                  </a:lnTo>
                  <a:lnTo>
                    <a:pt x="2805771" y="790043"/>
                  </a:lnTo>
                  <a:lnTo>
                    <a:pt x="2571957" y="716648"/>
                  </a:lnTo>
                  <a:lnTo>
                    <a:pt x="2343456" y="790043"/>
                  </a:lnTo>
                  <a:lnTo>
                    <a:pt x="2104328" y="713712"/>
                  </a:lnTo>
                  <a:lnTo>
                    <a:pt x="1865200" y="792979"/>
                  </a:lnTo>
                  <a:lnTo>
                    <a:pt x="1631385" y="707841"/>
                  </a:lnTo>
                  <a:lnTo>
                    <a:pt x="1402885" y="792979"/>
                  </a:lnTo>
                  <a:lnTo>
                    <a:pt x="1163757" y="713712"/>
                  </a:lnTo>
                  <a:lnTo>
                    <a:pt x="935256" y="792979"/>
                  </a:lnTo>
                  <a:lnTo>
                    <a:pt x="696128" y="713712"/>
                  </a:lnTo>
                  <a:lnTo>
                    <a:pt x="457000" y="790043"/>
                  </a:lnTo>
                  <a:lnTo>
                    <a:pt x="217871" y="713712"/>
                  </a:lnTo>
                  <a:lnTo>
                    <a:pt x="0" y="792979"/>
                  </a:lnTo>
                  <a:lnTo>
                    <a:pt x="8880" y="0"/>
                  </a:lnTo>
                  <a:lnTo>
                    <a:pt x="9126238" y="24350"/>
                  </a:lnTo>
                  <a:lnTo>
                    <a:pt x="9143999" y="720005"/>
                  </a:lnTo>
                  <a:lnTo>
                    <a:pt x="8922140" y="795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8438" y="1593299"/>
            <a:ext cx="6750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ahoma"/>
                <a:cs typeface="Tahoma"/>
              </a:rPr>
              <a:t>Infrastructure</a:t>
            </a:r>
            <a:r>
              <a:rPr sz="3600" b="0" spc="-30" dirty="0">
                <a:latin typeface="Tahoma"/>
                <a:cs typeface="Tahoma"/>
              </a:rPr>
              <a:t> </a:t>
            </a:r>
            <a:r>
              <a:rPr sz="3600" b="0" spc="-5" dirty="0">
                <a:latin typeface="Tahoma"/>
                <a:cs typeface="Tahoma"/>
              </a:rPr>
              <a:t>as</a:t>
            </a:r>
            <a:r>
              <a:rPr sz="3600" b="0" spc="-30" dirty="0">
                <a:latin typeface="Tahoma"/>
                <a:cs typeface="Tahoma"/>
              </a:rPr>
              <a:t> </a:t>
            </a:r>
            <a:r>
              <a:rPr sz="3600" b="0" dirty="0">
                <a:latin typeface="Tahoma"/>
                <a:cs typeface="Tahoma"/>
              </a:rPr>
              <a:t>a</a:t>
            </a:r>
            <a:r>
              <a:rPr sz="3600" b="0" spc="-30" dirty="0">
                <a:latin typeface="Tahoma"/>
                <a:cs typeface="Tahoma"/>
              </a:rPr>
              <a:t> </a:t>
            </a:r>
            <a:r>
              <a:rPr sz="3600" b="0" spc="-5" dirty="0">
                <a:latin typeface="Tahoma"/>
                <a:cs typeface="Tahoma"/>
              </a:rPr>
              <a:t>Service</a:t>
            </a:r>
            <a:r>
              <a:rPr sz="3600" b="0" spc="-30" dirty="0">
                <a:latin typeface="Tahoma"/>
                <a:cs typeface="Tahoma"/>
              </a:rPr>
              <a:t> </a:t>
            </a:r>
            <a:r>
              <a:rPr sz="3600" b="0" spc="-5" dirty="0">
                <a:latin typeface="Tahoma"/>
                <a:cs typeface="Tahoma"/>
              </a:rPr>
              <a:t>(IaaS)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9246" y="2133107"/>
            <a:ext cx="5221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r>
              <a:rPr sz="24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elements</a:t>
            </a:r>
            <a:r>
              <a:rPr sz="24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4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service</a:t>
            </a:r>
            <a:r>
              <a:rPr sz="24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4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demand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2350"/>
            <a:chOff x="0" y="0"/>
            <a:chExt cx="9144000" cy="1022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37260"/>
            </a:xfrm>
            <a:custGeom>
              <a:avLst/>
              <a:gdLst/>
              <a:ahLst/>
              <a:cxnLst/>
              <a:rect l="l" t="t" r="r" b="b"/>
              <a:pathLst>
                <a:path w="9144000" h="937260">
                  <a:moveTo>
                    <a:pt x="9143999" y="937199"/>
                  </a:moveTo>
                  <a:lnTo>
                    <a:pt x="0" y="937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937199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6265"/>
              <a:ext cx="9144000" cy="796290"/>
            </a:xfrm>
            <a:custGeom>
              <a:avLst/>
              <a:gdLst/>
              <a:ahLst/>
              <a:cxnLst/>
              <a:rect l="l" t="t" r="r" b="b"/>
              <a:pathLst>
                <a:path w="9144000" h="796290">
                  <a:moveTo>
                    <a:pt x="8922140" y="795915"/>
                  </a:moveTo>
                  <a:lnTo>
                    <a:pt x="8672384" y="713712"/>
                  </a:lnTo>
                  <a:lnTo>
                    <a:pt x="8449197" y="781236"/>
                  </a:lnTo>
                  <a:lnTo>
                    <a:pt x="8210069" y="719584"/>
                  </a:lnTo>
                  <a:lnTo>
                    <a:pt x="7976256" y="778300"/>
                  </a:lnTo>
                  <a:lnTo>
                    <a:pt x="7737127" y="710776"/>
                  </a:lnTo>
                  <a:lnTo>
                    <a:pt x="7503313" y="781236"/>
                  </a:lnTo>
                  <a:lnTo>
                    <a:pt x="7269499" y="713712"/>
                  </a:lnTo>
                  <a:lnTo>
                    <a:pt x="7030370" y="781236"/>
                  </a:lnTo>
                  <a:lnTo>
                    <a:pt x="6796556" y="707840"/>
                  </a:lnTo>
                  <a:lnTo>
                    <a:pt x="6568056" y="781236"/>
                  </a:lnTo>
                  <a:lnTo>
                    <a:pt x="6334242" y="707841"/>
                  </a:lnTo>
                  <a:lnTo>
                    <a:pt x="6100427" y="784172"/>
                  </a:lnTo>
                  <a:lnTo>
                    <a:pt x="5866613" y="707841"/>
                  </a:lnTo>
                  <a:lnTo>
                    <a:pt x="5632799" y="787107"/>
                  </a:lnTo>
                  <a:lnTo>
                    <a:pt x="5388356" y="710776"/>
                  </a:lnTo>
                  <a:lnTo>
                    <a:pt x="5154542" y="787107"/>
                  </a:lnTo>
                  <a:lnTo>
                    <a:pt x="4920728" y="716648"/>
                  </a:lnTo>
                  <a:lnTo>
                    <a:pt x="4686913" y="790044"/>
                  </a:lnTo>
                  <a:lnTo>
                    <a:pt x="4447785" y="713712"/>
                  </a:lnTo>
                  <a:lnTo>
                    <a:pt x="4219285" y="792979"/>
                  </a:lnTo>
                  <a:lnTo>
                    <a:pt x="3980156" y="707841"/>
                  </a:lnTo>
                  <a:lnTo>
                    <a:pt x="3746342" y="790044"/>
                  </a:lnTo>
                  <a:lnTo>
                    <a:pt x="3512528" y="713712"/>
                  </a:lnTo>
                  <a:lnTo>
                    <a:pt x="3284027" y="790044"/>
                  </a:lnTo>
                  <a:lnTo>
                    <a:pt x="3044899" y="716648"/>
                  </a:lnTo>
                  <a:lnTo>
                    <a:pt x="2805771" y="790044"/>
                  </a:lnTo>
                  <a:lnTo>
                    <a:pt x="2571957" y="716648"/>
                  </a:lnTo>
                  <a:lnTo>
                    <a:pt x="2343456" y="790044"/>
                  </a:lnTo>
                  <a:lnTo>
                    <a:pt x="2104328" y="713712"/>
                  </a:lnTo>
                  <a:lnTo>
                    <a:pt x="1865200" y="792979"/>
                  </a:lnTo>
                  <a:lnTo>
                    <a:pt x="1631385" y="707841"/>
                  </a:lnTo>
                  <a:lnTo>
                    <a:pt x="1402885" y="792979"/>
                  </a:lnTo>
                  <a:lnTo>
                    <a:pt x="1163757" y="713712"/>
                  </a:lnTo>
                  <a:lnTo>
                    <a:pt x="935256" y="792979"/>
                  </a:lnTo>
                  <a:lnTo>
                    <a:pt x="696128" y="713712"/>
                  </a:lnTo>
                  <a:lnTo>
                    <a:pt x="457000" y="790044"/>
                  </a:lnTo>
                  <a:lnTo>
                    <a:pt x="217871" y="713712"/>
                  </a:lnTo>
                  <a:lnTo>
                    <a:pt x="0" y="792979"/>
                  </a:lnTo>
                  <a:lnTo>
                    <a:pt x="8880" y="0"/>
                  </a:lnTo>
                  <a:lnTo>
                    <a:pt x="9126238" y="24350"/>
                  </a:lnTo>
                  <a:lnTo>
                    <a:pt x="9143999" y="720005"/>
                  </a:lnTo>
                  <a:lnTo>
                    <a:pt x="8922140" y="795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8963" y="783855"/>
              <a:ext cx="4602480" cy="6985"/>
            </a:xfrm>
            <a:custGeom>
              <a:avLst/>
              <a:gdLst/>
              <a:ahLst/>
              <a:cxnLst/>
              <a:rect l="l" t="t" r="r" b="b"/>
              <a:pathLst>
                <a:path w="4602480" h="6984">
                  <a:moveTo>
                    <a:pt x="0" y="6899"/>
                  </a:moveTo>
                  <a:lnTo>
                    <a:pt x="4602300" y="0"/>
                  </a:lnTo>
                </a:path>
              </a:pathLst>
            </a:custGeom>
            <a:ln w="25399">
              <a:solidFill>
                <a:srgbClr val="94AE8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5467" y="1234651"/>
            <a:ext cx="7409180" cy="193992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16255" algn="ctr">
              <a:lnSpc>
                <a:spcPct val="100000"/>
              </a:lnSpc>
              <a:spcBef>
                <a:spcPts val="320"/>
              </a:spcBef>
            </a:pPr>
            <a:r>
              <a:rPr sz="2000" spc="50" dirty="0">
                <a:latin typeface="Trebuchet MS"/>
                <a:cs typeface="Trebuchet MS"/>
              </a:rPr>
              <a:t>IaaS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is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useful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in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following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situations</a:t>
            </a:r>
            <a:endParaRPr sz="2000">
              <a:latin typeface="Trebuchet MS"/>
              <a:cs typeface="Trebuchet MS"/>
            </a:endParaRPr>
          </a:p>
          <a:p>
            <a:pPr marR="356235" algn="ctr">
              <a:lnSpc>
                <a:spcPct val="100000"/>
              </a:lnSpc>
              <a:spcBef>
                <a:spcPts val="335"/>
              </a:spcBef>
            </a:pPr>
            <a:r>
              <a:rPr sz="3000" spc="-114" dirty="0">
                <a:latin typeface="Trebuchet MS"/>
                <a:cs typeface="Trebuchet MS"/>
              </a:rPr>
              <a:t>3.</a:t>
            </a:r>
            <a:endParaRPr sz="3000">
              <a:latin typeface="Trebuchet MS"/>
              <a:cs typeface="Trebuchet MS"/>
            </a:endParaRPr>
          </a:p>
          <a:p>
            <a:pPr marL="394335" marR="5080" indent="-382270">
              <a:lnSpc>
                <a:spcPct val="115599"/>
              </a:lnSpc>
              <a:spcBef>
                <a:spcPts val="19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20" dirty="0">
                <a:latin typeface="Trebuchet MS"/>
                <a:cs typeface="Trebuchet MS"/>
              </a:rPr>
              <a:t>Where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enterprise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is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growing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rapidly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and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scaling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hardware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would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be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problematic</a:t>
            </a:r>
            <a:endParaRPr sz="2000">
              <a:latin typeface="Trebuchet MS"/>
              <a:cs typeface="Trebuchet MS"/>
            </a:endParaRPr>
          </a:p>
          <a:p>
            <a:pPr marL="470534">
              <a:lnSpc>
                <a:spcPct val="100000"/>
              </a:lnSpc>
              <a:spcBef>
                <a:spcPts val="375"/>
              </a:spcBef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595" dirty="0">
                <a:latin typeface="Courier New"/>
                <a:cs typeface="Courier New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company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that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experience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huge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success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immediately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02096" y="73593"/>
            <a:ext cx="5723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Arial MT"/>
                <a:cs typeface="Arial MT"/>
              </a:rPr>
              <a:t>IaaS-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Appropriate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uses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2350"/>
            <a:chOff x="0" y="0"/>
            <a:chExt cx="9144000" cy="1022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37260"/>
            </a:xfrm>
            <a:custGeom>
              <a:avLst/>
              <a:gdLst/>
              <a:ahLst/>
              <a:cxnLst/>
              <a:rect l="l" t="t" r="r" b="b"/>
              <a:pathLst>
                <a:path w="9144000" h="937260">
                  <a:moveTo>
                    <a:pt x="9143999" y="937199"/>
                  </a:moveTo>
                  <a:lnTo>
                    <a:pt x="0" y="937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937199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6265"/>
              <a:ext cx="9144000" cy="796290"/>
            </a:xfrm>
            <a:custGeom>
              <a:avLst/>
              <a:gdLst/>
              <a:ahLst/>
              <a:cxnLst/>
              <a:rect l="l" t="t" r="r" b="b"/>
              <a:pathLst>
                <a:path w="9144000" h="796290">
                  <a:moveTo>
                    <a:pt x="8922140" y="795915"/>
                  </a:moveTo>
                  <a:lnTo>
                    <a:pt x="8672384" y="713712"/>
                  </a:lnTo>
                  <a:lnTo>
                    <a:pt x="8449197" y="781236"/>
                  </a:lnTo>
                  <a:lnTo>
                    <a:pt x="8210069" y="719584"/>
                  </a:lnTo>
                  <a:lnTo>
                    <a:pt x="7976256" y="778300"/>
                  </a:lnTo>
                  <a:lnTo>
                    <a:pt x="7737127" y="710776"/>
                  </a:lnTo>
                  <a:lnTo>
                    <a:pt x="7503313" y="781236"/>
                  </a:lnTo>
                  <a:lnTo>
                    <a:pt x="7269499" y="713712"/>
                  </a:lnTo>
                  <a:lnTo>
                    <a:pt x="7030370" y="781236"/>
                  </a:lnTo>
                  <a:lnTo>
                    <a:pt x="6796556" y="707840"/>
                  </a:lnTo>
                  <a:lnTo>
                    <a:pt x="6568056" y="781236"/>
                  </a:lnTo>
                  <a:lnTo>
                    <a:pt x="6334242" y="707841"/>
                  </a:lnTo>
                  <a:lnTo>
                    <a:pt x="6100427" y="784172"/>
                  </a:lnTo>
                  <a:lnTo>
                    <a:pt x="5866613" y="707841"/>
                  </a:lnTo>
                  <a:lnTo>
                    <a:pt x="5632799" y="787107"/>
                  </a:lnTo>
                  <a:lnTo>
                    <a:pt x="5388356" y="710776"/>
                  </a:lnTo>
                  <a:lnTo>
                    <a:pt x="5154542" y="787107"/>
                  </a:lnTo>
                  <a:lnTo>
                    <a:pt x="4920728" y="716648"/>
                  </a:lnTo>
                  <a:lnTo>
                    <a:pt x="4686913" y="790044"/>
                  </a:lnTo>
                  <a:lnTo>
                    <a:pt x="4447785" y="713712"/>
                  </a:lnTo>
                  <a:lnTo>
                    <a:pt x="4219285" y="792979"/>
                  </a:lnTo>
                  <a:lnTo>
                    <a:pt x="3980156" y="707841"/>
                  </a:lnTo>
                  <a:lnTo>
                    <a:pt x="3746342" y="790044"/>
                  </a:lnTo>
                  <a:lnTo>
                    <a:pt x="3512528" y="713712"/>
                  </a:lnTo>
                  <a:lnTo>
                    <a:pt x="3284027" y="790044"/>
                  </a:lnTo>
                  <a:lnTo>
                    <a:pt x="3044899" y="716648"/>
                  </a:lnTo>
                  <a:lnTo>
                    <a:pt x="2805771" y="790044"/>
                  </a:lnTo>
                  <a:lnTo>
                    <a:pt x="2571957" y="716648"/>
                  </a:lnTo>
                  <a:lnTo>
                    <a:pt x="2343456" y="790044"/>
                  </a:lnTo>
                  <a:lnTo>
                    <a:pt x="2104328" y="713712"/>
                  </a:lnTo>
                  <a:lnTo>
                    <a:pt x="1865200" y="792979"/>
                  </a:lnTo>
                  <a:lnTo>
                    <a:pt x="1631385" y="707841"/>
                  </a:lnTo>
                  <a:lnTo>
                    <a:pt x="1402885" y="792979"/>
                  </a:lnTo>
                  <a:lnTo>
                    <a:pt x="1163757" y="713712"/>
                  </a:lnTo>
                  <a:lnTo>
                    <a:pt x="935256" y="792979"/>
                  </a:lnTo>
                  <a:lnTo>
                    <a:pt x="696128" y="713712"/>
                  </a:lnTo>
                  <a:lnTo>
                    <a:pt x="457000" y="790044"/>
                  </a:lnTo>
                  <a:lnTo>
                    <a:pt x="217871" y="713712"/>
                  </a:lnTo>
                  <a:lnTo>
                    <a:pt x="0" y="792979"/>
                  </a:lnTo>
                  <a:lnTo>
                    <a:pt x="8880" y="0"/>
                  </a:lnTo>
                  <a:lnTo>
                    <a:pt x="9126238" y="24350"/>
                  </a:lnTo>
                  <a:lnTo>
                    <a:pt x="9143999" y="720005"/>
                  </a:lnTo>
                  <a:lnTo>
                    <a:pt x="8922140" y="795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8963" y="783855"/>
              <a:ext cx="4602480" cy="6985"/>
            </a:xfrm>
            <a:custGeom>
              <a:avLst/>
              <a:gdLst/>
              <a:ahLst/>
              <a:cxnLst/>
              <a:rect l="l" t="t" r="r" b="b"/>
              <a:pathLst>
                <a:path w="4602480" h="6984">
                  <a:moveTo>
                    <a:pt x="0" y="6899"/>
                  </a:moveTo>
                  <a:lnTo>
                    <a:pt x="4602300" y="0"/>
                  </a:lnTo>
                </a:path>
              </a:pathLst>
            </a:custGeom>
            <a:ln w="25399">
              <a:solidFill>
                <a:srgbClr val="94AE8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8699" y="1191259"/>
            <a:ext cx="7981315" cy="31686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625"/>
              </a:spcBef>
            </a:pPr>
            <a:r>
              <a:rPr sz="3000" spc="70" dirty="0">
                <a:latin typeface="Trebuchet MS"/>
                <a:cs typeface="Trebuchet MS"/>
              </a:rPr>
              <a:t>IaaS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25" dirty="0">
                <a:latin typeface="Trebuchet MS"/>
                <a:cs typeface="Trebuchet MS"/>
              </a:rPr>
              <a:t>is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10" dirty="0">
                <a:latin typeface="Trebuchet MS"/>
                <a:cs typeface="Trebuchet MS"/>
              </a:rPr>
              <a:t>useful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20" dirty="0">
                <a:latin typeface="Trebuchet MS"/>
                <a:cs typeface="Trebuchet MS"/>
              </a:rPr>
              <a:t>in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the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following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10" dirty="0">
                <a:latin typeface="Trebuchet MS"/>
                <a:cs typeface="Trebuchet MS"/>
              </a:rPr>
              <a:t>situations</a:t>
            </a:r>
            <a:endParaRPr sz="3000">
              <a:latin typeface="Trebuchet MS"/>
              <a:cs typeface="Trebuchet MS"/>
            </a:endParaRPr>
          </a:p>
          <a:p>
            <a:pPr marL="3378835">
              <a:lnSpc>
                <a:spcPct val="100000"/>
              </a:lnSpc>
              <a:spcBef>
                <a:spcPts val="525"/>
              </a:spcBef>
            </a:pPr>
            <a:r>
              <a:rPr sz="3000" b="1" spc="-185" dirty="0">
                <a:latin typeface="Trebuchet MS"/>
                <a:cs typeface="Trebuchet MS"/>
              </a:rPr>
              <a:t>4.</a:t>
            </a:r>
            <a:endParaRPr sz="3000">
              <a:latin typeface="Trebuchet MS"/>
              <a:cs typeface="Trebuchet MS"/>
            </a:endParaRPr>
          </a:p>
          <a:p>
            <a:pPr marL="471170" marR="5080" indent="-459105">
              <a:lnSpc>
                <a:spcPct val="114599"/>
              </a:lnSpc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30" dirty="0">
                <a:latin typeface="Trebuchet MS"/>
                <a:cs typeface="Trebuchet MS"/>
              </a:rPr>
              <a:t>Where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the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enterprise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25" dirty="0">
                <a:latin typeface="Trebuchet MS"/>
                <a:cs typeface="Trebuchet MS"/>
              </a:rPr>
              <a:t>is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35" dirty="0">
                <a:latin typeface="Trebuchet MS"/>
                <a:cs typeface="Trebuchet MS"/>
              </a:rPr>
              <a:t>growing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rapidly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70" dirty="0">
                <a:latin typeface="Trebuchet MS"/>
                <a:cs typeface="Trebuchet MS"/>
              </a:rPr>
              <a:t>and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scaling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25" dirty="0">
                <a:latin typeface="Trebuchet MS"/>
                <a:cs typeface="Trebuchet MS"/>
              </a:rPr>
              <a:t>hardware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40" dirty="0">
                <a:latin typeface="Trebuchet MS"/>
                <a:cs typeface="Trebuchet MS"/>
              </a:rPr>
              <a:t>would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20" dirty="0">
                <a:latin typeface="Trebuchet MS"/>
                <a:cs typeface="Trebuchet MS"/>
              </a:rPr>
              <a:t>be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problematic</a:t>
            </a:r>
            <a:endParaRPr sz="3000">
              <a:latin typeface="Trebuchet MS"/>
              <a:cs typeface="Trebuchet MS"/>
            </a:endParaRPr>
          </a:p>
          <a:p>
            <a:pPr marL="928369" marR="76200" indent="-457834">
              <a:lnSpc>
                <a:spcPct val="114599"/>
              </a:lnSpc>
            </a:pPr>
            <a:r>
              <a:rPr sz="3000" dirty="0">
                <a:latin typeface="Courier New"/>
                <a:cs typeface="Courier New"/>
              </a:rPr>
              <a:t>o</a:t>
            </a:r>
            <a:r>
              <a:rPr sz="3000" spc="-10" dirty="0">
                <a:latin typeface="Courier New"/>
                <a:cs typeface="Courier New"/>
              </a:rPr>
              <a:t> </a:t>
            </a:r>
            <a:r>
              <a:rPr sz="3000" spc="15" dirty="0">
                <a:latin typeface="Trebuchet MS"/>
                <a:cs typeface="Trebuchet MS"/>
              </a:rPr>
              <a:t>a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company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that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5" dirty="0">
                <a:latin typeface="Trebuchet MS"/>
                <a:cs typeface="Trebuchet MS"/>
              </a:rPr>
              <a:t>experience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huge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40" dirty="0">
                <a:latin typeface="Trebuchet MS"/>
                <a:cs typeface="Trebuchet MS"/>
              </a:rPr>
              <a:t>success </a:t>
            </a:r>
            <a:r>
              <a:rPr sz="3000" spc="-8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immediatel</a:t>
            </a:r>
            <a:r>
              <a:rPr sz="3000" spc="-5" dirty="0">
                <a:latin typeface="Trebuchet MS"/>
                <a:cs typeface="Trebuchet MS"/>
              </a:rPr>
              <a:t>y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-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animato</a:t>
            </a:r>
            <a:r>
              <a:rPr sz="3000" spc="-15" dirty="0">
                <a:latin typeface="Trebuchet MS"/>
                <a:cs typeface="Trebuchet MS"/>
              </a:rPr>
              <a:t>,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pinterest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02096" y="73593"/>
            <a:ext cx="5723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Arial MT"/>
                <a:cs typeface="Arial MT"/>
              </a:rPr>
              <a:t>IaaS-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Appropriate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uses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2350"/>
            <a:chOff x="0" y="0"/>
            <a:chExt cx="9144000" cy="1022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37260"/>
            </a:xfrm>
            <a:custGeom>
              <a:avLst/>
              <a:gdLst/>
              <a:ahLst/>
              <a:cxnLst/>
              <a:rect l="l" t="t" r="r" b="b"/>
              <a:pathLst>
                <a:path w="9144000" h="937260">
                  <a:moveTo>
                    <a:pt x="9143999" y="937199"/>
                  </a:moveTo>
                  <a:lnTo>
                    <a:pt x="0" y="937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937199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6265"/>
              <a:ext cx="9144000" cy="796290"/>
            </a:xfrm>
            <a:custGeom>
              <a:avLst/>
              <a:gdLst/>
              <a:ahLst/>
              <a:cxnLst/>
              <a:rect l="l" t="t" r="r" b="b"/>
              <a:pathLst>
                <a:path w="9144000" h="796290">
                  <a:moveTo>
                    <a:pt x="8922140" y="795915"/>
                  </a:moveTo>
                  <a:lnTo>
                    <a:pt x="8672384" y="713712"/>
                  </a:lnTo>
                  <a:lnTo>
                    <a:pt x="8449197" y="781236"/>
                  </a:lnTo>
                  <a:lnTo>
                    <a:pt x="8210069" y="719584"/>
                  </a:lnTo>
                  <a:lnTo>
                    <a:pt x="7976256" y="778300"/>
                  </a:lnTo>
                  <a:lnTo>
                    <a:pt x="7737127" y="710776"/>
                  </a:lnTo>
                  <a:lnTo>
                    <a:pt x="7503313" y="781236"/>
                  </a:lnTo>
                  <a:lnTo>
                    <a:pt x="7269499" y="713712"/>
                  </a:lnTo>
                  <a:lnTo>
                    <a:pt x="7030370" y="781236"/>
                  </a:lnTo>
                  <a:lnTo>
                    <a:pt x="6796556" y="707840"/>
                  </a:lnTo>
                  <a:lnTo>
                    <a:pt x="6568056" y="781236"/>
                  </a:lnTo>
                  <a:lnTo>
                    <a:pt x="6334242" y="707841"/>
                  </a:lnTo>
                  <a:lnTo>
                    <a:pt x="6100427" y="784172"/>
                  </a:lnTo>
                  <a:lnTo>
                    <a:pt x="5866613" y="707841"/>
                  </a:lnTo>
                  <a:lnTo>
                    <a:pt x="5632799" y="787107"/>
                  </a:lnTo>
                  <a:lnTo>
                    <a:pt x="5388356" y="710776"/>
                  </a:lnTo>
                  <a:lnTo>
                    <a:pt x="5154542" y="787107"/>
                  </a:lnTo>
                  <a:lnTo>
                    <a:pt x="4920728" y="716648"/>
                  </a:lnTo>
                  <a:lnTo>
                    <a:pt x="4686913" y="790044"/>
                  </a:lnTo>
                  <a:lnTo>
                    <a:pt x="4447785" y="713712"/>
                  </a:lnTo>
                  <a:lnTo>
                    <a:pt x="4219285" y="792979"/>
                  </a:lnTo>
                  <a:lnTo>
                    <a:pt x="3980156" y="707841"/>
                  </a:lnTo>
                  <a:lnTo>
                    <a:pt x="3746342" y="790044"/>
                  </a:lnTo>
                  <a:lnTo>
                    <a:pt x="3512528" y="713712"/>
                  </a:lnTo>
                  <a:lnTo>
                    <a:pt x="3284027" y="790044"/>
                  </a:lnTo>
                  <a:lnTo>
                    <a:pt x="3044899" y="716648"/>
                  </a:lnTo>
                  <a:lnTo>
                    <a:pt x="2805771" y="790044"/>
                  </a:lnTo>
                  <a:lnTo>
                    <a:pt x="2571957" y="716648"/>
                  </a:lnTo>
                  <a:lnTo>
                    <a:pt x="2343456" y="790044"/>
                  </a:lnTo>
                  <a:lnTo>
                    <a:pt x="2104328" y="713712"/>
                  </a:lnTo>
                  <a:lnTo>
                    <a:pt x="1865200" y="792979"/>
                  </a:lnTo>
                  <a:lnTo>
                    <a:pt x="1631385" y="707841"/>
                  </a:lnTo>
                  <a:lnTo>
                    <a:pt x="1402885" y="792979"/>
                  </a:lnTo>
                  <a:lnTo>
                    <a:pt x="1163757" y="713712"/>
                  </a:lnTo>
                  <a:lnTo>
                    <a:pt x="935256" y="792979"/>
                  </a:lnTo>
                  <a:lnTo>
                    <a:pt x="696128" y="713712"/>
                  </a:lnTo>
                  <a:lnTo>
                    <a:pt x="457000" y="790044"/>
                  </a:lnTo>
                  <a:lnTo>
                    <a:pt x="217871" y="713712"/>
                  </a:lnTo>
                  <a:lnTo>
                    <a:pt x="0" y="792979"/>
                  </a:lnTo>
                  <a:lnTo>
                    <a:pt x="8880" y="0"/>
                  </a:lnTo>
                  <a:lnTo>
                    <a:pt x="9126238" y="24350"/>
                  </a:lnTo>
                  <a:lnTo>
                    <a:pt x="9143999" y="720005"/>
                  </a:lnTo>
                  <a:lnTo>
                    <a:pt x="8922140" y="795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8963" y="783855"/>
              <a:ext cx="4602480" cy="6985"/>
            </a:xfrm>
            <a:custGeom>
              <a:avLst/>
              <a:gdLst/>
              <a:ahLst/>
              <a:cxnLst/>
              <a:rect l="l" t="t" r="r" b="b"/>
              <a:pathLst>
                <a:path w="4602480" h="6984">
                  <a:moveTo>
                    <a:pt x="0" y="6899"/>
                  </a:moveTo>
                  <a:lnTo>
                    <a:pt x="4602300" y="0"/>
                  </a:lnTo>
                </a:path>
              </a:pathLst>
            </a:custGeom>
            <a:ln w="25399">
              <a:solidFill>
                <a:srgbClr val="94AE8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0225" y="1191259"/>
            <a:ext cx="7948295" cy="20542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61035">
              <a:lnSpc>
                <a:spcPct val="100000"/>
              </a:lnSpc>
              <a:spcBef>
                <a:spcPts val="625"/>
              </a:spcBef>
            </a:pPr>
            <a:r>
              <a:rPr sz="3000" spc="70" dirty="0">
                <a:latin typeface="Trebuchet MS"/>
                <a:cs typeface="Trebuchet MS"/>
              </a:rPr>
              <a:t>IaaS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25" dirty="0">
                <a:latin typeface="Trebuchet MS"/>
                <a:cs typeface="Trebuchet MS"/>
              </a:rPr>
              <a:t>is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10" dirty="0">
                <a:latin typeface="Trebuchet MS"/>
                <a:cs typeface="Trebuchet MS"/>
              </a:rPr>
              <a:t>useful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20" dirty="0">
                <a:latin typeface="Trebuchet MS"/>
                <a:cs typeface="Trebuchet MS"/>
              </a:rPr>
              <a:t>in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the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following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10" dirty="0">
                <a:latin typeface="Trebuchet MS"/>
                <a:cs typeface="Trebuchet MS"/>
              </a:rPr>
              <a:t>situations</a:t>
            </a:r>
            <a:endParaRPr sz="3000">
              <a:latin typeface="Trebuchet MS"/>
              <a:cs typeface="Trebuchet MS"/>
            </a:endParaRPr>
          </a:p>
          <a:p>
            <a:pPr marL="3377565">
              <a:lnSpc>
                <a:spcPct val="100000"/>
              </a:lnSpc>
              <a:spcBef>
                <a:spcPts val="525"/>
              </a:spcBef>
            </a:pPr>
            <a:r>
              <a:rPr sz="3000" b="1" spc="-185" dirty="0">
                <a:latin typeface="Trebuchet MS"/>
                <a:cs typeface="Trebuchet MS"/>
              </a:rPr>
              <a:t>5.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25"/>
              </a:spcBef>
            </a:pPr>
            <a:r>
              <a:rPr sz="3000" spc="10" dirty="0">
                <a:latin typeface="Trebuchet MS"/>
                <a:cs typeface="Trebuchet MS"/>
              </a:rPr>
              <a:t>For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specific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-30" dirty="0">
                <a:latin typeface="Trebuchet MS"/>
                <a:cs typeface="Trebuchet MS"/>
              </a:rPr>
              <a:t>line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of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20" dirty="0">
                <a:latin typeface="Trebuchet MS"/>
                <a:cs typeface="Trebuchet MS"/>
              </a:rPr>
              <a:t>business,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trial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70" dirty="0">
                <a:latin typeface="Trebuchet MS"/>
                <a:cs typeface="Trebuchet MS"/>
              </a:rPr>
              <a:t>or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15" dirty="0">
                <a:latin typeface="Trebuchet MS"/>
                <a:cs typeface="Trebuchet MS"/>
              </a:rPr>
              <a:t>temporary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spc="-15" dirty="0">
                <a:latin typeface="Trebuchet MS"/>
                <a:cs typeface="Trebuchet MS"/>
              </a:rPr>
              <a:t>infrastructural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needs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02096" y="73593"/>
            <a:ext cx="5723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Arial MT"/>
                <a:cs typeface="Arial MT"/>
              </a:rPr>
              <a:t>IaaS-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Appropriate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uses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2350"/>
            <a:chOff x="0" y="0"/>
            <a:chExt cx="9144000" cy="1022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37260"/>
            </a:xfrm>
            <a:custGeom>
              <a:avLst/>
              <a:gdLst/>
              <a:ahLst/>
              <a:cxnLst/>
              <a:rect l="l" t="t" r="r" b="b"/>
              <a:pathLst>
                <a:path w="9144000" h="937260">
                  <a:moveTo>
                    <a:pt x="9143999" y="937199"/>
                  </a:moveTo>
                  <a:lnTo>
                    <a:pt x="0" y="937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937199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6265"/>
              <a:ext cx="9144000" cy="796290"/>
            </a:xfrm>
            <a:custGeom>
              <a:avLst/>
              <a:gdLst/>
              <a:ahLst/>
              <a:cxnLst/>
              <a:rect l="l" t="t" r="r" b="b"/>
              <a:pathLst>
                <a:path w="9144000" h="796290">
                  <a:moveTo>
                    <a:pt x="8922140" y="795915"/>
                  </a:moveTo>
                  <a:lnTo>
                    <a:pt x="8672384" y="713712"/>
                  </a:lnTo>
                  <a:lnTo>
                    <a:pt x="8449197" y="781236"/>
                  </a:lnTo>
                  <a:lnTo>
                    <a:pt x="8210069" y="719584"/>
                  </a:lnTo>
                  <a:lnTo>
                    <a:pt x="7976256" y="778300"/>
                  </a:lnTo>
                  <a:lnTo>
                    <a:pt x="7737127" y="710776"/>
                  </a:lnTo>
                  <a:lnTo>
                    <a:pt x="7503313" y="781236"/>
                  </a:lnTo>
                  <a:lnTo>
                    <a:pt x="7269499" y="713712"/>
                  </a:lnTo>
                  <a:lnTo>
                    <a:pt x="7030370" y="781236"/>
                  </a:lnTo>
                  <a:lnTo>
                    <a:pt x="6796556" y="707840"/>
                  </a:lnTo>
                  <a:lnTo>
                    <a:pt x="6568056" y="781236"/>
                  </a:lnTo>
                  <a:lnTo>
                    <a:pt x="6334242" y="707841"/>
                  </a:lnTo>
                  <a:lnTo>
                    <a:pt x="6100427" y="784172"/>
                  </a:lnTo>
                  <a:lnTo>
                    <a:pt x="5866613" y="707841"/>
                  </a:lnTo>
                  <a:lnTo>
                    <a:pt x="5632799" y="787107"/>
                  </a:lnTo>
                  <a:lnTo>
                    <a:pt x="5388356" y="710776"/>
                  </a:lnTo>
                  <a:lnTo>
                    <a:pt x="5154542" y="787107"/>
                  </a:lnTo>
                  <a:lnTo>
                    <a:pt x="4920728" y="716648"/>
                  </a:lnTo>
                  <a:lnTo>
                    <a:pt x="4686913" y="790044"/>
                  </a:lnTo>
                  <a:lnTo>
                    <a:pt x="4447785" y="713712"/>
                  </a:lnTo>
                  <a:lnTo>
                    <a:pt x="4219285" y="792979"/>
                  </a:lnTo>
                  <a:lnTo>
                    <a:pt x="3980156" y="707841"/>
                  </a:lnTo>
                  <a:lnTo>
                    <a:pt x="3746342" y="790044"/>
                  </a:lnTo>
                  <a:lnTo>
                    <a:pt x="3512528" y="713712"/>
                  </a:lnTo>
                  <a:lnTo>
                    <a:pt x="3284027" y="790044"/>
                  </a:lnTo>
                  <a:lnTo>
                    <a:pt x="3044899" y="716648"/>
                  </a:lnTo>
                  <a:lnTo>
                    <a:pt x="2805771" y="790044"/>
                  </a:lnTo>
                  <a:lnTo>
                    <a:pt x="2571957" y="716648"/>
                  </a:lnTo>
                  <a:lnTo>
                    <a:pt x="2343456" y="790044"/>
                  </a:lnTo>
                  <a:lnTo>
                    <a:pt x="2104328" y="713712"/>
                  </a:lnTo>
                  <a:lnTo>
                    <a:pt x="1865200" y="792979"/>
                  </a:lnTo>
                  <a:lnTo>
                    <a:pt x="1631385" y="707841"/>
                  </a:lnTo>
                  <a:lnTo>
                    <a:pt x="1402885" y="792979"/>
                  </a:lnTo>
                  <a:lnTo>
                    <a:pt x="1163757" y="713712"/>
                  </a:lnTo>
                  <a:lnTo>
                    <a:pt x="935256" y="792979"/>
                  </a:lnTo>
                  <a:lnTo>
                    <a:pt x="696128" y="713712"/>
                  </a:lnTo>
                  <a:lnTo>
                    <a:pt x="457000" y="790044"/>
                  </a:lnTo>
                  <a:lnTo>
                    <a:pt x="217871" y="713712"/>
                  </a:lnTo>
                  <a:lnTo>
                    <a:pt x="0" y="792979"/>
                  </a:lnTo>
                  <a:lnTo>
                    <a:pt x="8880" y="0"/>
                  </a:lnTo>
                  <a:lnTo>
                    <a:pt x="9126238" y="24350"/>
                  </a:lnTo>
                  <a:lnTo>
                    <a:pt x="9143999" y="720005"/>
                  </a:lnTo>
                  <a:lnTo>
                    <a:pt x="8922140" y="795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8963" y="783855"/>
              <a:ext cx="4602480" cy="6985"/>
            </a:xfrm>
            <a:custGeom>
              <a:avLst/>
              <a:gdLst/>
              <a:ahLst/>
              <a:cxnLst/>
              <a:rect l="l" t="t" r="r" b="b"/>
              <a:pathLst>
                <a:path w="4602480" h="6984">
                  <a:moveTo>
                    <a:pt x="0" y="6899"/>
                  </a:moveTo>
                  <a:lnTo>
                    <a:pt x="4602300" y="0"/>
                  </a:lnTo>
                </a:path>
              </a:pathLst>
            </a:custGeom>
            <a:ln w="25399">
              <a:solidFill>
                <a:srgbClr val="94AE8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5467" y="1110615"/>
            <a:ext cx="777811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1016000" indent="-382270">
              <a:lnSpc>
                <a:spcPct val="150000"/>
              </a:lnSpc>
              <a:spcBef>
                <a:spcPts val="10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20" dirty="0">
                <a:latin typeface="Trebuchet MS"/>
                <a:cs typeface="Trebuchet MS"/>
              </a:rPr>
              <a:t>Where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b="1" spc="35" dirty="0">
                <a:latin typeface="Trebuchet MS"/>
                <a:cs typeface="Trebuchet MS"/>
              </a:rPr>
              <a:t>regulatory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40" dirty="0">
                <a:latin typeface="Trebuchet MS"/>
                <a:cs typeface="Trebuchet MS"/>
              </a:rPr>
              <a:t>compliance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makes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offshoring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or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outsourcing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of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data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storage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and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processing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difficult</a:t>
            </a:r>
            <a:endParaRPr sz="2000">
              <a:latin typeface="Trebuchet MS"/>
              <a:cs typeface="Trebuchet MS"/>
            </a:endParaRPr>
          </a:p>
          <a:p>
            <a:pPr marL="851535" marR="5080" lvl="1" indent="-381000">
              <a:lnSpc>
                <a:spcPct val="150000"/>
              </a:lnSpc>
              <a:buFont typeface="Courier New"/>
              <a:buChar char="o"/>
              <a:tabLst>
                <a:tab pos="852169" algn="l"/>
              </a:tabLst>
            </a:pPr>
            <a:r>
              <a:rPr sz="2000" spc="25" dirty="0">
                <a:latin typeface="Trebuchet MS"/>
                <a:cs typeface="Trebuchet MS"/>
              </a:rPr>
              <a:t>personal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information,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medical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information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can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not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be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stored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in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another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country</a:t>
            </a:r>
            <a:endParaRPr sz="2000">
              <a:latin typeface="Trebuchet MS"/>
              <a:cs typeface="Trebuchet MS"/>
            </a:endParaRPr>
          </a:p>
          <a:p>
            <a:pPr marL="394335" marR="199390" indent="-382270">
              <a:lnSpc>
                <a:spcPct val="150000"/>
              </a:lnSpc>
              <a:buFont typeface="Arial MT"/>
              <a:buChar char="●"/>
              <a:tabLst>
                <a:tab pos="460375" algn="l"/>
                <a:tab pos="461009" algn="l"/>
              </a:tabLst>
            </a:pPr>
            <a:r>
              <a:rPr dirty="0"/>
              <a:t>	</a:t>
            </a:r>
            <a:r>
              <a:rPr sz="2000" spc="20" dirty="0">
                <a:latin typeface="Trebuchet MS"/>
                <a:cs typeface="Trebuchet MS"/>
              </a:rPr>
              <a:t>Where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highest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levels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of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performance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are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required,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and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on-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premise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or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dedicated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hosted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infrastructure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has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capacity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to 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meet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organization’s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needs</a:t>
            </a:r>
            <a:endParaRPr sz="2000">
              <a:latin typeface="Trebuchet MS"/>
              <a:cs typeface="Trebuchet MS"/>
            </a:endParaRPr>
          </a:p>
          <a:p>
            <a:pPr marL="851535" lvl="1" indent="-38163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852169" algn="l"/>
              </a:tabLst>
            </a:pPr>
            <a:r>
              <a:rPr sz="2000" dirty="0">
                <a:latin typeface="Trebuchet MS"/>
                <a:cs typeface="Trebuchet MS"/>
              </a:rPr>
              <a:t>network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latency,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55310" y="73593"/>
            <a:ext cx="5826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Arial MT"/>
                <a:cs typeface="Arial MT"/>
              </a:rPr>
              <a:t>IaaS-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inappropriate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use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2350"/>
            <a:chOff x="0" y="0"/>
            <a:chExt cx="9144000" cy="1022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37260"/>
            </a:xfrm>
            <a:custGeom>
              <a:avLst/>
              <a:gdLst/>
              <a:ahLst/>
              <a:cxnLst/>
              <a:rect l="l" t="t" r="r" b="b"/>
              <a:pathLst>
                <a:path w="9144000" h="937260">
                  <a:moveTo>
                    <a:pt x="9143999" y="937199"/>
                  </a:moveTo>
                  <a:lnTo>
                    <a:pt x="0" y="937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937199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6265"/>
              <a:ext cx="9144000" cy="796290"/>
            </a:xfrm>
            <a:custGeom>
              <a:avLst/>
              <a:gdLst/>
              <a:ahLst/>
              <a:cxnLst/>
              <a:rect l="l" t="t" r="r" b="b"/>
              <a:pathLst>
                <a:path w="9144000" h="796290">
                  <a:moveTo>
                    <a:pt x="8922140" y="795915"/>
                  </a:moveTo>
                  <a:lnTo>
                    <a:pt x="8672384" y="713712"/>
                  </a:lnTo>
                  <a:lnTo>
                    <a:pt x="8449197" y="781236"/>
                  </a:lnTo>
                  <a:lnTo>
                    <a:pt x="8210069" y="719584"/>
                  </a:lnTo>
                  <a:lnTo>
                    <a:pt x="7976256" y="778300"/>
                  </a:lnTo>
                  <a:lnTo>
                    <a:pt x="7737127" y="710776"/>
                  </a:lnTo>
                  <a:lnTo>
                    <a:pt x="7503313" y="781236"/>
                  </a:lnTo>
                  <a:lnTo>
                    <a:pt x="7269499" y="713712"/>
                  </a:lnTo>
                  <a:lnTo>
                    <a:pt x="7030370" y="781236"/>
                  </a:lnTo>
                  <a:lnTo>
                    <a:pt x="6796556" y="707840"/>
                  </a:lnTo>
                  <a:lnTo>
                    <a:pt x="6568056" y="781236"/>
                  </a:lnTo>
                  <a:lnTo>
                    <a:pt x="6334242" y="707841"/>
                  </a:lnTo>
                  <a:lnTo>
                    <a:pt x="6100427" y="784172"/>
                  </a:lnTo>
                  <a:lnTo>
                    <a:pt x="5866613" y="707841"/>
                  </a:lnTo>
                  <a:lnTo>
                    <a:pt x="5632799" y="787107"/>
                  </a:lnTo>
                  <a:lnTo>
                    <a:pt x="5388356" y="710776"/>
                  </a:lnTo>
                  <a:lnTo>
                    <a:pt x="5154542" y="787107"/>
                  </a:lnTo>
                  <a:lnTo>
                    <a:pt x="4920728" y="716648"/>
                  </a:lnTo>
                  <a:lnTo>
                    <a:pt x="4686913" y="790044"/>
                  </a:lnTo>
                  <a:lnTo>
                    <a:pt x="4447785" y="713712"/>
                  </a:lnTo>
                  <a:lnTo>
                    <a:pt x="4219285" y="792979"/>
                  </a:lnTo>
                  <a:lnTo>
                    <a:pt x="3980156" y="707841"/>
                  </a:lnTo>
                  <a:lnTo>
                    <a:pt x="3746342" y="790044"/>
                  </a:lnTo>
                  <a:lnTo>
                    <a:pt x="3512528" y="713712"/>
                  </a:lnTo>
                  <a:lnTo>
                    <a:pt x="3284027" y="790044"/>
                  </a:lnTo>
                  <a:lnTo>
                    <a:pt x="3044899" y="716648"/>
                  </a:lnTo>
                  <a:lnTo>
                    <a:pt x="2805771" y="790044"/>
                  </a:lnTo>
                  <a:lnTo>
                    <a:pt x="2571957" y="716648"/>
                  </a:lnTo>
                  <a:lnTo>
                    <a:pt x="2343456" y="790044"/>
                  </a:lnTo>
                  <a:lnTo>
                    <a:pt x="2104328" y="713712"/>
                  </a:lnTo>
                  <a:lnTo>
                    <a:pt x="1865200" y="792979"/>
                  </a:lnTo>
                  <a:lnTo>
                    <a:pt x="1631385" y="707841"/>
                  </a:lnTo>
                  <a:lnTo>
                    <a:pt x="1402885" y="792979"/>
                  </a:lnTo>
                  <a:lnTo>
                    <a:pt x="1163757" y="713712"/>
                  </a:lnTo>
                  <a:lnTo>
                    <a:pt x="935256" y="792979"/>
                  </a:lnTo>
                  <a:lnTo>
                    <a:pt x="696128" y="713712"/>
                  </a:lnTo>
                  <a:lnTo>
                    <a:pt x="457000" y="790044"/>
                  </a:lnTo>
                  <a:lnTo>
                    <a:pt x="217871" y="713712"/>
                  </a:lnTo>
                  <a:lnTo>
                    <a:pt x="0" y="792979"/>
                  </a:lnTo>
                  <a:lnTo>
                    <a:pt x="8880" y="0"/>
                  </a:lnTo>
                  <a:lnTo>
                    <a:pt x="9126238" y="24350"/>
                  </a:lnTo>
                  <a:lnTo>
                    <a:pt x="9143999" y="720005"/>
                  </a:lnTo>
                  <a:lnTo>
                    <a:pt x="8922140" y="795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8963" y="783855"/>
              <a:ext cx="4602480" cy="6985"/>
            </a:xfrm>
            <a:custGeom>
              <a:avLst/>
              <a:gdLst/>
              <a:ahLst/>
              <a:cxnLst/>
              <a:rect l="l" t="t" r="r" b="b"/>
              <a:pathLst>
                <a:path w="4602480" h="6984">
                  <a:moveTo>
                    <a:pt x="0" y="6899"/>
                  </a:moveTo>
                  <a:lnTo>
                    <a:pt x="4602300" y="0"/>
                  </a:lnTo>
                </a:path>
              </a:pathLst>
            </a:custGeom>
            <a:ln w="25399">
              <a:solidFill>
                <a:srgbClr val="94AE8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5467" y="1110615"/>
            <a:ext cx="7062470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30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50" dirty="0">
                <a:latin typeface="Trebuchet MS"/>
                <a:cs typeface="Trebuchet MS"/>
              </a:rPr>
              <a:t>IaaS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is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one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of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three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fundamental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cloud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service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models</a:t>
            </a:r>
            <a:endParaRPr sz="2000">
              <a:latin typeface="Trebuchet MS"/>
              <a:cs typeface="Trebuchet MS"/>
            </a:endParaRPr>
          </a:p>
          <a:p>
            <a:pPr marL="394335" marR="5080" indent="-382270">
              <a:lnSpc>
                <a:spcPct val="150000"/>
              </a:lnSpc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50" dirty="0">
                <a:latin typeface="Trebuchet MS"/>
                <a:cs typeface="Trebuchet MS"/>
              </a:rPr>
              <a:t>IaaS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provides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basic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computing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resources-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storage,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servers,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software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networks</a:t>
            </a:r>
            <a:endParaRPr sz="2000">
              <a:latin typeface="Trebuchet MS"/>
              <a:cs typeface="Trebuchet MS"/>
            </a:endParaRPr>
          </a:p>
          <a:p>
            <a:pPr marL="394335" indent="-382270">
              <a:lnSpc>
                <a:spcPct val="100000"/>
              </a:lnSpc>
              <a:spcBef>
                <a:spcPts val="120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55" dirty="0">
                <a:latin typeface="Trebuchet MS"/>
                <a:cs typeface="Trebuchet MS"/>
              </a:rPr>
              <a:t>Iaas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resources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are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provided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on-demand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and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utility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model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2350"/>
            <a:chOff x="0" y="0"/>
            <a:chExt cx="9144000" cy="1022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37260"/>
            </a:xfrm>
            <a:custGeom>
              <a:avLst/>
              <a:gdLst/>
              <a:ahLst/>
              <a:cxnLst/>
              <a:rect l="l" t="t" r="r" b="b"/>
              <a:pathLst>
                <a:path w="9144000" h="937260">
                  <a:moveTo>
                    <a:pt x="9143999" y="937199"/>
                  </a:moveTo>
                  <a:lnTo>
                    <a:pt x="0" y="937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937199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6265"/>
              <a:ext cx="9144000" cy="796290"/>
            </a:xfrm>
            <a:custGeom>
              <a:avLst/>
              <a:gdLst/>
              <a:ahLst/>
              <a:cxnLst/>
              <a:rect l="l" t="t" r="r" b="b"/>
              <a:pathLst>
                <a:path w="9144000" h="796290">
                  <a:moveTo>
                    <a:pt x="8922140" y="795915"/>
                  </a:moveTo>
                  <a:lnTo>
                    <a:pt x="8672384" y="713712"/>
                  </a:lnTo>
                  <a:lnTo>
                    <a:pt x="8449197" y="781236"/>
                  </a:lnTo>
                  <a:lnTo>
                    <a:pt x="8210069" y="719584"/>
                  </a:lnTo>
                  <a:lnTo>
                    <a:pt x="7976256" y="778300"/>
                  </a:lnTo>
                  <a:lnTo>
                    <a:pt x="7737127" y="710776"/>
                  </a:lnTo>
                  <a:lnTo>
                    <a:pt x="7503313" y="781236"/>
                  </a:lnTo>
                  <a:lnTo>
                    <a:pt x="7269499" y="713712"/>
                  </a:lnTo>
                  <a:lnTo>
                    <a:pt x="7030370" y="781236"/>
                  </a:lnTo>
                  <a:lnTo>
                    <a:pt x="6796556" y="707840"/>
                  </a:lnTo>
                  <a:lnTo>
                    <a:pt x="6568056" y="781236"/>
                  </a:lnTo>
                  <a:lnTo>
                    <a:pt x="6334242" y="707841"/>
                  </a:lnTo>
                  <a:lnTo>
                    <a:pt x="6100427" y="784172"/>
                  </a:lnTo>
                  <a:lnTo>
                    <a:pt x="5866613" y="707841"/>
                  </a:lnTo>
                  <a:lnTo>
                    <a:pt x="5632799" y="787107"/>
                  </a:lnTo>
                  <a:lnTo>
                    <a:pt x="5388356" y="710776"/>
                  </a:lnTo>
                  <a:lnTo>
                    <a:pt x="5154542" y="787107"/>
                  </a:lnTo>
                  <a:lnTo>
                    <a:pt x="4920728" y="716648"/>
                  </a:lnTo>
                  <a:lnTo>
                    <a:pt x="4686913" y="790044"/>
                  </a:lnTo>
                  <a:lnTo>
                    <a:pt x="4447785" y="713712"/>
                  </a:lnTo>
                  <a:lnTo>
                    <a:pt x="4219285" y="792979"/>
                  </a:lnTo>
                  <a:lnTo>
                    <a:pt x="3980156" y="707841"/>
                  </a:lnTo>
                  <a:lnTo>
                    <a:pt x="3746342" y="790044"/>
                  </a:lnTo>
                  <a:lnTo>
                    <a:pt x="3512528" y="713712"/>
                  </a:lnTo>
                  <a:lnTo>
                    <a:pt x="3284027" y="790044"/>
                  </a:lnTo>
                  <a:lnTo>
                    <a:pt x="3044899" y="716648"/>
                  </a:lnTo>
                  <a:lnTo>
                    <a:pt x="2805771" y="790044"/>
                  </a:lnTo>
                  <a:lnTo>
                    <a:pt x="2571957" y="716648"/>
                  </a:lnTo>
                  <a:lnTo>
                    <a:pt x="2343456" y="790044"/>
                  </a:lnTo>
                  <a:lnTo>
                    <a:pt x="2104328" y="713712"/>
                  </a:lnTo>
                  <a:lnTo>
                    <a:pt x="1865200" y="792979"/>
                  </a:lnTo>
                  <a:lnTo>
                    <a:pt x="1631385" y="707841"/>
                  </a:lnTo>
                  <a:lnTo>
                    <a:pt x="1402885" y="792979"/>
                  </a:lnTo>
                  <a:lnTo>
                    <a:pt x="1163757" y="713712"/>
                  </a:lnTo>
                  <a:lnTo>
                    <a:pt x="935256" y="792979"/>
                  </a:lnTo>
                  <a:lnTo>
                    <a:pt x="696128" y="713712"/>
                  </a:lnTo>
                  <a:lnTo>
                    <a:pt x="457000" y="790044"/>
                  </a:lnTo>
                  <a:lnTo>
                    <a:pt x="217871" y="713712"/>
                  </a:lnTo>
                  <a:lnTo>
                    <a:pt x="0" y="792979"/>
                  </a:lnTo>
                  <a:lnTo>
                    <a:pt x="8880" y="0"/>
                  </a:lnTo>
                  <a:lnTo>
                    <a:pt x="9126238" y="24350"/>
                  </a:lnTo>
                  <a:lnTo>
                    <a:pt x="9143999" y="720005"/>
                  </a:lnTo>
                  <a:lnTo>
                    <a:pt x="8922140" y="795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8963" y="783855"/>
              <a:ext cx="4602480" cy="6985"/>
            </a:xfrm>
            <a:custGeom>
              <a:avLst/>
              <a:gdLst/>
              <a:ahLst/>
              <a:cxnLst/>
              <a:rect l="l" t="t" r="r" b="b"/>
              <a:pathLst>
                <a:path w="4602480" h="6984">
                  <a:moveTo>
                    <a:pt x="0" y="6899"/>
                  </a:moveTo>
                  <a:lnTo>
                    <a:pt x="4602300" y="0"/>
                  </a:lnTo>
                </a:path>
              </a:pathLst>
            </a:custGeom>
            <a:ln w="25399">
              <a:solidFill>
                <a:srgbClr val="94AE8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 useBgFill="1">
        <p:nvSpPr>
          <p:cNvPr id="6" name="object 6"/>
          <p:cNvSpPr txBox="1"/>
          <p:nvPr/>
        </p:nvSpPr>
        <p:spPr>
          <a:xfrm>
            <a:off x="528699" y="1029334"/>
            <a:ext cx="7194550" cy="34544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900"/>
              </a:spcBef>
            </a:pP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At</a:t>
            </a:r>
            <a:r>
              <a:rPr sz="3000" spc="-10" dirty="0">
                <a:solidFill>
                  <a:srgbClr val="222222"/>
                </a:solidFill>
                <a:latin typeface="Calibri"/>
                <a:cs typeface="Calibri"/>
              </a:rPr>
              <a:t> the</a:t>
            </a:r>
            <a:r>
              <a:rPr sz="3000" spc="-1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end</a:t>
            </a:r>
            <a:r>
              <a:rPr sz="3000" spc="-1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of</a:t>
            </a:r>
            <a:r>
              <a:rPr sz="3000" spc="-10" dirty="0">
                <a:solidFill>
                  <a:srgbClr val="222222"/>
                </a:solidFill>
                <a:latin typeface="Calibri"/>
                <a:cs typeface="Calibri"/>
              </a:rPr>
              <a:t> the this</a:t>
            </a:r>
            <a:r>
              <a:rPr sz="3000" spc="-1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lesson</a:t>
            </a:r>
            <a:r>
              <a:rPr sz="3000" spc="-1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learner</a:t>
            </a:r>
            <a:r>
              <a:rPr sz="3000" spc="-1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be </a:t>
            </a:r>
            <a:r>
              <a:rPr sz="3000" dirty="0">
                <a:solidFill>
                  <a:srgbClr val="222222"/>
                </a:solidFill>
                <a:latin typeface="Calibri"/>
                <a:cs typeface="Calibri"/>
              </a:rPr>
              <a:t>able</a:t>
            </a:r>
            <a:r>
              <a:rPr sz="3000" spc="-10" dirty="0">
                <a:solidFill>
                  <a:srgbClr val="222222"/>
                </a:solidFill>
                <a:latin typeface="Calibri"/>
                <a:cs typeface="Calibri"/>
              </a:rPr>
              <a:t> to</a:t>
            </a:r>
            <a:endParaRPr sz="3000" dirty="0">
              <a:latin typeface="Calibri"/>
              <a:cs typeface="Calibri"/>
            </a:endParaRPr>
          </a:p>
          <a:p>
            <a:pPr marL="471170" indent="-459105">
              <a:lnSpc>
                <a:spcPct val="100000"/>
              </a:lnSpc>
              <a:spcBef>
                <a:spcPts val="1800"/>
              </a:spcBef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Articulate</a:t>
            </a:r>
            <a:r>
              <a:rPr sz="3000" spc="-2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2222"/>
                </a:solidFill>
                <a:latin typeface="Calibri"/>
                <a:cs typeface="Calibri"/>
              </a:rPr>
              <a:t>the</a:t>
            </a:r>
            <a:r>
              <a:rPr sz="3000" spc="-2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meaning</a:t>
            </a:r>
            <a:r>
              <a:rPr sz="3000" spc="-2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2222"/>
                </a:solidFill>
                <a:latin typeface="Calibri"/>
                <a:cs typeface="Calibri"/>
              </a:rPr>
              <a:t>IaaS,</a:t>
            </a:r>
            <a:endParaRPr sz="3000" dirty="0">
              <a:latin typeface="Calibri"/>
              <a:cs typeface="Calibri"/>
            </a:endParaRPr>
          </a:p>
          <a:p>
            <a:pPr marL="471170" indent="-459105">
              <a:lnSpc>
                <a:spcPct val="100000"/>
              </a:lnSpc>
              <a:spcBef>
                <a:spcPts val="1800"/>
              </a:spcBef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Appreciate</a:t>
            </a:r>
            <a:r>
              <a:rPr sz="3000" spc="-3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its</a:t>
            </a:r>
            <a:r>
              <a:rPr sz="3000" spc="-3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2222"/>
                </a:solidFill>
                <a:latin typeface="Calibri"/>
                <a:cs typeface="Calibri"/>
              </a:rPr>
              <a:t>characteristics</a:t>
            </a:r>
            <a:endParaRPr sz="3000" dirty="0">
              <a:latin typeface="Calibri"/>
              <a:cs typeface="Calibri"/>
            </a:endParaRPr>
          </a:p>
          <a:p>
            <a:pPr marL="471170" indent="-459105">
              <a:lnSpc>
                <a:spcPct val="100000"/>
              </a:lnSpc>
              <a:spcBef>
                <a:spcPts val="1800"/>
              </a:spcBef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know</a:t>
            </a:r>
            <a:r>
              <a:rPr sz="3000" spc="-1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some</a:t>
            </a:r>
            <a:r>
              <a:rPr sz="3000" spc="-1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of</a:t>
            </a:r>
            <a:r>
              <a:rPr sz="3000" spc="-2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its</a:t>
            </a:r>
            <a:r>
              <a:rPr sz="3000" spc="-1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2222"/>
                </a:solidFill>
                <a:latin typeface="Calibri"/>
                <a:cs typeface="Calibri"/>
              </a:rPr>
              <a:t>appropriate</a:t>
            </a:r>
            <a:r>
              <a:rPr sz="3000" spc="-1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uses</a:t>
            </a:r>
            <a:r>
              <a:rPr sz="3000" spc="-1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2222"/>
                </a:solidFill>
                <a:latin typeface="Calibri"/>
                <a:cs typeface="Calibri"/>
              </a:rPr>
              <a:t>and</a:t>
            </a:r>
            <a:endParaRPr sz="3000" dirty="0">
              <a:latin typeface="Calibri"/>
              <a:cs typeface="Calibri"/>
            </a:endParaRPr>
          </a:p>
          <a:p>
            <a:pPr marL="471170" indent="-459105">
              <a:lnSpc>
                <a:spcPct val="100000"/>
              </a:lnSpc>
              <a:spcBef>
                <a:spcPts val="1800"/>
              </a:spcBef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solidFill>
                  <a:srgbClr val="222222"/>
                </a:solidFill>
                <a:latin typeface="Calibri"/>
                <a:cs typeface="Calibri"/>
              </a:rPr>
              <a:t>where</a:t>
            </a:r>
            <a:r>
              <a:rPr sz="3000" spc="-3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22222"/>
                </a:solidFill>
                <a:latin typeface="Calibri"/>
                <a:cs typeface="Calibri"/>
              </a:rPr>
              <a:t>IaaS</a:t>
            </a:r>
            <a:r>
              <a:rPr sz="3000" spc="-3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inappropriate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87466" y="73593"/>
            <a:ext cx="5358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Learning</a:t>
            </a:r>
            <a:r>
              <a:rPr spc="-254" dirty="0"/>
              <a:t> </a:t>
            </a:r>
            <a:r>
              <a:rPr spc="35" dirty="0"/>
              <a:t>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2350"/>
            <a:chOff x="0" y="0"/>
            <a:chExt cx="9144000" cy="1022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37260"/>
            </a:xfrm>
            <a:custGeom>
              <a:avLst/>
              <a:gdLst/>
              <a:ahLst/>
              <a:cxnLst/>
              <a:rect l="l" t="t" r="r" b="b"/>
              <a:pathLst>
                <a:path w="9144000" h="937260">
                  <a:moveTo>
                    <a:pt x="9143999" y="937199"/>
                  </a:moveTo>
                  <a:lnTo>
                    <a:pt x="0" y="937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937199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6265"/>
              <a:ext cx="9144000" cy="796290"/>
            </a:xfrm>
            <a:custGeom>
              <a:avLst/>
              <a:gdLst/>
              <a:ahLst/>
              <a:cxnLst/>
              <a:rect l="l" t="t" r="r" b="b"/>
              <a:pathLst>
                <a:path w="9144000" h="796290">
                  <a:moveTo>
                    <a:pt x="8922140" y="795915"/>
                  </a:moveTo>
                  <a:lnTo>
                    <a:pt x="8672384" y="713712"/>
                  </a:lnTo>
                  <a:lnTo>
                    <a:pt x="8449197" y="781236"/>
                  </a:lnTo>
                  <a:lnTo>
                    <a:pt x="8210069" y="719584"/>
                  </a:lnTo>
                  <a:lnTo>
                    <a:pt x="7976256" y="778300"/>
                  </a:lnTo>
                  <a:lnTo>
                    <a:pt x="7737127" y="710776"/>
                  </a:lnTo>
                  <a:lnTo>
                    <a:pt x="7503313" y="781236"/>
                  </a:lnTo>
                  <a:lnTo>
                    <a:pt x="7269499" y="713712"/>
                  </a:lnTo>
                  <a:lnTo>
                    <a:pt x="7030370" y="781236"/>
                  </a:lnTo>
                  <a:lnTo>
                    <a:pt x="6796556" y="707840"/>
                  </a:lnTo>
                  <a:lnTo>
                    <a:pt x="6568056" y="781236"/>
                  </a:lnTo>
                  <a:lnTo>
                    <a:pt x="6334242" y="707841"/>
                  </a:lnTo>
                  <a:lnTo>
                    <a:pt x="6100427" y="784172"/>
                  </a:lnTo>
                  <a:lnTo>
                    <a:pt x="5866613" y="707841"/>
                  </a:lnTo>
                  <a:lnTo>
                    <a:pt x="5632799" y="787107"/>
                  </a:lnTo>
                  <a:lnTo>
                    <a:pt x="5388356" y="710776"/>
                  </a:lnTo>
                  <a:lnTo>
                    <a:pt x="5154542" y="787107"/>
                  </a:lnTo>
                  <a:lnTo>
                    <a:pt x="4920728" y="716648"/>
                  </a:lnTo>
                  <a:lnTo>
                    <a:pt x="4686913" y="790044"/>
                  </a:lnTo>
                  <a:lnTo>
                    <a:pt x="4447785" y="713712"/>
                  </a:lnTo>
                  <a:lnTo>
                    <a:pt x="4219285" y="792979"/>
                  </a:lnTo>
                  <a:lnTo>
                    <a:pt x="3980156" y="707841"/>
                  </a:lnTo>
                  <a:lnTo>
                    <a:pt x="3746342" y="790044"/>
                  </a:lnTo>
                  <a:lnTo>
                    <a:pt x="3512528" y="713712"/>
                  </a:lnTo>
                  <a:lnTo>
                    <a:pt x="3284027" y="790044"/>
                  </a:lnTo>
                  <a:lnTo>
                    <a:pt x="3044899" y="716648"/>
                  </a:lnTo>
                  <a:lnTo>
                    <a:pt x="2805771" y="790044"/>
                  </a:lnTo>
                  <a:lnTo>
                    <a:pt x="2571957" y="716648"/>
                  </a:lnTo>
                  <a:lnTo>
                    <a:pt x="2343456" y="790044"/>
                  </a:lnTo>
                  <a:lnTo>
                    <a:pt x="2104328" y="713712"/>
                  </a:lnTo>
                  <a:lnTo>
                    <a:pt x="1865200" y="792979"/>
                  </a:lnTo>
                  <a:lnTo>
                    <a:pt x="1631385" y="707841"/>
                  </a:lnTo>
                  <a:lnTo>
                    <a:pt x="1402885" y="792979"/>
                  </a:lnTo>
                  <a:lnTo>
                    <a:pt x="1163757" y="713712"/>
                  </a:lnTo>
                  <a:lnTo>
                    <a:pt x="935256" y="792979"/>
                  </a:lnTo>
                  <a:lnTo>
                    <a:pt x="696128" y="713712"/>
                  </a:lnTo>
                  <a:lnTo>
                    <a:pt x="457000" y="790044"/>
                  </a:lnTo>
                  <a:lnTo>
                    <a:pt x="217871" y="713712"/>
                  </a:lnTo>
                  <a:lnTo>
                    <a:pt x="0" y="792979"/>
                  </a:lnTo>
                  <a:lnTo>
                    <a:pt x="8880" y="0"/>
                  </a:lnTo>
                  <a:lnTo>
                    <a:pt x="9126238" y="24350"/>
                  </a:lnTo>
                  <a:lnTo>
                    <a:pt x="9143999" y="720005"/>
                  </a:lnTo>
                  <a:lnTo>
                    <a:pt x="8922140" y="795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8963" y="783855"/>
              <a:ext cx="4602480" cy="6985"/>
            </a:xfrm>
            <a:custGeom>
              <a:avLst/>
              <a:gdLst/>
              <a:ahLst/>
              <a:cxnLst/>
              <a:rect l="l" t="t" r="r" b="b"/>
              <a:pathLst>
                <a:path w="4602480" h="6984">
                  <a:moveTo>
                    <a:pt x="0" y="6899"/>
                  </a:moveTo>
                  <a:lnTo>
                    <a:pt x="4602300" y="0"/>
                  </a:lnTo>
                </a:path>
              </a:pathLst>
            </a:custGeom>
            <a:ln w="25399">
              <a:solidFill>
                <a:srgbClr val="94AE8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8699" y="1029334"/>
            <a:ext cx="799084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>
              <a:lnSpc>
                <a:spcPct val="150000"/>
              </a:lnSpc>
              <a:spcBef>
                <a:spcPts val="100"/>
              </a:spcBef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5" dirty="0">
                <a:latin typeface="Trebuchet MS"/>
                <a:cs typeface="Trebuchet MS"/>
              </a:rPr>
              <a:t>Infrastructur</a:t>
            </a:r>
            <a:r>
              <a:rPr sz="3000" spc="15" dirty="0">
                <a:latin typeface="Trebuchet MS"/>
                <a:cs typeface="Trebuchet MS"/>
              </a:rPr>
              <a:t>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a</a:t>
            </a:r>
            <a:r>
              <a:rPr sz="3000" spc="65" dirty="0">
                <a:latin typeface="Trebuchet MS"/>
                <a:cs typeface="Trebuchet MS"/>
              </a:rPr>
              <a:t>s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15" dirty="0">
                <a:latin typeface="Trebuchet MS"/>
                <a:cs typeface="Trebuchet MS"/>
              </a:rPr>
              <a:t>a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service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(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15" dirty="0">
                <a:latin typeface="Trebuchet MS"/>
                <a:cs typeface="Trebuchet MS"/>
              </a:rPr>
              <a:t>IaaS</a:t>
            </a:r>
            <a:r>
              <a:rPr sz="3000" spc="20" dirty="0">
                <a:latin typeface="Trebuchet MS"/>
                <a:cs typeface="Trebuchet MS"/>
              </a:rPr>
              <a:t>)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15" dirty="0">
                <a:latin typeface="Trebuchet MS"/>
                <a:cs typeface="Trebuchet MS"/>
              </a:rPr>
              <a:t>i</a:t>
            </a:r>
            <a:r>
              <a:rPr sz="3000" spc="35" dirty="0">
                <a:latin typeface="Trebuchet MS"/>
                <a:cs typeface="Trebuchet MS"/>
              </a:rPr>
              <a:t>s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15" dirty="0">
                <a:latin typeface="Trebuchet MS"/>
                <a:cs typeface="Trebuchet MS"/>
              </a:rPr>
              <a:t>a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means  </a:t>
            </a:r>
            <a:r>
              <a:rPr sz="3000" spc="-5" dirty="0">
                <a:latin typeface="Trebuchet MS"/>
                <a:cs typeface="Trebuchet MS"/>
              </a:rPr>
              <a:t>of </a:t>
            </a:r>
            <a:r>
              <a:rPr sz="3000" spc="-20" dirty="0">
                <a:latin typeface="Trebuchet MS"/>
                <a:cs typeface="Trebuchet MS"/>
              </a:rPr>
              <a:t>delivering </a:t>
            </a:r>
            <a:r>
              <a:rPr sz="3000" b="1" spc="85" dirty="0">
                <a:latin typeface="Trebuchet MS"/>
                <a:cs typeface="Trebuchet MS"/>
              </a:rPr>
              <a:t>computing </a:t>
            </a:r>
            <a:r>
              <a:rPr sz="3000" b="1" spc="50" dirty="0">
                <a:latin typeface="Trebuchet MS"/>
                <a:cs typeface="Trebuchet MS"/>
              </a:rPr>
              <a:t>infrastructure </a:t>
            </a:r>
            <a:r>
              <a:rPr sz="3000" spc="70" dirty="0">
                <a:latin typeface="Trebuchet MS"/>
                <a:cs typeface="Trebuchet MS"/>
              </a:rPr>
              <a:t>as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an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b="1" spc="20" dirty="0">
                <a:latin typeface="Trebuchet MS"/>
                <a:cs typeface="Trebuchet MS"/>
              </a:rPr>
              <a:t>on-</a:t>
            </a:r>
            <a:r>
              <a:rPr sz="3000" b="1" spc="-130" dirty="0">
                <a:latin typeface="Trebuchet MS"/>
                <a:cs typeface="Trebuchet MS"/>
              </a:rPr>
              <a:t> </a:t>
            </a:r>
            <a:r>
              <a:rPr sz="3000" b="1" spc="100" dirty="0">
                <a:latin typeface="Trebuchet MS"/>
                <a:cs typeface="Trebuchet MS"/>
              </a:rPr>
              <a:t>demand</a:t>
            </a:r>
            <a:r>
              <a:rPr sz="3000" b="1" spc="-10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service.</a:t>
            </a:r>
            <a:endParaRPr sz="3000">
              <a:latin typeface="Trebuchet MS"/>
              <a:cs typeface="Trebuchet MS"/>
            </a:endParaRPr>
          </a:p>
          <a:p>
            <a:pPr marL="471170" marR="699135" indent="-459105">
              <a:lnSpc>
                <a:spcPct val="150000"/>
              </a:lnSpc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Trebuchet MS"/>
                <a:cs typeface="Trebuchet MS"/>
              </a:rPr>
              <a:t>It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25" dirty="0">
                <a:latin typeface="Trebuchet MS"/>
                <a:cs typeface="Trebuchet MS"/>
              </a:rPr>
              <a:t>is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one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of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the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three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15" dirty="0">
                <a:latin typeface="Trebuchet MS"/>
                <a:cs typeface="Trebuchet MS"/>
              </a:rPr>
              <a:t>fundamental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15" dirty="0">
                <a:latin typeface="Trebuchet MS"/>
                <a:cs typeface="Trebuchet MS"/>
              </a:rPr>
              <a:t>cloud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service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55" dirty="0">
                <a:latin typeface="Trebuchet MS"/>
                <a:cs typeface="Trebuchet MS"/>
              </a:rPr>
              <a:t>models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893" y="73593"/>
            <a:ext cx="6529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Arial MT"/>
                <a:cs typeface="Arial MT"/>
              </a:rPr>
              <a:t>Infrastructure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Service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2350"/>
            <a:chOff x="0" y="0"/>
            <a:chExt cx="9144000" cy="1022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37260"/>
            </a:xfrm>
            <a:custGeom>
              <a:avLst/>
              <a:gdLst/>
              <a:ahLst/>
              <a:cxnLst/>
              <a:rect l="l" t="t" r="r" b="b"/>
              <a:pathLst>
                <a:path w="9144000" h="937260">
                  <a:moveTo>
                    <a:pt x="9143999" y="937199"/>
                  </a:moveTo>
                  <a:lnTo>
                    <a:pt x="0" y="937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937199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6265"/>
              <a:ext cx="9144000" cy="796290"/>
            </a:xfrm>
            <a:custGeom>
              <a:avLst/>
              <a:gdLst/>
              <a:ahLst/>
              <a:cxnLst/>
              <a:rect l="l" t="t" r="r" b="b"/>
              <a:pathLst>
                <a:path w="9144000" h="796290">
                  <a:moveTo>
                    <a:pt x="8922140" y="795915"/>
                  </a:moveTo>
                  <a:lnTo>
                    <a:pt x="8672384" y="713712"/>
                  </a:lnTo>
                  <a:lnTo>
                    <a:pt x="8449197" y="781236"/>
                  </a:lnTo>
                  <a:lnTo>
                    <a:pt x="8210069" y="719584"/>
                  </a:lnTo>
                  <a:lnTo>
                    <a:pt x="7976256" y="778300"/>
                  </a:lnTo>
                  <a:lnTo>
                    <a:pt x="7737127" y="710776"/>
                  </a:lnTo>
                  <a:lnTo>
                    <a:pt x="7503313" y="781236"/>
                  </a:lnTo>
                  <a:lnTo>
                    <a:pt x="7269499" y="713712"/>
                  </a:lnTo>
                  <a:lnTo>
                    <a:pt x="7030370" y="781236"/>
                  </a:lnTo>
                  <a:lnTo>
                    <a:pt x="6796556" y="707840"/>
                  </a:lnTo>
                  <a:lnTo>
                    <a:pt x="6568056" y="781236"/>
                  </a:lnTo>
                  <a:lnTo>
                    <a:pt x="6334242" y="707841"/>
                  </a:lnTo>
                  <a:lnTo>
                    <a:pt x="6100427" y="784172"/>
                  </a:lnTo>
                  <a:lnTo>
                    <a:pt x="5866613" y="707841"/>
                  </a:lnTo>
                  <a:lnTo>
                    <a:pt x="5632799" y="787107"/>
                  </a:lnTo>
                  <a:lnTo>
                    <a:pt x="5388356" y="710776"/>
                  </a:lnTo>
                  <a:lnTo>
                    <a:pt x="5154542" y="787107"/>
                  </a:lnTo>
                  <a:lnTo>
                    <a:pt x="4920728" y="716648"/>
                  </a:lnTo>
                  <a:lnTo>
                    <a:pt x="4686913" y="790044"/>
                  </a:lnTo>
                  <a:lnTo>
                    <a:pt x="4447785" y="713712"/>
                  </a:lnTo>
                  <a:lnTo>
                    <a:pt x="4219285" y="792979"/>
                  </a:lnTo>
                  <a:lnTo>
                    <a:pt x="3980156" y="707841"/>
                  </a:lnTo>
                  <a:lnTo>
                    <a:pt x="3746342" y="790044"/>
                  </a:lnTo>
                  <a:lnTo>
                    <a:pt x="3512528" y="713712"/>
                  </a:lnTo>
                  <a:lnTo>
                    <a:pt x="3284027" y="790044"/>
                  </a:lnTo>
                  <a:lnTo>
                    <a:pt x="3044899" y="716648"/>
                  </a:lnTo>
                  <a:lnTo>
                    <a:pt x="2805771" y="790044"/>
                  </a:lnTo>
                  <a:lnTo>
                    <a:pt x="2571957" y="716648"/>
                  </a:lnTo>
                  <a:lnTo>
                    <a:pt x="2343456" y="790044"/>
                  </a:lnTo>
                  <a:lnTo>
                    <a:pt x="2104328" y="713712"/>
                  </a:lnTo>
                  <a:lnTo>
                    <a:pt x="1865200" y="792979"/>
                  </a:lnTo>
                  <a:lnTo>
                    <a:pt x="1631385" y="707841"/>
                  </a:lnTo>
                  <a:lnTo>
                    <a:pt x="1402885" y="792979"/>
                  </a:lnTo>
                  <a:lnTo>
                    <a:pt x="1163757" y="713712"/>
                  </a:lnTo>
                  <a:lnTo>
                    <a:pt x="935256" y="792979"/>
                  </a:lnTo>
                  <a:lnTo>
                    <a:pt x="696128" y="713712"/>
                  </a:lnTo>
                  <a:lnTo>
                    <a:pt x="457000" y="790044"/>
                  </a:lnTo>
                  <a:lnTo>
                    <a:pt x="217871" y="713712"/>
                  </a:lnTo>
                  <a:lnTo>
                    <a:pt x="0" y="792979"/>
                  </a:lnTo>
                  <a:lnTo>
                    <a:pt x="8880" y="0"/>
                  </a:lnTo>
                  <a:lnTo>
                    <a:pt x="9126238" y="24350"/>
                  </a:lnTo>
                  <a:lnTo>
                    <a:pt x="9143999" y="720005"/>
                  </a:lnTo>
                  <a:lnTo>
                    <a:pt x="8922140" y="795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8963" y="783855"/>
              <a:ext cx="4602480" cy="6985"/>
            </a:xfrm>
            <a:custGeom>
              <a:avLst/>
              <a:gdLst/>
              <a:ahLst/>
              <a:cxnLst/>
              <a:rect l="l" t="t" r="r" b="b"/>
              <a:pathLst>
                <a:path w="4602480" h="6984">
                  <a:moveTo>
                    <a:pt x="0" y="6899"/>
                  </a:moveTo>
                  <a:lnTo>
                    <a:pt x="4602300" y="0"/>
                  </a:lnTo>
                </a:path>
              </a:pathLst>
            </a:custGeom>
            <a:ln w="25399">
              <a:solidFill>
                <a:srgbClr val="94AE8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8699" y="1029334"/>
            <a:ext cx="5313045" cy="34544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900"/>
              </a:spcBef>
            </a:pPr>
            <a:r>
              <a:rPr sz="3000" spc="80" dirty="0">
                <a:latin typeface="Trebuchet MS"/>
                <a:cs typeface="Trebuchet MS"/>
              </a:rPr>
              <a:t>Iaas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spc="30" dirty="0">
                <a:latin typeface="Trebuchet MS"/>
                <a:cs typeface="Trebuchet MS"/>
              </a:rPr>
              <a:t>provides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the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following</a:t>
            </a:r>
            <a:endParaRPr sz="3000">
              <a:latin typeface="Trebuchet MS"/>
              <a:cs typeface="Trebuchet MS"/>
            </a:endParaRPr>
          </a:p>
          <a:p>
            <a:pPr marL="471170" indent="-459105">
              <a:lnSpc>
                <a:spcPct val="100000"/>
              </a:lnSpc>
              <a:spcBef>
                <a:spcPts val="1800"/>
              </a:spcBef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5" dirty="0">
                <a:latin typeface="Trebuchet MS"/>
                <a:cs typeface="Trebuchet MS"/>
              </a:rPr>
              <a:t>Servers-</a:t>
            </a:r>
            <a:r>
              <a:rPr sz="3000" spc="-16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compute,</a:t>
            </a:r>
            <a:r>
              <a:rPr sz="3000" spc="-170" dirty="0">
                <a:latin typeface="Trebuchet MS"/>
                <a:cs typeface="Trebuchet MS"/>
              </a:rPr>
              <a:t> </a:t>
            </a:r>
            <a:r>
              <a:rPr sz="3000" spc="40" dirty="0">
                <a:latin typeface="Trebuchet MS"/>
                <a:cs typeface="Trebuchet MS"/>
              </a:rPr>
              <a:t>machines</a:t>
            </a:r>
            <a:endParaRPr sz="3000">
              <a:latin typeface="Trebuchet MS"/>
              <a:cs typeface="Trebuchet MS"/>
            </a:endParaRPr>
          </a:p>
          <a:p>
            <a:pPr marL="471170" indent="-459105">
              <a:lnSpc>
                <a:spcPct val="100000"/>
              </a:lnSpc>
              <a:spcBef>
                <a:spcPts val="1800"/>
              </a:spcBef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10" dirty="0">
                <a:latin typeface="Trebuchet MS"/>
                <a:cs typeface="Trebuchet MS"/>
              </a:rPr>
              <a:t>Storage</a:t>
            </a:r>
            <a:endParaRPr sz="3000">
              <a:latin typeface="Trebuchet MS"/>
              <a:cs typeface="Trebuchet MS"/>
            </a:endParaRPr>
          </a:p>
          <a:p>
            <a:pPr marL="471170" indent="-459105">
              <a:lnSpc>
                <a:spcPct val="100000"/>
              </a:lnSpc>
              <a:spcBef>
                <a:spcPts val="1800"/>
              </a:spcBef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25" dirty="0">
                <a:latin typeface="Trebuchet MS"/>
                <a:cs typeface="Trebuchet MS"/>
              </a:rPr>
              <a:t>Network</a:t>
            </a:r>
            <a:endParaRPr sz="3000">
              <a:latin typeface="Trebuchet MS"/>
              <a:cs typeface="Trebuchet MS"/>
            </a:endParaRPr>
          </a:p>
          <a:p>
            <a:pPr marL="471170" indent="-459105">
              <a:lnSpc>
                <a:spcPct val="100000"/>
              </a:lnSpc>
              <a:spcBef>
                <a:spcPts val="1800"/>
              </a:spcBef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20" dirty="0">
                <a:latin typeface="Trebuchet MS"/>
                <a:cs typeface="Trebuchet MS"/>
              </a:rPr>
              <a:t>Operating</a:t>
            </a:r>
            <a:r>
              <a:rPr sz="3000" spc="-165" dirty="0">
                <a:latin typeface="Trebuchet MS"/>
                <a:cs typeface="Trebuchet MS"/>
              </a:rPr>
              <a:t> </a:t>
            </a:r>
            <a:r>
              <a:rPr sz="3000" spc="35" dirty="0">
                <a:latin typeface="Trebuchet MS"/>
                <a:cs typeface="Trebuchet MS"/>
              </a:rPr>
              <a:t>system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9193" y="73593"/>
            <a:ext cx="7003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Computing</a:t>
            </a:r>
            <a:r>
              <a:rPr spc="-200" dirty="0"/>
              <a:t> </a:t>
            </a:r>
            <a:r>
              <a:rPr spc="110" dirty="0"/>
              <a:t>Infrastructure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2350"/>
            <a:chOff x="0" y="0"/>
            <a:chExt cx="9144000" cy="1022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37260"/>
            </a:xfrm>
            <a:custGeom>
              <a:avLst/>
              <a:gdLst/>
              <a:ahLst/>
              <a:cxnLst/>
              <a:rect l="l" t="t" r="r" b="b"/>
              <a:pathLst>
                <a:path w="9144000" h="937260">
                  <a:moveTo>
                    <a:pt x="9143999" y="937199"/>
                  </a:moveTo>
                  <a:lnTo>
                    <a:pt x="0" y="937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937199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6265"/>
              <a:ext cx="9144000" cy="796290"/>
            </a:xfrm>
            <a:custGeom>
              <a:avLst/>
              <a:gdLst/>
              <a:ahLst/>
              <a:cxnLst/>
              <a:rect l="l" t="t" r="r" b="b"/>
              <a:pathLst>
                <a:path w="9144000" h="796290">
                  <a:moveTo>
                    <a:pt x="8922140" y="795915"/>
                  </a:moveTo>
                  <a:lnTo>
                    <a:pt x="8672384" y="713712"/>
                  </a:lnTo>
                  <a:lnTo>
                    <a:pt x="8449197" y="781236"/>
                  </a:lnTo>
                  <a:lnTo>
                    <a:pt x="8210069" y="719584"/>
                  </a:lnTo>
                  <a:lnTo>
                    <a:pt x="7976256" y="778300"/>
                  </a:lnTo>
                  <a:lnTo>
                    <a:pt x="7737127" y="710776"/>
                  </a:lnTo>
                  <a:lnTo>
                    <a:pt x="7503313" y="781236"/>
                  </a:lnTo>
                  <a:lnTo>
                    <a:pt x="7269499" y="713712"/>
                  </a:lnTo>
                  <a:lnTo>
                    <a:pt x="7030370" y="781236"/>
                  </a:lnTo>
                  <a:lnTo>
                    <a:pt x="6796556" y="707840"/>
                  </a:lnTo>
                  <a:lnTo>
                    <a:pt x="6568056" y="781236"/>
                  </a:lnTo>
                  <a:lnTo>
                    <a:pt x="6334242" y="707841"/>
                  </a:lnTo>
                  <a:lnTo>
                    <a:pt x="6100427" y="784172"/>
                  </a:lnTo>
                  <a:lnTo>
                    <a:pt x="5866613" y="707841"/>
                  </a:lnTo>
                  <a:lnTo>
                    <a:pt x="5632799" y="787107"/>
                  </a:lnTo>
                  <a:lnTo>
                    <a:pt x="5388356" y="710776"/>
                  </a:lnTo>
                  <a:lnTo>
                    <a:pt x="5154542" y="787107"/>
                  </a:lnTo>
                  <a:lnTo>
                    <a:pt x="4920728" y="716648"/>
                  </a:lnTo>
                  <a:lnTo>
                    <a:pt x="4686913" y="790044"/>
                  </a:lnTo>
                  <a:lnTo>
                    <a:pt x="4447785" y="713712"/>
                  </a:lnTo>
                  <a:lnTo>
                    <a:pt x="4219285" y="792979"/>
                  </a:lnTo>
                  <a:lnTo>
                    <a:pt x="3980156" y="707841"/>
                  </a:lnTo>
                  <a:lnTo>
                    <a:pt x="3746342" y="790044"/>
                  </a:lnTo>
                  <a:lnTo>
                    <a:pt x="3512528" y="713712"/>
                  </a:lnTo>
                  <a:lnTo>
                    <a:pt x="3284027" y="790044"/>
                  </a:lnTo>
                  <a:lnTo>
                    <a:pt x="3044899" y="716648"/>
                  </a:lnTo>
                  <a:lnTo>
                    <a:pt x="2805771" y="790044"/>
                  </a:lnTo>
                  <a:lnTo>
                    <a:pt x="2571957" y="716648"/>
                  </a:lnTo>
                  <a:lnTo>
                    <a:pt x="2343456" y="790044"/>
                  </a:lnTo>
                  <a:lnTo>
                    <a:pt x="2104328" y="713712"/>
                  </a:lnTo>
                  <a:lnTo>
                    <a:pt x="1865200" y="792979"/>
                  </a:lnTo>
                  <a:lnTo>
                    <a:pt x="1631385" y="707841"/>
                  </a:lnTo>
                  <a:lnTo>
                    <a:pt x="1402885" y="792979"/>
                  </a:lnTo>
                  <a:lnTo>
                    <a:pt x="1163757" y="713712"/>
                  </a:lnTo>
                  <a:lnTo>
                    <a:pt x="935256" y="792979"/>
                  </a:lnTo>
                  <a:lnTo>
                    <a:pt x="696128" y="713712"/>
                  </a:lnTo>
                  <a:lnTo>
                    <a:pt x="457000" y="790044"/>
                  </a:lnTo>
                  <a:lnTo>
                    <a:pt x="217871" y="713712"/>
                  </a:lnTo>
                  <a:lnTo>
                    <a:pt x="0" y="792979"/>
                  </a:lnTo>
                  <a:lnTo>
                    <a:pt x="8880" y="0"/>
                  </a:lnTo>
                  <a:lnTo>
                    <a:pt x="9126238" y="24350"/>
                  </a:lnTo>
                  <a:lnTo>
                    <a:pt x="9143999" y="720005"/>
                  </a:lnTo>
                  <a:lnTo>
                    <a:pt x="8922140" y="795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8963" y="783855"/>
              <a:ext cx="4602480" cy="6985"/>
            </a:xfrm>
            <a:custGeom>
              <a:avLst/>
              <a:gdLst/>
              <a:ahLst/>
              <a:cxnLst/>
              <a:rect l="l" t="t" r="r" b="b"/>
              <a:pathLst>
                <a:path w="4602480" h="6984">
                  <a:moveTo>
                    <a:pt x="0" y="6899"/>
                  </a:moveTo>
                  <a:lnTo>
                    <a:pt x="4602300" y="0"/>
                  </a:lnTo>
                </a:path>
              </a:pathLst>
            </a:custGeom>
            <a:ln w="25399">
              <a:solidFill>
                <a:srgbClr val="94AE8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0225" y="1562735"/>
            <a:ext cx="6348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6625" algn="l"/>
                <a:tab pos="1984375" algn="l"/>
                <a:tab pos="3531870" algn="l"/>
                <a:tab pos="4184015" algn="l"/>
              </a:tabLst>
            </a:pPr>
            <a:r>
              <a:rPr sz="3000" spc="-35" dirty="0">
                <a:latin typeface="Trebuchet MS"/>
                <a:cs typeface="Trebuchet MS"/>
              </a:rPr>
              <a:t>The	</a:t>
            </a:r>
            <a:r>
              <a:rPr sz="3000" spc="55" dirty="0">
                <a:latin typeface="Trebuchet MS"/>
                <a:cs typeface="Trebuchet MS"/>
              </a:rPr>
              <a:t>user	</a:t>
            </a:r>
            <a:r>
              <a:rPr sz="3000" spc="5" dirty="0">
                <a:latin typeface="Trebuchet MS"/>
                <a:cs typeface="Trebuchet MS"/>
              </a:rPr>
              <a:t>instead	</a:t>
            </a:r>
            <a:r>
              <a:rPr sz="3000" spc="-5" dirty="0">
                <a:latin typeface="Trebuchet MS"/>
                <a:cs typeface="Trebuchet MS"/>
              </a:rPr>
              <a:t>of	</a:t>
            </a:r>
            <a:r>
              <a:rPr sz="3000" b="1" spc="55" dirty="0">
                <a:solidFill>
                  <a:srgbClr val="990000"/>
                </a:solidFill>
                <a:latin typeface="Trebuchet MS"/>
                <a:cs typeface="Trebuchet MS"/>
              </a:rPr>
              <a:t>purchasing-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24320">
              <a:lnSpc>
                <a:spcPct val="150000"/>
              </a:lnSpc>
              <a:spcBef>
                <a:spcPts val="100"/>
              </a:spcBef>
              <a:tabLst>
                <a:tab pos="1901825" algn="l"/>
                <a:tab pos="3032125" algn="l"/>
                <a:tab pos="4531995" algn="l"/>
                <a:tab pos="5886450" algn="l"/>
                <a:tab pos="6563359" algn="l"/>
              </a:tabLst>
            </a:pPr>
            <a:r>
              <a:rPr spc="-20" dirty="0"/>
              <a:t>servers,  </a:t>
            </a:r>
            <a:r>
              <a:rPr spc="-50" dirty="0"/>
              <a:t>software</a:t>
            </a:r>
            <a:r>
              <a:rPr spc="-35" dirty="0"/>
              <a:t>,</a:t>
            </a:r>
            <a:r>
              <a:rPr dirty="0"/>
              <a:t>	</a:t>
            </a:r>
            <a:r>
              <a:rPr b="1" spc="80" dirty="0">
                <a:solidFill>
                  <a:srgbClr val="990000"/>
                </a:solidFill>
                <a:latin typeface="Trebuchet MS"/>
                <a:cs typeface="Trebuchet MS"/>
              </a:rPr>
              <a:t>dat</a:t>
            </a:r>
            <a:r>
              <a:rPr b="1" spc="100" dirty="0">
                <a:solidFill>
                  <a:srgbClr val="990000"/>
                </a:solidFill>
                <a:latin typeface="Trebuchet MS"/>
                <a:cs typeface="Trebuchet MS"/>
              </a:rPr>
              <a:t>a</a:t>
            </a:r>
            <a:r>
              <a:rPr b="1" dirty="0">
                <a:solidFill>
                  <a:srgbClr val="990000"/>
                </a:solidFill>
                <a:latin typeface="Trebuchet MS"/>
                <a:cs typeface="Trebuchet MS"/>
              </a:rPr>
              <a:t>	</a:t>
            </a:r>
            <a:r>
              <a:rPr b="1" spc="25" dirty="0">
                <a:solidFill>
                  <a:srgbClr val="990000"/>
                </a:solidFill>
                <a:latin typeface="Trebuchet MS"/>
                <a:cs typeface="Trebuchet MS"/>
              </a:rPr>
              <a:t>center</a:t>
            </a:r>
            <a:r>
              <a:rPr b="1" dirty="0">
                <a:solidFill>
                  <a:srgbClr val="990000"/>
                </a:solidFill>
                <a:latin typeface="Trebuchet MS"/>
                <a:cs typeface="Trebuchet MS"/>
              </a:rPr>
              <a:t>	</a:t>
            </a:r>
            <a:r>
              <a:rPr b="1" spc="60" dirty="0">
                <a:solidFill>
                  <a:srgbClr val="990000"/>
                </a:solidFill>
                <a:latin typeface="Trebuchet MS"/>
                <a:cs typeface="Trebuchet MS"/>
              </a:rPr>
              <a:t>spac</a:t>
            </a:r>
            <a:r>
              <a:rPr b="1" spc="70" dirty="0">
                <a:solidFill>
                  <a:srgbClr val="990000"/>
                </a:solidFill>
                <a:latin typeface="Trebuchet MS"/>
                <a:cs typeface="Trebuchet MS"/>
              </a:rPr>
              <a:t>e</a:t>
            </a:r>
            <a:r>
              <a:rPr b="1" dirty="0">
                <a:solidFill>
                  <a:srgbClr val="990000"/>
                </a:solidFill>
                <a:latin typeface="Trebuchet MS"/>
                <a:cs typeface="Trebuchet MS"/>
              </a:rPr>
              <a:t>	</a:t>
            </a:r>
            <a:r>
              <a:rPr spc="80" dirty="0"/>
              <a:t>o</a:t>
            </a:r>
            <a:r>
              <a:rPr spc="60" dirty="0"/>
              <a:t>r</a:t>
            </a:r>
            <a:r>
              <a:rPr dirty="0"/>
              <a:t>	</a:t>
            </a:r>
            <a:r>
              <a:rPr spc="-5" dirty="0"/>
              <a:t>network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0225" y="2705735"/>
            <a:ext cx="8009890" cy="13970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  <a:tabLst>
                <a:tab pos="2198370" algn="l"/>
                <a:tab pos="3200400" algn="l"/>
                <a:tab pos="4364355" algn="l"/>
                <a:tab pos="6252210" algn="l"/>
                <a:tab pos="6843395" algn="l"/>
                <a:tab pos="7263765" algn="l"/>
              </a:tabLst>
            </a:pPr>
            <a:r>
              <a:rPr sz="3000" spc="-10" dirty="0">
                <a:latin typeface="Trebuchet MS"/>
                <a:cs typeface="Trebuchet MS"/>
              </a:rPr>
              <a:t>equipment</a:t>
            </a:r>
            <a:r>
              <a:rPr sz="3000" spc="-5" dirty="0">
                <a:latin typeface="Trebuchet MS"/>
                <a:cs typeface="Trebuchet MS"/>
              </a:rPr>
              <a:t>,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b="1" spc="45" dirty="0">
                <a:solidFill>
                  <a:srgbClr val="990000"/>
                </a:solidFill>
                <a:latin typeface="Trebuchet MS"/>
                <a:cs typeface="Trebuchet MS"/>
              </a:rPr>
              <a:t>ren</a:t>
            </a:r>
            <a:r>
              <a:rPr sz="3000" b="1" spc="40" dirty="0">
                <a:solidFill>
                  <a:srgbClr val="990000"/>
                </a:solidFill>
                <a:latin typeface="Trebuchet MS"/>
                <a:cs typeface="Trebuchet MS"/>
              </a:rPr>
              <a:t>t</a:t>
            </a:r>
            <a:r>
              <a:rPr sz="3000" b="1" dirty="0">
                <a:solidFill>
                  <a:srgbClr val="990000"/>
                </a:solidFill>
                <a:latin typeface="Trebuchet MS"/>
                <a:cs typeface="Trebuchet MS"/>
              </a:rPr>
              <a:t>	</a:t>
            </a:r>
            <a:r>
              <a:rPr sz="3000" spc="25" dirty="0">
                <a:latin typeface="Trebuchet MS"/>
                <a:cs typeface="Trebuchet MS"/>
              </a:rPr>
              <a:t>thos</a:t>
            </a:r>
            <a:r>
              <a:rPr sz="3000" spc="40" dirty="0">
                <a:latin typeface="Trebuchet MS"/>
                <a:cs typeface="Trebuchet MS"/>
              </a:rPr>
              <a:t>e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35" dirty="0">
                <a:latin typeface="Trebuchet MS"/>
                <a:cs typeface="Trebuchet MS"/>
              </a:rPr>
              <a:t>resource</a:t>
            </a:r>
            <a:r>
              <a:rPr sz="3000" spc="40" dirty="0">
                <a:latin typeface="Trebuchet MS"/>
                <a:cs typeface="Trebuchet MS"/>
              </a:rPr>
              <a:t>s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80" dirty="0">
                <a:latin typeface="Trebuchet MS"/>
                <a:cs typeface="Trebuchet MS"/>
              </a:rPr>
              <a:t>a</a:t>
            </a:r>
            <a:r>
              <a:rPr sz="3000" spc="65" dirty="0">
                <a:latin typeface="Trebuchet MS"/>
                <a:cs typeface="Trebuchet MS"/>
              </a:rPr>
              <a:t>s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15" dirty="0">
                <a:latin typeface="Trebuchet MS"/>
                <a:cs typeface="Trebuchet MS"/>
              </a:rPr>
              <a:t>a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50" dirty="0">
                <a:latin typeface="Trebuchet MS"/>
                <a:cs typeface="Trebuchet MS"/>
              </a:rPr>
              <a:t>fully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b="1" spc="65" dirty="0">
                <a:solidFill>
                  <a:srgbClr val="990000"/>
                </a:solidFill>
                <a:latin typeface="Trebuchet MS"/>
                <a:cs typeface="Trebuchet MS"/>
              </a:rPr>
              <a:t>outsourced</a:t>
            </a:r>
            <a:r>
              <a:rPr sz="3000" b="1" spc="-135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service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on-demand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model.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61875" y="73593"/>
            <a:ext cx="6012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How</a:t>
            </a:r>
            <a:r>
              <a:rPr spc="-204" dirty="0"/>
              <a:t> </a:t>
            </a:r>
            <a:r>
              <a:rPr spc="120" dirty="0"/>
              <a:t>does</a:t>
            </a:r>
            <a:r>
              <a:rPr spc="-210" dirty="0"/>
              <a:t> </a:t>
            </a:r>
            <a:r>
              <a:rPr spc="220" dirty="0"/>
              <a:t>IaaS</a:t>
            </a:r>
            <a:r>
              <a:rPr spc="-204" dirty="0"/>
              <a:t> </a:t>
            </a:r>
            <a:r>
              <a:rPr spc="135" dirty="0"/>
              <a:t>Works?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2350"/>
            <a:chOff x="0" y="0"/>
            <a:chExt cx="9144000" cy="1022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37260"/>
            </a:xfrm>
            <a:custGeom>
              <a:avLst/>
              <a:gdLst/>
              <a:ahLst/>
              <a:cxnLst/>
              <a:rect l="l" t="t" r="r" b="b"/>
              <a:pathLst>
                <a:path w="9144000" h="937260">
                  <a:moveTo>
                    <a:pt x="9143999" y="937199"/>
                  </a:moveTo>
                  <a:lnTo>
                    <a:pt x="0" y="937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937199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6265"/>
              <a:ext cx="9144000" cy="796290"/>
            </a:xfrm>
            <a:custGeom>
              <a:avLst/>
              <a:gdLst/>
              <a:ahLst/>
              <a:cxnLst/>
              <a:rect l="l" t="t" r="r" b="b"/>
              <a:pathLst>
                <a:path w="9144000" h="796290">
                  <a:moveTo>
                    <a:pt x="8922140" y="795915"/>
                  </a:moveTo>
                  <a:lnTo>
                    <a:pt x="8672384" y="713712"/>
                  </a:lnTo>
                  <a:lnTo>
                    <a:pt x="8449197" y="781236"/>
                  </a:lnTo>
                  <a:lnTo>
                    <a:pt x="8210069" y="719584"/>
                  </a:lnTo>
                  <a:lnTo>
                    <a:pt x="7976256" y="778300"/>
                  </a:lnTo>
                  <a:lnTo>
                    <a:pt x="7737127" y="710776"/>
                  </a:lnTo>
                  <a:lnTo>
                    <a:pt x="7503313" y="781236"/>
                  </a:lnTo>
                  <a:lnTo>
                    <a:pt x="7269499" y="713712"/>
                  </a:lnTo>
                  <a:lnTo>
                    <a:pt x="7030370" y="781236"/>
                  </a:lnTo>
                  <a:lnTo>
                    <a:pt x="6796556" y="707840"/>
                  </a:lnTo>
                  <a:lnTo>
                    <a:pt x="6568056" y="781236"/>
                  </a:lnTo>
                  <a:lnTo>
                    <a:pt x="6334242" y="707841"/>
                  </a:lnTo>
                  <a:lnTo>
                    <a:pt x="6100427" y="784172"/>
                  </a:lnTo>
                  <a:lnTo>
                    <a:pt x="5866613" y="707841"/>
                  </a:lnTo>
                  <a:lnTo>
                    <a:pt x="5632799" y="787107"/>
                  </a:lnTo>
                  <a:lnTo>
                    <a:pt x="5388356" y="710776"/>
                  </a:lnTo>
                  <a:lnTo>
                    <a:pt x="5154542" y="787107"/>
                  </a:lnTo>
                  <a:lnTo>
                    <a:pt x="4920728" y="716648"/>
                  </a:lnTo>
                  <a:lnTo>
                    <a:pt x="4686913" y="790044"/>
                  </a:lnTo>
                  <a:lnTo>
                    <a:pt x="4447785" y="713712"/>
                  </a:lnTo>
                  <a:lnTo>
                    <a:pt x="4219285" y="792979"/>
                  </a:lnTo>
                  <a:lnTo>
                    <a:pt x="3980156" y="707841"/>
                  </a:lnTo>
                  <a:lnTo>
                    <a:pt x="3746342" y="790044"/>
                  </a:lnTo>
                  <a:lnTo>
                    <a:pt x="3512528" y="713712"/>
                  </a:lnTo>
                  <a:lnTo>
                    <a:pt x="3284027" y="790044"/>
                  </a:lnTo>
                  <a:lnTo>
                    <a:pt x="3044899" y="716648"/>
                  </a:lnTo>
                  <a:lnTo>
                    <a:pt x="2805771" y="790044"/>
                  </a:lnTo>
                  <a:lnTo>
                    <a:pt x="2571957" y="716648"/>
                  </a:lnTo>
                  <a:lnTo>
                    <a:pt x="2343456" y="790044"/>
                  </a:lnTo>
                  <a:lnTo>
                    <a:pt x="2104328" y="713712"/>
                  </a:lnTo>
                  <a:lnTo>
                    <a:pt x="1865200" y="792979"/>
                  </a:lnTo>
                  <a:lnTo>
                    <a:pt x="1631385" y="707841"/>
                  </a:lnTo>
                  <a:lnTo>
                    <a:pt x="1402885" y="792979"/>
                  </a:lnTo>
                  <a:lnTo>
                    <a:pt x="1163757" y="713712"/>
                  </a:lnTo>
                  <a:lnTo>
                    <a:pt x="935256" y="792979"/>
                  </a:lnTo>
                  <a:lnTo>
                    <a:pt x="696128" y="713712"/>
                  </a:lnTo>
                  <a:lnTo>
                    <a:pt x="457000" y="790044"/>
                  </a:lnTo>
                  <a:lnTo>
                    <a:pt x="217871" y="713712"/>
                  </a:lnTo>
                  <a:lnTo>
                    <a:pt x="0" y="792979"/>
                  </a:lnTo>
                  <a:lnTo>
                    <a:pt x="8880" y="0"/>
                  </a:lnTo>
                  <a:lnTo>
                    <a:pt x="9126238" y="24350"/>
                  </a:lnTo>
                  <a:lnTo>
                    <a:pt x="9143999" y="720005"/>
                  </a:lnTo>
                  <a:lnTo>
                    <a:pt x="8922140" y="795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8963" y="783855"/>
              <a:ext cx="4602480" cy="6985"/>
            </a:xfrm>
            <a:custGeom>
              <a:avLst/>
              <a:gdLst/>
              <a:ahLst/>
              <a:cxnLst/>
              <a:rect l="l" t="t" r="r" b="b"/>
              <a:pathLst>
                <a:path w="4602480" h="6984">
                  <a:moveTo>
                    <a:pt x="0" y="6899"/>
                  </a:moveTo>
                  <a:lnTo>
                    <a:pt x="4602300" y="0"/>
                  </a:lnTo>
                </a:path>
              </a:pathLst>
            </a:custGeom>
            <a:ln w="25399">
              <a:solidFill>
                <a:srgbClr val="94AE8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0225" y="1263015"/>
            <a:ext cx="2723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Trebuchet MS"/>
                <a:cs typeface="Trebuchet MS"/>
              </a:rPr>
              <a:t>IaaS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can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be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obtained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as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244" y="1567815"/>
            <a:ext cx="31750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80" dirty="0">
                <a:latin typeface="Trebuchet MS"/>
                <a:cs typeface="Trebuchet MS"/>
              </a:rPr>
              <a:t>(1)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80" dirty="0">
                <a:latin typeface="Trebuchet MS"/>
                <a:cs typeface="Trebuchet MS"/>
              </a:rPr>
              <a:t>(2)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80" dirty="0">
                <a:latin typeface="Trebuchet MS"/>
                <a:cs typeface="Trebuchet MS"/>
              </a:rPr>
              <a:t>(3)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7425" y="1567815"/>
            <a:ext cx="283337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Trebuchet MS"/>
                <a:cs typeface="Trebuchet MS"/>
              </a:rPr>
              <a:t>Public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or</a:t>
            </a:r>
            <a:endParaRPr sz="2000">
              <a:latin typeface="Trebuchet MS"/>
              <a:cs typeface="Trebuchet MS"/>
            </a:endParaRPr>
          </a:p>
          <a:p>
            <a:pPr marL="78105" marR="5080">
              <a:lnSpc>
                <a:spcPct val="150000"/>
              </a:lnSpc>
            </a:pPr>
            <a:r>
              <a:rPr sz="2000" spc="-25" dirty="0">
                <a:latin typeface="Trebuchet MS"/>
                <a:cs typeface="Trebuchet MS"/>
              </a:rPr>
              <a:t>Private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infrastructure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or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combination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of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both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225" y="2939415"/>
            <a:ext cx="77787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065">
              <a:lnSpc>
                <a:spcPct val="150000"/>
              </a:lnSpc>
              <a:spcBef>
                <a:spcPts val="100"/>
              </a:spcBef>
            </a:pPr>
            <a:r>
              <a:rPr sz="2000" b="1" spc="20" dirty="0">
                <a:latin typeface="Trebuchet MS"/>
                <a:cs typeface="Trebuchet MS"/>
              </a:rPr>
              <a:t>Public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45" dirty="0">
                <a:latin typeface="Trebuchet MS"/>
                <a:cs typeface="Trebuchet MS"/>
              </a:rPr>
              <a:t>Cloud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is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considered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infrastructure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that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consists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of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shared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resources,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deployed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on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self-service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basis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over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Internet.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50000"/>
              </a:lnSpc>
              <a:tabLst>
                <a:tab pos="3264535" algn="l"/>
              </a:tabLst>
            </a:pPr>
            <a:r>
              <a:rPr sz="2000" b="1" spc="20" dirty="0">
                <a:latin typeface="Trebuchet MS"/>
                <a:cs typeface="Trebuchet MS"/>
              </a:rPr>
              <a:t>Private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35" dirty="0">
                <a:latin typeface="Trebuchet MS"/>
                <a:cs typeface="Trebuchet MS"/>
              </a:rPr>
              <a:t>cloud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incorporates	</a:t>
            </a:r>
            <a:r>
              <a:rPr sz="2000" spc="65" dirty="0">
                <a:latin typeface="Trebuchet MS"/>
                <a:cs typeface="Trebuchet MS"/>
              </a:rPr>
              <a:t>some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of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cloud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computing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features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such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as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Virtualization,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but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does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so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on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private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network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79876" y="73593"/>
            <a:ext cx="4381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IaaS-</a:t>
            </a:r>
            <a:r>
              <a:rPr spc="-245" dirty="0"/>
              <a:t> </a:t>
            </a:r>
            <a:r>
              <a:rPr spc="100" dirty="0"/>
              <a:t>Categories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2350"/>
            <a:chOff x="0" y="0"/>
            <a:chExt cx="9144000" cy="1022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37260"/>
            </a:xfrm>
            <a:custGeom>
              <a:avLst/>
              <a:gdLst/>
              <a:ahLst/>
              <a:cxnLst/>
              <a:rect l="l" t="t" r="r" b="b"/>
              <a:pathLst>
                <a:path w="9144000" h="937260">
                  <a:moveTo>
                    <a:pt x="9143999" y="937199"/>
                  </a:moveTo>
                  <a:lnTo>
                    <a:pt x="0" y="937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937199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6265"/>
              <a:ext cx="9144000" cy="796290"/>
            </a:xfrm>
            <a:custGeom>
              <a:avLst/>
              <a:gdLst/>
              <a:ahLst/>
              <a:cxnLst/>
              <a:rect l="l" t="t" r="r" b="b"/>
              <a:pathLst>
                <a:path w="9144000" h="796290">
                  <a:moveTo>
                    <a:pt x="8922140" y="795915"/>
                  </a:moveTo>
                  <a:lnTo>
                    <a:pt x="8672384" y="713712"/>
                  </a:lnTo>
                  <a:lnTo>
                    <a:pt x="8449197" y="781236"/>
                  </a:lnTo>
                  <a:lnTo>
                    <a:pt x="8210069" y="719584"/>
                  </a:lnTo>
                  <a:lnTo>
                    <a:pt x="7976256" y="778300"/>
                  </a:lnTo>
                  <a:lnTo>
                    <a:pt x="7737127" y="710776"/>
                  </a:lnTo>
                  <a:lnTo>
                    <a:pt x="7503313" y="781236"/>
                  </a:lnTo>
                  <a:lnTo>
                    <a:pt x="7269499" y="713712"/>
                  </a:lnTo>
                  <a:lnTo>
                    <a:pt x="7030370" y="781236"/>
                  </a:lnTo>
                  <a:lnTo>
                    <a:pt x="6796556" y="707840"/>
                  </a:lnTo>
                  <a:lnTo>
                    <a:pt x="6568056" y="781236"/>
                  </a:lnTo>
                  <a:lnTo>
                    <a:pt x="6334242" y="707841"/>
                  </a:lnTo>
                  <a:lnTo>
                    <a:pt x="6100427" y="784172"/>
                  </a:lnTo>
                  <a:lnTo>
                    <a:pt x="5866613" y="707841"/>
                  </a:lnTo>
                  <a:lnTo>
                    <a:pt x="5632799" y="787107"/>
                  </a:lnTo>
                  <a:lnTo>
                    <a:pt x="5388356" y="710776"/>
                  </a:lnTo>
                  <a:lnTo>
                    <a:pt x="5154542" y="787107"/>
                  </a:lnTo>
                  <a:lnTo>
                    <a:pt x="4920728" y="716648"/>
                  </a:lnTo>
                  <a:lnTo>
                    <a:pt x="4686913" y="790044"/>
                  </a:lnTo>
                  <a:lnTo>
                    <a:pt x="4447785" y="713712"/>
                  </a:lnTo>
                  <a:lnTo>
                    <a:pt x="4219285" y="792979"/>
                  </a:lnTo>
                  <a:lnTo>
                    <a:pt x="3980156" y="707841"/>
                  </a:lnTo>
                  <a:lnTo>
                    <a:pt x="3746342" y="790044"/>
                  </a:lnTo>
                  <a:lnTo>
                    <a:pt x="3512528" y="713712"/>
                  </a:lnTo>
                  <a:lnTo>
                    <a:pt x="3284027" y="790044"/>
                  </a:lnTo>
                  <a:lnTo>
                    <a:pt x="3044899" y="716648"/>
                  </a:lnTo>
                  <a:lnTo>
                    <a:pt x="2805771" y="790044"/>
                  </a:lnTo>
                  <a:lnTo>
                    <a:pt x="2571957" y="716648"/>
                  </a:lnTo>
                  <a:lnTo>
                    <a:pt x="2343456" y="790044"/>
                  </a:lnTo>
                  <a:lnTo>
                    <a:pt x="2104328" y="713712"/>
                  </a:lnTo>
                  <a:lnTo>
                    <a:pt x="1865200" y="792979"/>
                  </a:lnTo>
                  <a:lnTo>
                    <a:pt x="1631385" y="707841"/>
                  </a:lnTo>
                  <a:lnTo>
                    <a:pt x="1402885" y="792979"/>
                  </a:lnTo>
                  <a:lnTo>
                    <a:pt x="1163757" y="713712"/>
                  </a:lnTo>
                  <a:lnTo>
                    <a:pt x="935256" y="792979"/>
                  </a:lnTo>
                  <a:lnTo>
                    <a:pt x="696128" y="713712"/>
                  </a:lnTo>
                  <a:lnTo>
                    <a:pt x="457000" y="790044"/>
                  </a:lnTo>
                  <a:lnTo>
                    <a:pt x="217871" y="713712"/>
                  </a:lnTo>
                  <a:lnTo>
                    <a:pt x="0" y="792979"/>
                  </a:lnTo>
                  <a:lnTo>
                    <a:pt x="8880" y="0"/>
                  </a:lnTo>
                  <a:lnTo>
                    <a:pt x="9126238" y="24350"/>
                  </a:lnTo>
                  <a:lnTo>
                    <a:pt x="9143999" y="720005"/>
                  </a:lnTo>
                  <a:lnTo>
                    <a:pt x="8922140" y="795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8963" y="783855"/>
              <a:ext cx="4602480" cy="6985"/>
            </a:xfrm>
            <a:custGeom>
              <a:avLst/>
              <a:gdLst/>
              <a:ahLst/>
              <a:cxnLst/>
              <a:rect l="l" t="t" r="r" b="b"/>
              <a:pathLst>
                <a:path w="4602480" h="6984">
                  <a:moveTo>
                    <a:pt x="0" y="6899"/>
                  </a:moveTo>
                  <a:lnTo>
                    <a:pt x="4602300" y="0"/>
                  </a:lnTo>
                </a:path>
              </a:pathLst>
            </a:custGeom>
            <a:ln w="25399">
              <a:solidFill>
                <a:srgbClr val="94AE8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8699" y="1029334"/>
            <a:ext cx="7693659" cy="34544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1900"/>
              </a:spcBef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35" dirty="0">
                <a:latin typeface="Trebuchet MS"/>
                <a:cs typeface="Trebuchet MS"/>
              </a:rPr>
              <a:t>Resources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are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distributed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75" dirty="0">
                <a:latin typeface="Trebuchet MS"/>
                <a:cs typeface="Trebuchet MS"/>
              </a:rPr>
              <a:t>as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15" dirty="0">
                <a:latin typeface="Trebuchet MS"/>
                <a:cs typeface="Trebuchet MS"/>
              </a:rPr>
              <a:t>a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service</a:t>
            </a:r>
            <a:endParaRPr sz="3000">
              <a:latin typeface="Trebuchet MS"/>
              <a:cs typeface="Trebuchet MS"/>
            </a:endParaRPr>
          </a:p>
          <a:p>
            <a:pPr marL="471170" indent="-459105">
              <a:lnSpc>
                <a:spcPct val="100000"/>
              </a:lnSpc>
              <a:spcBef>
                <a:spcPts val="1800"/>
              </a:spcBef>
              <a:buFont typeface="Arial MT"/>
              <a:buChar char="●"/>
              <a:tabLst>
                <a:tab pos="471170" algn="l"/>
                <a:tab pos="471805" algn="l"/>
                <a:tab pos="4582160" algn="l"/>
              </a:tabLst>
            </a:pPr>
            <a:r>
              <a:rPr sz="3000" spc="5" dirty="0">
                <a:latin typeface="Trebuchet MS"/>
                <a:cs typeface="Trebuchet MS"/>
              </a:rPr>
              <a:t>Allow</a:t>
            </a:r>
            <a:r>
              <a:rPr sz="3000" spc="10" dirty="0">
                <a:latin typeface="Trebuchet MS"/>
                <a:cs typeface="Trebuchet MS"/>
              </a:rPr>
              <a:t>s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20" dirty="0">
                <a:latin typeface="Trebuchet MS"/>
                <a:cs typeface="Trebuchet MS"/>
              </a:rPr>
              <a:t>dynami</a:t>
            </a:r>
            <a:r>
              <a:rPr sz="3000" spc="30" dirty="0">
                <a:latin typeface="Trebuchet MS"/>
                <a:cs typeface="Trebuchet MS"/>
              </a:rPr>
              <a:t>c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scalin</a:t>
            </a:r>
            <a:r>
              <a:rPr sz="3000" spc="5" dirty="0">
                <a:latin typeface="Trebuchet MS"/>
                <a:cs typeface="Trebuchet MS"/>
              </a:rPr>
              <a:t>g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200" dirty="0">
                <a:latin typeface="Trebuchet MS"/>
                <a:cs typeface="Trebuchet MS"/>
              </a:rPr>
              <a:t>(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80" dirty="0">
                <a:latin typeface="Trebuchet MS"/>
                <a:cs typeface="Trebuchet MS"/>
              </a:rPr>
              <a:t>1...10....100.....)</a:t>
            </a:r>
            <a:endParaRPr sz="3000">
              <a:latin typeface="Trebuchet MS"/>
              <a:cs typeface="Trebuchet MS"/>
            </a:endParaRPr>
          </a:p>
          <a:p>
            <a:pPr marL="471170" indent="-459105">
              <a:lnSpc>
                <a:spcPct val="100000"/>
              </a:lnSpc>
              <a:spcBef>
                <a:spcPts val="1800"/>
              </a:spcBef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95" dirty="0">
                <a:latin typeface="Trebuchet MS"/>
                <a:cs typeface="Trebuchet MS"/>
              </a:rPr>
              <a:t>Has</a:t>
            </a:r>
            <a:r>
              <a:rPr sz="3000" spc="-145" dirty="0">
                <a:latin typeface="Trebuchet MS"/>
                <a:cs typeface="Trebuchet MS"/>
              </a:rPr>
              <a:t> </a:t>
            </a:r>
            <a:r>
              <a:rPr sz="3000" spc="15" dirty="0">
                <a:latin typeface="Trebuchet MS"/>
                <a:cs typeface="Trebuchet MS"/>
              </a:rPr>
              <a:t>a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15" dirty="0">
                <a:latin typeface="Trebuchet MS"/>
                <a:cs typeface="Trebuchet MS"/>
              </a:rPr>
              <a:t>variable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15" dirty="0">
                <a:latin typeface="Trebuchet MS"/>
                <a:cs typeface="Trebuchet MS"/>
              </a:rPr>
              <a:t>costs-</a:t>
            </a:r>
            <a:endParaRPr sz="3000">
              <a:latin typeface="Trebuchet MS"/>
              <a:cs typeface="Trebuchet MS"/>
            </a:endParaRPr>
          </a:p>
          <a:p>
            <a:pPr marL="471170" marR="5080" indent="-459105">
              <a:lnSpc>
                <a:spcPct val="150000"/>
              </a:lnSpc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-20" dirty="0">
                <a:latin typeface="Trebuchet MS"/>
                <a:cs typeface="Trebuchet MS"/>
              </a:rPr>
              <a:t>Generally </a:t>
            </a:r>
            <a:r>
              <a:rPr sz="3000" spc="15" dirty="0">
                <a:latin typeface="Trebuchet MS"/>
                <a:cs typeface="Trebuchet MS"/>
              </a:rPr>
              <a:t>includes </a:t>
            </a:r>
            <a:r>
              <a:rPr sz="3000" dirty="0">
                <a:latin typeface="Trebuchet MS"/>
                <a:cs typeface="Trebuchet MS"/>
              </a:rPr>
              <a:t>multiple-users </a:t>
            </a:r>
            <a:r>
              <a:rPr sz="3000" spc="120" dirty="0">
                <a:latin typeface="Trebuchet MS"/>
                <a:cs typeface="Trebuchet MS"/>
              </a:rPr>
              <a:t>on </a:t>
            </a:r>
            <a:r>
              <a:rPr sz="3000" spc="15" dirty="0">
                <a:latin typeface="Trebuchet MS"/>
                <a:cs typeface="Trebuchet MS"/>
              </a:rPr>
              <a:t>a </a:t>
            </a:r>
            <a:r>
              <a:rPr sz="3000" spc="20" dirty="0">
                <a:latin typeface="Trebuchet MS"/>
                <a:cs typeface="Trebuchet MS"/>
              </a:rPr>
              <a:t> </a:t>
            </a:r>
            <a:r>
              <a:rPr sz="3000" spc="10" dirty="0">
                <a:latin typeface="Trebuchet MS"/>
                <a:cs typeface="Trebuchet MS"/>
              </a:rPr>
              <a:t>single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piece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of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15" dirty="0">
                <a:latin typeface="Trebuchet MS"/>
                <a:cs typeface="Trebuchet MS"/>
              </a:rPr>
              <a:t>hardware.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30" dirty="0">
                <a:latin typeface="Trebuchet MS"/>
                <a:cs typeface="Trebuchet MS"/>
              </a:rPr>
              <a:t>(</a:t>
            </a:r>
            <a:r>
              <a:rPr sz="3000" b="1" spc="30" dirty="0">
                <a:latin typeface="Trebuchet MS"/>
                <a:cs typeface="Trebuchet MS"/>
              </a:rPr>
              <a:t>multi-tenancy)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95395" y="73593"/>
            <a:ext cx="5546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IaaS-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Characteristics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2350"/>
            <a:chOff x="0" y="0"/>
            <a:chExt cx="9144000" cy="1022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37260"/>
            </a:xfrm>
            <a:custGeom>
              <a:avLst/>
              <a:gdLst/>
              <a:ahLst/>
              <a:cxnLst/>
              <a:rect l="l" t="t" r="r" b="b"/>
              <a:pathLst>
                <a:path w="9144000" h="937260">
                  <a:moveTo>
                    <a:pt x="9143999" y="937199"/>
                  </a:moveTo>
                  <a:lnTo>
                    <a:pt x="0" y="937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937199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6265"/>
              <a:ext cx="9144000" cy="796290"/>
            </a:xfrm>
            <a:custGeom>
              <a:avLst/>
              <a:gdLst/>
              <a:ahLst/>
              <a:cxnLst/>
              <a:rect l="l" t="t" r="r" b="b"/>
              <a:pathLst>
                <a:path w="9144000" h="796290">
                  <a:moveTo>
                    <a:pt x="8922140" y="795915"/>
                  </a:moveTo>
                  <a:lnTo>
                    <a:pt x="8672384" y="713712"/>
                  </a:lnTo>
                  <a:lnTo>
                    <a:pt x="8449197" y="781236"/>
                  </a:lnTo>
                  <a:lnTo>
                    <a:pt x="8210069" y="719584"/>
                  </a:lnTo>
                  <a:lnTo>
                    <a:pt x="7976256" y="778300"/>
                  </a:lnTo>
                  <a:lnTo>
                    <a:pt x="7737127" y="710776"/>
                  </a:lnTo>
                  <a:lnTo>
                    <a:pt x="7503313" y="781236"/>
                  </a:lnTo>
                  <a:lnTo>
                    <a:pt x="7269499" y="713712"/>
                  </a:lnTo>
                  <a:lnTo>
                    <a:pt x="7030370" y="781236"/>
                  </a:lnTo>
                  <a:lnTo>
                    <a:pt x="6796556" y="707840"/>
                  </a:lnTo>
                  <a:lnTo>
                    <a:pt x="6568056" y="781236"/>
                  </a:lnTo>
                  <a:lnTo>
                    <a:pt x="6334242" y="707841"/>
                  </a:lnTo>
                  <a:lnTo>
                    <a:pt x="6100427" y="784172"/>
                  </a:lnTo>
                  <a:lnTo>
                    <a:pt x="5866613" y="707841"/>
                  </a:lnTo>
                  <a:lnTo>
                    <a:pt x="5632799" y="787107"/>
                  </a:lnTo>
                  <a:lnTo>
                    <a:pt x="5388356" y="710776"/>
                  </a:lnTo>
                  <a:lnTo>
                    <a:pt x="5154542" y="787107"/>
                  </a:lnTo>
                  <a:lnTo>
                    <a:pt x="4920728" y="716648"/>
                  </a:lnTo>
                  <a:lnTo>
                    <a:pt x="4686913" y="790044"/>
                  </a:lnTo>
                  <a:lnTo>
                    <a:pt x="4447785" y="713712"/>
                  </a:lnTo>
                  <a:lnTo>
                    <a:pt x="4219285" y="792979"/>
                  </a:lnTo>
                  <a:lnTo>
                    <a:pt x="3980156" y="707841"/>
                  </a:lnTo>
                  <a:lnTo>
                    <a:pt x="3746342" y="790044"/>
                  </a:lnTo>
                  <a:lnTo>
                    <a:pt x="3512528" y="713712"/>
                  </a:lnTo>
                  <a:lnTo>
                    <a:pt x="3284027" y="790044"/>
                  </a:lnTo>
                  <a:lnTo>
                    <a:pt x="3044899" y="716648"/>
                  </a:lnTo>
                  <a:lnTo>
                    <a:pt x="2805771" y="790044"/>
                  </a:lnTo>
                  <a:lnTo>
                    <a:pt x="2571957" y="716648"/>
                  </a:lnTo>
                  <a:lnTo>
                    <a:pt x="2343456" y="790044"/>
                  </a:lnTo>
                  <a:lnTo>
                    <a:pt x="2104328" y="713712"/>
                  </a:lnTo>
                  <a:lnTo>
                    <a:pt x="1865200" y="792979"/>
                  </a:lnTo>
                  <a:lnTo>
                    <a:pt x="1631385" y="707841"/>
                  </a:lnTo>
                  <a:lnTo>
                    <a:pt x="1402885" y="792979"/>
                  </a:lnTo>
                  <a:lnTo>
                    <a:pt x="1163757" y="713712"/>
                  </a:lnTo>
                  <a:lnTo>
                    <a:pt x="935256" y="792979"/>
                  </a:lnTo>
                  <a:lnTo>
                    <a:pt x="696128" y="713712"/>
                  </a:lnTo>
                  <a:lnTo>
                    <a:pt x="457000" y="790044"/>
                  </a:lnTo>
                  <a:lnTo>
                    <a:pt x="217871" y="713712"/>
                  </a:lnTo>
                  <a:lnTo>
                    <a:pt x="0" y="792979"/>
                  </a:lnTo>
                  <a:lnTo>
                    <a:pt x="8880" y="0"/>
                  </a:lnTo>
                  <a:lnTo>
                    <a:pt x="9126238" y="24350"/>
                  </a:lnTo>
                  <a:lnTo>
                    <a:pt x="9143999" y="720005"/>
                  </a:lnTo>
                  <a:lnTo>
                    <a:pt x="8922140" y="795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8963" y="783855"/>
              <a:ext cx="4602480" cy="6985"/>
            </a:xfrm>
            <a:custGeom>
              <a:avLst/>
              <a:gdLst/>
              <a:ahLst/>
              <a:cxnLst/>
              <a:rect l="l" t="t" r="r" b="b"/>
              <a:pathLst>
                <a:path w="4602480" h="6984">
                  <a:moveTo>
                    <a:pt x="0" y="6899"/>
                  </a:moveTo>
                  <a:lnTo>
                    <a:pt x="4602300" y="0"/>
                  </a:lnTo>
                </a:path>
              </a:pathLst>
            </a:custGeom>
            <a:ln w="25399">
              <a:solidFill>
                <a:srgbClr val="94AE8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06364" y="1263015"/>
            <a:ext cx="4523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Trebuchet MS"/>
                <a:cs typeface="Trebuchet MS"/>
              </a:rPr>
              <a:t>IaaS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is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useful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in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following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situations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3309" y="1962785"/>
            <a:ext cx="337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4" dirty="0">
                <a:latin typeface="Trebuchet MS"/>
                <a:cs typeface="Trebuchet MS"/>
              </a:rPr>
              <a:t>1.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467" y="2691765"/>
            <a:ext cx="738378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30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5" dirty="0">
                <a:latin typeface="Trebuchet MS"/>
                <a:cs typeface="Trebuchet MS"/>
              </a:rPr>
              <a:t>where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demand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is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very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660000"/>
                </a:solidFill>
                <a:latin typeface="Trebuchet MS"/>
                <a:cs typeface="Trebuchet MS"/>
              </a:rPr>
              <a:t>volatile</a:t>
            </a:r>
            <a:r>
              <a:rPr sz="2000" spc="15" dirty="0">
                <a:latin typeface="Trebuchet MS"/>
                <a:cs typeface="Trebuchet MS"/>
              </a:rPr>
              <a:t>-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any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time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there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are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significant</a:t>
            </a:r>
            <a:endParaRPr sz="2000">
              <a:latin typeface="Trebuchet MS"/>
              <a:cs typeface="Trebuchet MS"/>
            </a:endParaRPr>
          </a:p>
          <a:p>
            <a:pPr marL="394335">
              <a:lnSpc>
                <a:spcPct val="100000"/>
              </a:lnSpc>
              <a:spcBef>
                <a:spcPts val="1200"/>
              </a:spcBef>
            </a:pPr>
            <a:r>
              <a:rPr sz="2000" b="1" spc="55" dirty="0">
                <a:latin typeface="Trebuchet MS"/>
                <a:cs typeface="Trebuchet MS"/>
              </a:rPr>
              <a:t>spikes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65" dirty="0">
                <a:latin typeface="Trebuchet MS"/>
                <a:cs typeface="Trebuchet MS"/>
              </a:rPr>
              <a:t>and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60" dirty="0">
                <a:latin typeface="Trebuchet MS"/>
                <a:cs typeface="Trebuchet MS"/>
              </a:rPr>
              <a:t>troughs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in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terms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of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demand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on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infracture</a:t>
            </a:r>
            <a:endParaRPr sz="2000">
              <a:latin typeface="Trebuchet MS"/>
              <a:cs typeface="Trebuchet MS"/>
            </a:endParaRPr>
          </a:p>
          <a:p>
            <a:pPr marL="470534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60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amazon.in,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snapdeal,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flipkart-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during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festival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season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02096" y="73593"/>
            <a:ext cx="5723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Arial MT"/>
                <a:cs typeface="Arial MT"/>
              </a:rPr>
              <a:t>IaaS-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Appropriate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uses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2350"/>
            <a:chOff x="0" y="0"/>
            <a:chExt cx="9144000" cy="1022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37260"/>
            </a:xfrm>
            <a:custGeom>
              <a:avLst/>
              <a:gdLst/>
              <a:ahLst/>
              <a:cxnLst/>
              <a:rect l="l" t="t" r="r" b="b"/>
              <a:pathLst>
                <a:path w="9144000" h="937260">
                  <a:moveTo>
                    <a:pt x="9143999" y="937199"/>
                  </a:moveTo>
                  <a:lnTo>
                    <a:pt x="0" y="937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937199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6265"/>
              <a:ext cx="9144000" cy="796290"/>
            </a:xfrm>
            <a:custGeom>
              <a:avLst/>
              <a:gdLst/>
              <a:ahLst/>
              <a:cxnLst/>
              <a:rect l="l" t="t" r="r" b="b"/>
              <a:pathLst>
                <a:path w="9144000" h="796290">
                  <a:moveTo>
                    <a:pt x="8922140" y="795915"/>
                  </a:moveTo>
                  <a:lnTo>
                    <a:pt x="8672384" y="713712"/>
                  </a:lnTo>
                  <a:lnTo>
                    <a:pt x="8449197" y="781236"/>
                  </a:lnTo>
                  <a:lnTo>
                    <a:pt x="8210069" y="719584"/>
                  </a:lnTo>
                  <a:lnTo>
                    <a:pt x="7976256" y="778300"/>
                  </a:lnTo>
                  <a:lnTo>
                    <a:pt x="7737127" y="710776"/>
                  </a:lnTo>
                  <a:lnTo>
                    <a:pt x="7503313" y="781236"/>
                  </a:lnTo>
                  <a:lnTo>
                    <a:pt x="7269499" y="713712"/>
                  </a:lnTo>
                  <a:lnTo>
                    <a:pt x="7030370" y="781236"/>
                  </a:lnTo>
                  <a:lnTo>
                    <a:pt x="6796556" y="707840"/>
                  </a:lnTo>
                  <a:lnTo>
                    <a:pt x="6568056" y="781236"/>
                  </a:lnTo>
                  <a:lnTo>
                    <a:pt x="6334242" y="707841"/>
                  </a:lnTo>
                  <a:lnTo>
                    <a:pt x="6100427" y="784172"/>
                  </a:lnTo>
                  <a:lnTo>
                    <a:pt x="5866613" y="707841"/>
                  </a:lnTo>
                  <a:lnTo>
                    <a:pt x="5632799" y="787107"/>
                  </a:lnTo>
                  <a:lnTo>
                    <a:pt x="5388356" y="710776"/>
                  </a:lnTo>
                  <a:lnTo>
                    <a:pt x="5154542" y="787107"/>
                  </a:lnTo>
                  <a:lnTo>
                    <a:pt x="4920728" y="716648"/>
                  </a:lnTo>
                  <a:lnTo>
                    <a:pt x="4686913" y="790044"/>
                  </a:lnTo>
                  <a:lnTo>
                    <a:pt x="4447785" y="713712"/>
                  </a:lnTo>
                  <a:lnTo>
                    <a:pt x="4219285" y="792979"/>
                  </a:lnTo>
                  <a:lnTo>
                    <a:pt x="3980156" y="707841"/>
                  </a:lnTo>
                  <a:lnTo>
                    <a:pt x="3746342" y="790044"/>
                  </a:lnTo>
                  <a:lnTo>
                    <a:pt x="3512528" y="713712"/>
                  </a:lnTo>
                  <a:lnTo>
                    <a:pt x="3284027" y="790044"/>
                  </a:lnTo>
                  <a:lnTo>
                    <a:pt x="3044899" y="716648"/>
                  </a:lnTo>
                  <a:lnTo>
                    <a:pt x="2805771" y="790044"/>
                  </a:lnTo>
                  <a:lnTo>
                    <a:pt x="2571957" y="716648"/>
                  </a:lnTo>
                  <a:lnTo>
                    <a:pt x="2343456" y="790044"/>
                  </a:lnTo>
                  <a:lnTo>
                    <a:pt x="2104328" y="713712"/>
                  </a:lnTo>
                  <a:lnTo>
                    <a:pt x="1865200" y="792979"/>
                  </a:lnTo>
                  <a:lnTo>
                    <a:pt x="1631385" y="707841"/>
                  </a:lnTo>
                  <a:lnTo>
                    <a:pt x="1402885" y="792979"/>
                  </a:lnTo>
                  <a:lnTo>
                    <a:pt x="1163757" y="713712"/>
                  </a:lnTo>
                  <a:lnTo>
                    <a:pt x="935256" y="792979"/>
                  </a:lnTo>
                  <a:lnTo>
                    <a:pt x="696128" y="713712"/>
                  </a:lnTo>
                  <a:lnTo>
                    <a:pt x="457000" y="790044"/>
                  </a:lnTo>
                  <a:lnTo>
                    <a:pt x="217871" y="713712"/>
                  </a:lnTo>
                  <a:lnTo>
                    <a:pt x="0" y="792979"/>
                  </a:lnTo>
                  <a:lnTo>
                    <a:pt x="8880" y="0"/>
                  </a:lnTo>
                  <a:lnTo>
                    <a:pt x="9126238" y="24350"/>
                  </a:lnTo>
                  <a:lnTo>
                    <a:pt x="9143999" y="720005"/>
                  </a:lnTo>
                  <a:lnTo>
                    <a:pt x="8922140" y="795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8963" y="783855"/>
              <a:ext cx="4602480" cy="6985"/>
            </a:xfrm>
            <a:custGeom>
              <a:avLst/>
              <a:gdLst/>
              <a:ahLst/>
              <a:cxnLst/>
              <a:rect l="l" t="t" r="r" b="b"/>
              <a:pathLst>
                <a:path w="4602480" h="6984">
                  <a:moveTo>
                    <a:pt x="0" y="6899"/>
                  </a:moveTo>
                  <a:lnTo>
                    <a:pt x="4602300" y="0"/>
                  </a:lnTo>
                </a:path>
              </a:pathLst>
            </a:custGeom>
            <a:ln w="25399">
              <a:solidFill>
                <a:srgbClr val="94AE8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06364" y="1263015"/>
            <a:ext cx="4523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Trebuchet MS"/>
                <a:cs typeface="Trebuchet MS"/>
              </a:rPr>
              <a:t>IaaS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is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useful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in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following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situations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0053" y="1962785"/>
            <a:ext cx="343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85" dirty="0">
                <a:latin typeface="Trebuchet MS"/>
                <a:cs typeface="Trebuchet MS"/>
              </a:rPr>
              <a:t>2.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467" y="2796540"/>
            <a:ext cx="7080884" cy="7302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5" dirty="0">
                <a:latin typeface="Trebuchet MS"/>
                <a:cs typeface="Trebuchet MS"/>
              </a:rPr>
              <a:t>For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new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enterprise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without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b="1" spc="30" dirty="0">
                <a:latin typeface="Trebuchet MS"/>
                <a:cs typeface="Trebuchet MS"/>
              </a:rPr>
              <a:t>capital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45" dirty="0">
                <a:latin typeface="Trebuchet MS"/>
                <a:cs typeface="Trebuchet MS"/>
              </a:rPr>
              <a:t>to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35" dirty="0">
                <a:latin typeface="Trebuchet MS"/>
                <a:cs typeface="Trebuchet MS"/>
              </a:rPr>
              <a:t>invest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40" dirty="0">
                <a:latin typeface="Trebuchet MS"/>
                <a:cs typeface="Trebuchet MS"/>
              </a:rPr>
              <a:t>in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40" dirty="0">
                <a:latin typeface="Trebuchet MS"/>
                <a:cs typeface="Trebuchet MS"/>
              </a:rPr>
              <a:t>hardware</a:t>
            </a:r>
            <a:endParaRPr sz="2000">
              <a:latin typeface="Trebuchet MS"/>
              <a:cs typeface="Trebuchet MS"/>
            </a:endParaRPr>
          </a:p>
          <a:p>
            <a:pPr marL="470534">
              <a:lnSpc>
                <a:spcPct val="100000"/>
              </a:lnSpc>
              <a:spcBef>
                <a:spcPts val="375"/>
              </a:spcBef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570" dirty="0">
                <a:latin typeface="Courier New"/>
                <a:cs typeface="Courier New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entrepreneurs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starting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on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shoestring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budget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02096" y="73593"/>
            <a:ext cx="5723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Arial MT"/>
                <a:cs typeface="Arial MT"/>
              </a:rPr>
              <a:t>IaaS-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Appropriate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uses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694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488</Words>
  <Application>Microsoft Office PowerPoint</Application>
  <PresentationFormat>On-screen Show (16:9)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MT</vt:lpstr>
      <vt:lpstr>Calibri</vt:lpstr>
      <vt:lpstr>Courier New</vt:lpstr>
      <vt:lpstr>Tahoma</vt:lpstr>
      <vt:lpstr>Times New Roman</vt:lpstr>
      <vt:lpstr>Trebuchet MS</vt:lpstr>
      <vt:lpstr>Office Theme</vt:lpstr>
      <vt:lpstr>Infrastructure as a Service (IaaS)</vt:lpstr>
      <vt:lpstr>Learning Objectives</vt:lpstr>
      <vt:lpstr>Infrastructure as a Service</vt:lpstr>
      <vt:lpstr>Computing Infrastructure</vt:lpstr>
      <vt:lpstr>How does IaaS Works?</vt:lpstr>
      <vt:lpstr>IaaS- Categories</vt:lpstr>
      <vt:lpstr>IaaS- Characteristics</vt:lpstr>
      <vt:lpstr>IaaS- Appropriate uses</vt:lpstr>
      <vt:lpstr>IaaS- Appropriate uses</vt:lpstr>
      <vt:lpstr>IaaS- Appropriate uses</vt:lpstr>
      <vt:lpstr>IaaS- Appropriate uses</vt:lpstr>
      <vt:lpstr>IaaS- Appropriate uses</vt:lpstr>
      <vt:lpstr>IaaS- inappropriate use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Ganesh Bhosale</dc:creator>
  <cp:lastModifiedBy>Ganesh Bhosale</cp:lastModifiedBy>
  <cp:revision>1</cp:revision>
  <dcterms:created xsi:type="dcterms:W3CDTF">2024-07-23T09:48:48Z</dcterms:created>
  <dcterms:modified xsi:type="dcterms:W3CDTF">2024-07-23T09:51:12Z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2024-07-23T00:00:00Z</vt:filetime>
  </property>
  <property fmtid="{D5CDD505-2E9C-101B-9397-08002B2CF9AE}" pid="3" name="Creator">
    <vt:lpwstr>Google</vt:lpwstr>
  </property>
  <property fmtid="{D5CDD505-2E9C-101B-9397-08002B2CF9AE}" pid="4" name="LastSaved">
    <vt:filetime>2024-07-23T00:00:00Z</vt:filetime>
  </property>
</Properties>
</file>