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0" r:id="rId1"/>
    <p:sldMasterId id="2147483707" r:id="rId2"/>
    <p:sldMasterId id="2147483736" r:id="rId3"/>
  </p:sldMasterIdLst>
  <p:notesMasterIdLst>
    <p:notesMasterId r:id="rId26"/>
  </p:notesMasterIdLst>
  <p:sldIdLst>
    <p:sldId id="270" r:id="rId4"/>
    <p:sldId id="256" r:id="rId5"/>
    <p:sldId id="281" r:id="rId6"/>
    <p:sldId id="274" r:id="rId7"/>
    <p:sldId id="417" r:id="rId8"/>
    <p:sldId id="307" r:id="rId9"/>
    <p:sldId id="308" r:id="rId10"/>
    <p:sldId id="309" r:id="rId11"/>
    <p:sldId id="420" r:id="rId12"/>
    <p:sldId id="310" r:id="rId13"/>
    <p:sldId id="311" r:id="rId14"/>
    <p:sldId id="422" r:id="rId15"/>
    <p:sldId id="312" r:id="rId16"/>
    <p:sldId id="421" r:id="rId17"/>
    <p:sldId id="313" r:id="rId18"/>
    <p:sldId id="314" r:id="rId19"/>
    <p:sldId id="315" r:id="rId20"/>
    <p:sldId id="418" r:id="rId21"/>
    <p:sldId id="419" r:id="rId22"/>
    <p:sldId id="273" r:id="rId23"/>
    <p:sldId id="415" r:id="rId24"/>
    <p:sldId id="416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71502E-AAEE-46E7-8201-8B0C8F154ADC}" type="datetimeFigureOut">
              <a:rPr lang="en-IN" smtClean="0"/>
              <a:t>21-07-2020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3E5ABF-8C5D-4ECA-A9E8-A1564DD059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56034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3E5ABF-8C5D-4ECA-A9E8-A1564DD059D6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82502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3E5ABF-8C5D-4ECA-A9E8-A1564DD059D6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40306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3E5ABF-8C5D-4ECA-A9E8-A1564DD059D6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13219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3E5ABF-8C5D-4ECA-A9E8-A1564DD059D6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92132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3E5ABF-8C5D-4ECA-A9E8-A1564DD059D6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15288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3E5ABF-8C5D-4ECA-A9E8-A1564DD059D6}" type="slidenum">
              <a:rPr lang="en-IN" smtClean="0"/>
              <a:t>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32294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Dept. of CSE, RGMCET(Autonomous), Nandyal</a:t>
            </a:r>
            <a:endParaRPr lang="en-IN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7048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Dept. of CSE, RGMCET(Autonomous), Nandyal</a:t>
            </a:r>
            <a:endParaRPr lang="en-IN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1692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Dept. of CSE, RGMCET(Autonomous), Nandyal</a:t>
            </a:r>
            <a:endParaRPr lang="en-IN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664545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Dept. of CSE, RGMCET(Autonomous), Nandyal</a:t>
            </a:r>
            <a:endParaRPr lang="en-IN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85741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Dept. of CSE, RGMCET(Autonomous), Nandyal</a:t>
            </a:r>
            <a:endParaRPr lang="en-IN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456169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Dept. of CSE, RGMCET(Autonomous), Nandyal</a:t>
            </a:r>
            <a:endParaRPr lang="en-IN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04188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Dept. of CSE, RGMCET(Autonomous), Nandyal</a:t>
            </a:r>
            <a:endParaRPr lang="en-IN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91506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Dept. of CSE, RGMCET(Autonomous), Nandyal</a:t>
            </a:r>
            <a:endParaRPr lang="en-IN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72068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Dept. of CSE, RGMCET(Autonomous), Nandyal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90AF6-A5E7-4058-B3C7-F6CEE1C2D0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02297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1200">
                <a:latin typeface="Bookman Old Style" panose="02050604050505020204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200">
                <a:latin typeface="Bookman Old Style" panose="02050604050505020204" pitchFamily="18" charset="0"/>
              </a:defRPr>
            </a:lvl1pPr>
            <a:lvl2pPr>
              <a:defRPr sz="1200">
                <a:latin typeface="Bookman Old Style" panose="02050604050505020204" pitchFamily="18" charset="0"/>
              </a:defRPr>
            </a:lvl2pPr>
            <a:lvl3pPr>
              <a:defRPr sz="1200">
                <a:latin typeface="Bookman Old Style" panose="02050604050505020204" pitchFamily="18" charset="0"/>
              </a:defRPr>
            </a:lvl3pPr>
            <a:lvl4pPr>
              <a:defRPr sz="1200">
                <a:latin typeface="Bookman Old Style" panose="02050604050505020204" pitchFamily="18" charset="0"/>
              </a:defRPr>
            </a:lvl4pPr>
            <a:lvl5pPr>
              <a:defRPr sz="1200">
                <a:latin typeface="Bookman Old Style" panose="02050604050505020204" pitchFamily="18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>
                <a:latin typeface="Bookman Old Style" panose="02050604050505020204" pitchFamily="18" charset="0"/>
              </a:defRPr>
            </a:lvl1pPr>
          </a:lstStyle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</a:lstStyle>
          <a:p>
            <a:r>
              <a:rPr lang="en-US" smtClean="0"/>
              <a:t>Dept. of CSE, RGMCET(Autonomous), Nandyal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</a:lstStyle>
          <a:p>
            <a:fld id="{1A490AF6-A5E7-4058-B3C7-F6CEE1C2D04F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3922951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Dept. of CSE, RGMCET(Autonomous), Nandyal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90AF6-A5E7-4058-B3C7-F6CEE1C2D0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0375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Dept. of CSE, RGMCET(Autonomous), Nandyal</a:t>
            </a:r>
            <a:endParaRPr lang="en-IN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626184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Dept. of CSE, RGMCET(Autonomous), Nandyal</a:t>
            </a:r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90AF6-A5E7-4058-B3C7-F6CEE1C2D0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7172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Dept. of CSE, RGMCET(Autonomous), Nandyal</a:t>
            </a:r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90AF6-A5E7-4058-B3C7-F6CEE1C2D0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113589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Dept. of CSE, RGMCET(Autonomous), Nandyal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90AF6-A5E7-4058-B3C7-F6CEE1C2D0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57850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Dept. of CSE, RGMCET(Autonomous), Nandyal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90AF6-A5E7-4058-B3C7-F6CEE1C2D0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712229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Dept. of CSE, RGMCET(Autonomous), Nandyal</a:t>
            </a:r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90AF6-A5E7-4058-B3C7-F6CEE1C2D0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030207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Dept. of CSE, RGMCET(Autonomous), Nandyal</a:t>
            </a:r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90AF6-A5E7-4058-B3C7-F6CEE1C2D0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364782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Dept. of CSE, RGMCET(Autonomous), Nandyal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90AF6-A5E7-4058-B3C7-F6CEE1C2D0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613093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Dept. of CSE, RGMCET(Autonomous), Nandyal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90AF6-A5E7-4058-B3C7-F6CEE1C2D04F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8443966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Dept. of CSE, RGMCET(Autonomous), Nandyal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90AF6-A5E7-4058-B3C7-F6CEE1C2D0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076319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Dept. of CSE, RGMCET(Autonomous), Nandyal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90AF6-A5E7-4058-B3C7-F6CEE1C2D04F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60341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Dept. of CSE, RGMCET(Autonomous), Nandyal</a:t>
            </a:r>
            <a:endParaRPr lang="en-IN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638731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Dept. of CSE, RGMCET(Autonomous), Nandyal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90AF6-A5E7-4058-B3C7-F6CEE1C2D0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984567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Dept. of CSE, RGMCET(Autonomous), Nandyal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90AF6-A5E7-4058-B3C7-F6CEE1C2D0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55650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Dept. of CSE, RGMCET(Autonomous), Nandyal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90AF6-A5E7-4058-B3C7-F6CEE1C2D0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154622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Dept. of CSE, RGMCET(Autonomous), Nandyal</a:t>
            </a:r>
            <a:endParaRPr lang="en-IN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357155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Dept. of CSE, RGMCET(Autonomous), Nandyal</a:t>
            </a:r>
            <a:endParaRPr lang="en-IN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531226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Dept. of CSE, RGMCET(Autonomous), Nandyal</a:t>
            </a:r>
            <a:endParaRPr lang="en-IN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341561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Dept. of CSE, RGMCET(Autonomous), Nandyal</a:t>
            </a:r>
            <a:endParaRPr lang="en-IN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26369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Dept. of CSE, RGMCET(Autonomous), Nandyal</a:t>
            </a:r>
            <a:endParaRPr lang="en-IN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98874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Dept. of CSE, RGMCET(Autonomous), Nandyal</a:t>
            </a:r>
            <a:endParaRPr lang="en-IN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803362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Dept. of CSE, RGMCET(Autonomous), Nandyal</a:t>
            </a:r>
            <a:endParaRPr lang="en-IN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3407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Dept. of CSE, RGMCET(Autonomous), Nandyal</a:t>
            </a:r>
            <a:endParaRPr lang="en-IN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512442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Dept. of CSE, RGMCET(Autonomous), Nandyal</a:t>
            </a:r>
            <a:endParaRPr lang="en-IN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893309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Dept. of CSE, RGMCET(Autonomous), Nandyal</a:t>
            </a:r>
            <a:endParaRPr lang="en-IN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178530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Dept. of CSE, RGMCET(Autonomous), Nandyal</a:t>
            </a:r>
            <a:endParaRPr lang="en-IN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026820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Dept. of CSE, RGMCET(Autonomous), Nandyal</a:t>
            </a:r>
            <a:endParaRPr lang="en-IN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4054934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Dept. of CSE, RGMCET(Autonomous), Nandyal</a:t>
            </a:r>
            <a:endParaRPr lang="en-IN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684011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Dept. of CSE, RGMCET(Autonomous), Nandyal</a:t>
            </a:r>
            <a:endParaRPr lang="en-IN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5104480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Dept. of CSE, RGMCET(Autonomous), Nandyal</a:t>
            </a:r>
            <a:endParaRPr lang="en-IN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34939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Dept. of CSE, RGMCET(Autonomous), Nandyal</a:t>
            </a:r>
            <a:endParaRPr lang="en-IN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474288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Dept. of CSE, RGMCET(Autonomous), Nandyal</a:t>
            </a:r>
            <a:endParaRPr lang="en-IN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4761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Dept. of CSE, RGMCET(Autonomous), Nandyal</a:t>
            </a:r>
            <a:endParaRPr lang="en-IN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2602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Dept. of CSE, RGMCET(Autonomous), Nandyal</a:t>
            </a:r>
            <a:endParaRPr lang="en-IN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8703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Dept. of CSE, RGMCET(Autonomous), Nandyal</a:t>
            </a:r>
            <a:endParaRPr lang="en-IN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873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Dept. of CSE, RGMCET(Autonomous), Nandyal</a:t>
            </a:r>
            <a:endParaRPr lang="en-IN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6341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Dept. of CSE, RGMCET(Autonomous), Nandyal</a:t>
            </a:r>
            <a:endParaRPr lang="en-IN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075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0.xml"/><Relationship Id="rId13" Type="http://schemas.openxmlformats.org/officeDocument/2006/relationships/slideLayout" Target="../slideLayouts/slideLayout45.xml"/><Relationship Id="rId3" Type="http://schemas.openxmlformats.org/officeDocument/2006/relationships/slideLayout" Target="../slideLayouts/slideLayout35.xml"/><Relationship Id="rId7" Type="http://schemas.openxmlformats.org/officeDocument/2006/relationships/slideLayout" Target="../slideLayouts/slideLayout39.xml"/><Relationship Id="rId12" Type="http://schemas.openxmlformats.org/officeDocument/2006/relationships/slideLayout" Target="../slideLayouts/slideLayout44.xml"/><Relationship Id="rId17" Type="http://schemas.openxmlformats.org/officeDocument/2006/relationships/theme" Target="../theme/theme3.xml"/><Relationship Id="rId2" Type="http://schemas.openxmlformats.org/officeDocument/2006/relationships/slideLayout" Target="../slideLayouts/slideLayout34.xml"/><Relationship Id="rId16" Type="http://schemas.openxmlformats.org/officeDocument/2006/relationships/slideLayout" Target="../slideLayouts/slideLayout48.x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11" Type="http://schemas.openxmlformats.org/officeDocument/2006/relationships/slideLayout" Target="../slideLayouts/slideLayout43.xml"/><Relationship Id="rId5" Type="http://schemas.openxmlformats.org/officeDocument/2006/relationships/slideLayout" Target="../slideLayouts/slideLayout37.xml"/><Relationship Id="rId15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42.xml"/><Relationship Id="rId4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1.xml"/><Relationship Id="rId14" Type="http://schemas.openxmlformats.org/officeDocument/2006/relationships/slideLayout" Target="../slideLayouts/slideLayout4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Dept. of CSE, RGMCET(Autonomous), Nandyal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A490AF6-A5E7-4058-B3C7-F6CEE1C2D0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6525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Dept. of CSE, RGMCET(Autonomous), Nandyal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A490AF6-A5E7-4058-B3C7-F6CEE1C2D0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1279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Dept. of CSE, RGMCET(Autonomous), Nandyal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A490AF6-A5E7-4058-B3C7-F6CEE1C2D0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3683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  <p:sldLayoutId id="2147483748" r:id="rId12"/>
    <p:sldLayoutId id="2147483749" r:id="rId13"/>
    <p:sldLayoutId id="2147483750" r:id="rId14"/>
    <p:sldLayoutId id="2147483751" r:id="rId15"/>
    <p:sldLayoutId id="2147483752" r:id="rId16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8000"/>
                <a:shade val="90000"/>
                <a:satMod val="160000"/>
                <a:lumMod val="100000"/>
              </a:schemeClr>
            </a:gs>
            <a:gs pos="60000">
              <a:schemeClr val="bg2">
                <a:tint val="95000"/>
                <a:shade val="100000"/>
                <a:satMod val="130000"/>
                <a:lumMod val="130000"/>
              </a:schemeClr>
            </a:gs>
            <a:gs pos="100000">
              <a:schemeClr val="bg2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66335" y="586854"/>
            <a:ext cx="8352928" cy="1064525"/>
          </a:xfrm>
        </p:spPr>
        <p:txBody>
          <a:bodyPr/>
          <a:lstStyle/>
          <a:p>
            <a:pPr marL="182880" indent="0" algn="ctr">
              <a:buNone/>
            </a:pPr>
            <a:r>
              <a:rPr lang="en-US" sz="36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Python Programming</a:t>
            </a:r>
            <a:endParaRPr lang="en-IN" sz="3600" dirty="0">
              <a:solidFill>
                <a:schemeClr val="accent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63552" y="4221088"/>
            <a:ext cx="8208912" cy="1929600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sz="28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RGM College of Engineering &amp; Technology (Autonomous)</a:t>
            </a:r>
          </a:p>
          <a:p>
            <a:pPr algn="ctr"/>
            <a:r>
              <a:rPr lang="en-US" sz="24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Department of Computer Science &amp; Engineering</a:t>
            </a:r>
          </a:p>
          <a:p>
            <a:pPr algn="ctr"/>
            <a:r>
              <a:rPr lang="en-US" sz="24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Academic Year : </a:t>
            </a:r>
            <a:r>
              <a:rPr lang="en-US" sz="2400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2020-2021</a:t>
            </a:r>
            <a:endParaRPr lang="en-IN" sz="2400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094"/>
          <a:stretch/>
        </p:blipFill>
        <p:spPr>
          <a:xfrm>
            <a:off x="4511824" y="2426927"/>
            <a:ext cx="2736304" cy="1539780"/>
          </a:xfrm>
          <a:prstGeom prst="rect">
            <a:avLst/>
          </a:prstGeom>
        </p:spPr>
      </p:pic>
      <p:pic>
        <p:nvPicPr>
          <p:cNvPr id="6" name="Picture 2" descr="logo"/>
          <p:cNvPicPr>
            <a:picLocks noChangeAspect="1" noChangeArrowheads="1"/>
          </p:cNvPicPr>
          <p:nvPr/>
        </p:nvPicPr>
        <p:blipFill>
          <a:blip r:embed="rId4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7888" y="2188369"/>
            <a:ext cx="1760538" cy="1719263"/>
          </a:xfrm>
          <a:prstGeom prst="rect">
            <a:avLst/>
          </a:prstGeom>
          <a:solidFill>
            <a:srgbClr val="D8D8D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42338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90AF6-A5E7-4058-B3C7-F6CEE1C2D04F}" type="slidenum">
              <a:rPr lang="en-IN" smtClean="0"/>
              <a:t>10</a:t>
            </a:fld>
            <a:endParaRPr lang="en-IN"/>
          </a:p>
        </p:txBody>
      </p:sp>
      <p:sp>
        <p:nvSpPr>
          <p:cNvPr id="5" name="Title 1"/>
          <p:cNvSpPr>
            <a:spLocks noGrp="1"/>
          </p:cNvSpPr>
          <p:nvPr>
            <p:ph idx="1"/>
          </p:nvPr>
        </p:nvSpPr>
        <p:spPr>
          <a:xfrm>
            <a:off x="696151" y="502920"/>
            <a:ext cx="10971212" cy="5907088"/>
          </a:xfrm>
        </p:spPr>
        <p:txBody>
          <a:bodyPr>
            <a:normAutofit/>
          </a:bodyPr>
          <a:lstStyle/>
          <a:p>
            <a:pPr marL="0" indent="0">
              <a:lnSpc>
                <a:spcPct val="200000"/>
              </a:lnSpc>
              <a:spcBef>
                <a:spcPts val="0"/>
              </a:spcBef>
              <a:buNone/>
            </a:pPr>
            <a:r>
              <a:rPr lang="en-GB" sz="2800" b="1" dirty="0">
                <a:solidFill>
                  <a:schemeClr val="tx1"/>
                </a:solidFill>
                <a:latin typeface="Bookman Old Style" pitchFamily="18" charset="0"/>
              </a:rPr>
              <a:t>Key Points:</a:t>
            </a:r>
          </a:p>
          <a:p>
            <a:pPr>
              <a:lnSpc>
                <a:spcPct val="200000"/>
              </a:lnSpc>
              <a:spcBef>
                <a:spcPts val="0"/>
              </a:spcBef>
              <a:buFont typeface="Wingdings" pitchFamily="2" charset="2"/>
              <a:buChar char="q"/>
            </a:pPr>
            <a:r>
              <a:rPr lang="en-GB" sz="2000" b="1" dirty="0">
                <a:solidFill>
                  <a:schemeClr val="tx1"/>
                </a:solidFill>
                <a:latin typeface="Bookman Old Style" pitchFamily="18" charset="0"/>
              </a:rPr>
              <a:t>switch</a:t>
            </a:r>
            <a:r>
              <a:rPr lang="en-GB" sz="2000" dirty="0">
                <a:solidFill>
                  <a:schemeClr val="tx1"/>
                </a:solidFill>
                <a:latin typeface="Bookman Old Style" pitchFamily="18" charset="0"/>
              </a:rPr>
              <a:t> concept is not there in </a:t>
            </a:r>
            <a:r>
              <a:rPr lang="en-GB" sz="2000" dirty="0" smtClean="0">
                <a:solidFill>
                  <a:schemeClr val="tx1"/>
                </a:solidFill>
                <a:latin typeface="Bookman Old Style" pitchFamily="18" charset="0"/>
              </a:rPr>
              <a:t>Python.</a:t>
            </a:r>
          </a:p>
          <a:p>
            <a:pPr>
              <a:lnSpc>
                <a:spcPct val="200000"/>
              </a:lnSpc>
              <a:spcBef>
                <a:spcPts val="0"/>
              </a:spcBef>
              <a:buFont typeface="Wingdings" pitchFamily="2" charset="2"/>
              <a:buChar char="q"/>
            </a:pPr>
            <a:r>
              <a:rPr lang="en-GB" sz="2000" dirty="0" smtClean="0">
                <a:solidFill>
                  <a:schemeClr val="tx1"/>
                </a:solidFill>
                <a:latin typeface="Bookman Old Style" pitchFamily="18" charset="0"/>
              </a:rPr>
              <a:t>Similarly </a:t>
            </a:r>
            <a:r>
              <a:rPr lang="en-GB" sz="2000" b="1" dirty="0">
                <a:solidFill>
                  <a:schemeClr val="tx1"/>
                </a:solidFill>
                <a:latin typeface="Bookman Old Style" pitchFamily="18" charset="0"/>
              </a:rPr>
              <a:t>do while loop </a:t>
            </a:r>
            <a:r>
              <a:rPr lang="en-GB" sz="2000" dirty="0">
                <a:solidFill>
                  <a:schemeClr val="tx1"/>
                </a:solidFill>
                <a:latin typeface="Bookman Old Style" pitchFamily="18" charset="0"/>
              </a:rPr>
              <a:t>is not there in Python</a:t>
            </a:r>
            <a:r>
              <a:rPr lang="en-GB" sz="2000" dirty="0" smtClean="0">
                <a:solidFill>
                  <a:schemeClr val="tx1"/>
                </a:solidFill>
                <a:latin typeface="Bookman Old Style" pitchFamily="18" charset="0"/>
              </a:rPr>
              <a:t>.</a:t>
            </a:r>
          </a:p>
          <a:p>
            <a:pPr>
              <a:lnSpc>
                <a:spcPct val="200000"/>
              </a:lnSpc>
              <a:spcBef>
                <a:spcPts val="0"/>
              </a:spcBef>
              <a:buFont typeface="Wingdings" pitchFamily="2" charset="2"/>
              <a:buChar char="q"/>
            </a:pPr>
            <a:r>
              <a:rPr lang="en-GB" sz="2000" dirty="0" smtClean="0">
                <a:solidFill>
                  <a:schemeClr val="tx1"/>
                </a:solidFill>
                <a:latin typeface="Bookman Old Style" pitchFamily="18" charset="0"/>
              </a:rPr>
              <a:t>'</a:t>
            </a:r>
            <a:r>
              <a:rPr lang="en-GB" sz="2000" dirty="0" err="1" smtClean="0">
                <a:solidFill>
                  <a:schemeClr val="tx1"/>
                </a:solidFill>
                <a:latin typeface="Bookman Old Style" pitchFamily="18" charset="0"/>
              </a:rPr>
              <a:t>int</a:t>
            </a:r>
            <a:r>
              <a:rPr lang="en-GB" sz="2000" dirty="0">
                <a:solidFill>
                  <a:schemeClr val="tx1"/>
                </a:solidFill>
                <a:latin typeface="Bookman Old Style" pitchFamily="18" charset="0"/>
              </a:rPr>
              <a:t>','</a:t>
            </a:r>
            <a:r>
              <a:rPr lang="en-GB" sz="2000" dirty="0" err="1">
                <a:solidFill>
                  <a:schemeClr val="tx1"/>
                </a:solidFill>
                <a:latin typeface="Bookman Old Style" pitchFamily="18" charset="0"/>
              </a:rPr>
              <a:t>float','char</a:t>
            </a:r>
            <a:r>
              <a:rPr lang="en-GB" sz="2000" dirty="0">
                <a:solidFill>
                  <a:schemeClr val="tx1"/>
                </a:solidFill>
                <a:latin typeface="Bookman Old Style" pitchFamily="18" charset="0"/>
              </a:rPr>
              <a:t>' and 'double' such type of words are not reserved words in python, because Python </a:t>
            </a:r>
            <a:r>
              <a:rPr lang="en-GB" sz="2000" dirty="0" smtClean="0">
                <a:solidFill>
                  <a:schemeClr val="tx1"/>
                </a:solidFill>
                <a:latin typeface="Bookman Old Style" pitchFamily="18" charset="0"/>
              </a:rPr>
              <a:t>is Dynamically </a:t>
            </a:r>
            <a:r>
              <a:rPr lang="en-GB" sz="2000" dirty="0">
                <a:solidFill>
                  <a:schemeClr val="tx1"/>
                </a:solidFill>
                <a:latin typeface="Bookman Old Style" pitchFamily="18" charset="0"/>
              </a:rPr>
              <a:t>typed language.</a:t>
            </a:r>
          </a:p>
          <a:p>
            <a:pPr marL="0" indent="0">
              <a:lnSpc>
                <a:spcPct val="200000"/>
              </a:lnSpc>
              <a:spcBef>
                <a:spcPts val="0"/>
              </a:spcBef>
              <a:buNone/>
            </a:pPr>
            <a:r>
              <a:rPr lang="en-GB" sz="2000" b="1" dirty="0" smtClean="0">
                <a:solidFill>
                  <a:schemeClr val="tx1"/>
                </a:solidFill>
                <a:latin typeface="Bookman Old Style" pitchFamily="18" charset="0"/>
              </a:rPr>
              <a:t>Note </a:t>
            </a:r>
            <a:r>
              <a:rPr lang="en-GB" sz="2000" b="1" dirty="0">
                <a:solidFill>
                  <a:schemeClr val="tx1"/>
                </a:solidFill>
                <a:latin typeface="Bookman Old Style" pitchFamily="18" charset="0"/>
              </a:rPr>
              <a:t>: </a:t>
            </a:r>
            <a:r>
              <a:rPr lang="en-GB" sz="2000" dirty="0">
                <a:solidFill>
                  <a:schemeClr val="tx1"/>
                </a:solidFill>
                <a:latin typeface="Bookman Old Style" pitchFamily="18" charset="0"/>
              </a:rPr>
              <a:t>Learning Python language itself learning of all the keywords of Python</a:t>
            </a:r>
            <a:r>
              <a:rPr lang="en-GB" sz="2000" dirty="0" smtClean="0">
                <a:solidFill>
                  <a:schemeClr val="tx1"/>
                </a:solidFill>
                <a:latin typeface="Bookman Old Style" pitchFamily="18" charset="0"/>
              </a:rPr>
              <a:t>.</a:t>
            </a:r>
          </a:p>
          <a:p>
            <a:pPr marL="0" indent="0">
              <a:lnSpc>
                <a:spcPct val="200000"/>
              </a:lnSpc>
              <a:spcBef>
                <a:spcPts val="0"/>
              </a:spcBef>
              <a:buNone/>
            </a:pPr>
            <a:endParaRPr lang="en-GB" sz="2000" dirty="0" smtClean="0">
              <a:solidFill>
                <a:schemeClr val="tx1"/>
              </a:solidFill>
              <a:latin typeface="Bookman Old Style" pitchFamily="18" charset="0"/>
            </a:endParaRPr>
          </a:p>
          <a:p>
            <a:pPr marL="0" indent="0">
              <a:lnSpc>
                <a:spcPct val="200000"/>
              </a:lnSpc>
              <a:spcBef>
                <a:spcPts val="0"/>
              </a:spcBef>
              <a:buNone/>
            </a:pPr>
            <a:endParaRPr lang="en-GB" sz="2000" dirty="0">
              <a:solidFill>
                <a:schemeClr val="tx1"/>
              </a:solidFill>
              <a:latin typeface="Bookman Old Style" pitchFamily="18" charset="0"/>
            </a:endParaRPr>
          </a:p>
          <a:p>
            <a:pPr marL="0" indent="0">
              <a:lnSpc>
                <a:spcPct val="200000"/>
              </a:lnSpc>
              <a:spcBef>
                <a:spcPts val="0"/>
              </a:spcBef>
              <a:buNone/>
            </a:pPr>
            <a:endParaRPr lang="en-GB" sz="2000" dirty="0" smtClean="0">
              <a:solidFill>
                <a:schemeClr val="tx1"/>
              </a:solidFill>
              <a:latin typeface="Bookman Old Style" pitchFamily="18" charset="0"/>
            </a:endParaRPr>
          </a:p>
          <a:p>
            <a:pPr marL="0" indent="0" algn="just">
              <a:lnSpc>
                <a:spcPct val="200000"/>
              </a:lnSpc>
              <a:spcBef>
                <a:spcPts val="0"/>
              </a:spcBef>
              <a:buNone/>
            </a:pPr>
            <a:endParaRPr lang="en-GB" sz="2000" dirty="0" smtClean="0">
              <a:solidFill>
                <a:schemeClr val="tx1"/>
              </a:solidFill>
              <a:latin typeface="Bookman Old Style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Dept. of CSE, RGMCET(Autonomous), Nandyal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289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10222314" cy="908304"/>
          </a:xfrm>
        </p:spPr>
        <p:txBody>
          <a:bodyPr>
            <a:normAutofit/>
          </a:bodyPr>
          <a:lstStyle/>
          <a:p>
            <a:r>
              <a:rPr lang="en-GB" sz="3200" b="1" dirty="0">
                <a:solidFill>
                  <a:schemeClr val="tx1"/>
                </a:solidFill>
                <a:latin typeface="Bookman Old Style" pitchFamily="18" charset="0"/>
              </a:rPr>
              <a:t>Data types in Python - Introduction</a:t>
            </a:r>
            <a:endParaRPr lang="en-IN" sz="3200" b="1" dirty="0">
              <a:solidFill>
                <a:schemeClr val="tx1"/>
              </a:solidFill>
              <a:latin typeface="Bookman Old Style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17905"/>
            <a:ext cx="10734378" cy="452345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q"/>
            </a:pPr>
            <a:r>
              <a:rPr lang="en-GB" sz="2000" dirty="0">
                <a:solidFill>
                  <a:schemeClr val="tx1"/>
                </a:solidFill>
                <a:latin typeface="Bookman Old Style" pitchFamily="18" charset="0"/>
              </a:rPr>
              <a:t>Data Type </a:t>
            </a:r>
            <a:r>
              <a:rPr lang="en-GB" sz="2000" dirty="0" smtClean="0">
                <a:solidFill>
                  <a:schemeClr val="tx1"/>
                </a:solidFill>
                <a:latin typeface="Bookman Old Style" pitchFamily="18" charset="0"/>
              </a:rPr>
              <a:t>represent </a:t>
            </a:r>
            <a:r>
              <a:rPr lang="en-GB" sz="2000" dirty="0">
                <a:solidFill>
                  <a:schemeClr val="tx1"/>
                </a:solidFill>
                <a:latin typeface="Bookman Old Style" pitchFamily="18" charset="0"/>
              </a:rPr>
              <a:t>the type of data present inside a variable</a:t>
            </a:r>
            <a:r>
              <a:rPr lang="en-GB" sz="2000" dirty="0" smtClean="0">
                <a:solidFill>
                  <a:schemeClr val="tx1"/>
                </a:solidFill>
                <a:latin typeface="Bookman Old Style" pitchFamily="18" charset="0"/>
              </a:rPr>
              <a:t>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q"/>
            </a:pPr>
            <a:r>
              <a:rPr lang="en-GB" sz="2000" dirty="0">
                <a:solidFill>
                  <a:schemeClr val="tx1"/>
                </a:solidFill>
                <a:latin typeface="Bookman Old Style" pitchFamily="18" charset="0"/>
              </a:rPr>
              <a:t>In Python we are not required to specify the type explicitly. Based on value provided</a:t>
            </a:r>
            <a:r>
              <a:rPr lang="en-GB" sz="2000" dirty="0" smtClean="0">
                <a:solidFill>
                  <a:schemeClr val="tx1"/>
                </a:solidFill>
                <a:latin typeface="Bookman Old Style" pitchFamily="18" charset="0"/>
              </a:rPr>
              <a:t>, the </a:t>
            </a:r>
            <a:r>
              <a:rPr lang="en-GB" sz="2000" dirty="0">
                <a:solidFill>
                  <a:schemeClr val="tx1"/>
                </a:solidFill>
                <a:latin typeface="Bookman Old Style" pitchFamily="18" charset="0"/>
              </a:rPr>
              <a:t>type will be </a:t>
            </a:r>
            <a:r>
              <a:rPr lang="en-GB" sz="2000" dirty="0" smtClean="0">
                <a:solidFill>
                  <a:schemeClr val="tx1"/>
                </a:solidFill>
                <a:latin typeface="Bookman Old Style" pitchFamily="18" charset="0"/>
              </a:rPr>
              <a:t>assigned automatically</a:t>
            </a:r>
            <a:r>
              <a:rPr lang="en-GB" sz="2000" dirty="0">
                <a:solidFill>
                  <a:schemeClr val="tx1"/>
                </a:solidFill>
                <a:latin typeface="Bookman Old Style" pitchFamily="18" charset="0"/>
              </a:rPr>
              <a:t>. Hence Python is </a:t>
            </a:r>
            <a:r>
              <a:rPr lang="en-GB" sz="2000" b="1" dirty="0">
                <a:solidFill>
                  <a:schemeClr val="tx1"/>
                </a:solidFill>
                <a:latin typeface="Bookman Old Style" pitchFamily="18" charset="0"/>
              </a:rPr>
              <a:t>Dynamically Typed Language</a:t>
            </a:r>
            <a:r>
              <a:rPr lang="en-GB" sz="2000" b="1" dirty="0" smtClean="0">
                <a:solidFill>
                  <a:schemeClr val="tx1"/>
                </a:solidFill>
                <a:latin typeface="Bookman Old Style" pitchFamily="18" charset="0"/>
              </a:rPr>
              <a:t>.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en-GB" sz="2000" b="1" dirty="0" smtClean="0">
              <a:solidFill>
                <a:srgbClr val="FF0000"/>
              </a:solidFill>
              <a:latin typeface="Bookman Old Style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2000" b="1" dirty="0" smtClean="0">
                <a:solidFill>
                  <a:srgbClr val="FF0000"/>
                </a:solidFill>
                <a:latin typeface="Bookman Old Style" pitchFamily="18" charset="0"/>
              </a:rPr>
              <a:t>Among </a:t>
            </a:r>
            <a:r>
              <a:rPr lang="en-GB" sz="2000" b="1" dirty="0">
                <a:solidFill>
                  <a:srgbClr val="FF0000"/>
                </a:solidFill>
                <a:latin typeface="Bookman Old Style" pitchFamily="18" charset="0"/>
              </a:rPr>
              <a:t>the following two statements, which are correct statements?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2000" dirty="0">
                <a:solidFill>
                  <a:schemeClr val="tx1"/>
                </a:solidFill>
                <a:latin typeface="Bookman Old Style" pitchFamily="18" charset="0"/>
              </a:rPr>
              <a:t>1. In Python, 'type' concept is not applicable.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2000" dirty="0">
                <a:solidFill>
                  <a:schemeClr val="tx1"/>
                </a:solidFill>
                <a:latin typeface="Bookman Old Style" pitchFamily="18" charset="0"/>
              </a:rPr>
              <a:t>2. In Python, 'type' concept is </a:t>
            </a:r>
            <a:r>
              <a:rPr lang="en-GB" sz="2000" dirty="0" smtClean="0">
                <a:solidFill>
                  <a:schemeClr val="tx1"/>
                </a:solidFill>
                <a:latin typeface="Bookman Old Style" pitchFamily="18" charset="0"/>
              </a:rPr>
              <a:t>available, </a:t>
            </a:r>
            <a:r>
              <a:rPr lang="en-GB" sz="2000" dirty="0">
                <a:solidFill>
                  <a:schemeClr val="tx1"/>
                </a:solidFill>
                <a:latin typeface="Bookman Old Style" pitchFamily="18" charset="0"/>
              </a:rPr>
              <a:t>but we are not require to declare explicitly.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en-GB" sz="2000" dirty="0" smtClean="0">
              <a:solidFill>
                <a:schemeClr val="tx1"/>
              </a:solidFill>
              <a:latin typeface="Bookman Old Style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90AF6-A5E7-4058-B3C7-F6CEE1C2D04F}" type="slidenum">
              <a:rPr lang="en-IN" smtClean="0"/>
              <a:t>11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Dept. of CSE, RGMCET(Autonomous), </a:t>
            </a:r>
            <a:r>
              <a:rPr lang="en-US" dirty="0" err="1" smtClean="0"/>
              <a:t>Nandyal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237334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10222314" cy="908304"/>
          </a:xfrm>
        </p:spPr>
        <p:txBody>
          <a:bodyPr>
            <a:normAutofit/>
          </a:bodyPr>
          <a:lstStyle/>
          <a:p>
            <a:r>
              <a:rPr lang="en-GB" sz="3200" b="1" dirty="0">
                <a:solidFill>
                  <a:schemeClr val="tx1"/>
                </a:solidFill>
                <a:latin typeface="Bookman Old Style" pitchFamily="18" charset="0"/>
              </a:rPr>
              <a:t>Data types in Python - Introduction</a:t>
            </a:r>
            <a:endParaRPr lang="en-IN" sz="3200" b="1" dirty="0">
              <a:solidFill>
                <a:schemeClr val="tx1"/>
              </a:solidFill>
              <a:latin typeface="Bookman Old Style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17905"/>
            <a:ext cx="10734378" cy="4523458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2000" b="1" dirty="0">
                <a:solidFill>
                  <a:srgbClr val="00B050"/>
                </a:solidFill>
              </a:rPr>
              <a:t>Statement 2 only correct</a:t>
            </a:r>
            <a:r>
              <a:rPr lang="en-GB" sz="2000" dirty="0">
                <a:solidFill>
                  <a:schemeClr val="tx1"/>
                </a:solidFill>
              </a:rPr>
              <a:t>.</a:t>
            </a:r>
            <a:endParaRPr lang="en-IN" sz="20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90AF6-A5E7-4058-B3C7-F6CEE1C2D04F}" type="slidenum">
              <a:rPr lang="en-IN" smtClean="0"/>
              <a:t>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Dept. of CSE, RGMCET(Autonomous), </a:t>
            </a:r>
            <a:r>
              <a:rPr lang="en-US" dirty="0" err="1" smtClean="0"/>
              <a:t>Nandyal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192905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10222314" cy="597408"/>
          </a:xfrm>
        </p:spPr>
        <p:txBody>
          <a:bodyPr>
            <a:normAutofit/>
          </a:bodyPr>
          <a:lstStyle/>
          <a:p>
            <a:r>
              <a:rPr lang="en-GB" sz="2800" b="1" dirty="0">
                <a:solidFill>
                  <a:schemeClr val="tx1"/>
                </a:solidFill>
                <a:latin typeface="Bookman Old Style" pitchFamily="18" charset="0"/>
              </a:rPr>
              <a:t>Python contains the following in-built 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07008"/>
            <a:ext cx="10734378" cy="5175503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IN" sz="2000" dirty="0" smtClean="0">
                <a:solidFill>
                  <a:schemeClr val="tx1"/>
                </a:solidFill>
                <a:latin typeface="Bookman Old Style" pitchFamily="18" charset="0"/>
              </a:rPr>
              <a:t>1</a:t>
            </a:r>
            <a:r>
              <a:rPr lang="en-IN" sz="2000" dirty="0">
                <a:solidFill>
                  <a:schemeClr val="tx1"/>
                </a:solidFill>
                <a:latin typeface="Bookman Old Style" pitchFamily="18" charset="0"/>
              </a:rPr>
              <a:t>. int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2000" dirty="0">
                <a:solidFill>
                  <a:schemeClr val="tx1"/>
                </a:solidFill>
                <a:latin typeface="Bookman Old Style" pitchFamily="18" charset="0"/>
              </a:rPr>
              <a:t>2. float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2000" dirty="0">
                <a:solidFill>
                  <a:schemeClr val="tx1"/>
                </a:solidFill>
                <a:latin typeface="Bookman Old Style" pitchFamily="18" charset="0"/>
              </a:rPr>
              <a:t>3. complex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2000" dirty="0">
                <a:solidFill>
                  <a:schemeClr val="tx1"/>
                </a:solidFill>
                <a:latin typeface="Bookman Old Style" pitchFamily="18" charset="0"/>
              </a:rPr>
              <a:t>4. bool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2000" dirty="0">
                <a:solidFill>
                  <a:schemeClr val="tx1"/>
                </a:solidFill>
                <a:latin typeface="Bookman Old Style" pitchFamily="18" charset="0"/>
              </a:rPr>
              <a:t>5. str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2000" dirty="0">
                <a:solidFill>
                  <a:schemeClr val="tx1"/>
                </a:solidFill>
                <a:latin typeface="Bookman Old Style" pitchFamily="18" charset="0"/>
              </a:rPr>
              <a:t>6. bytes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2000" dirty="0">
                <a:solidFill>
                  <a:schemeClr val="tx1"/>
                </a:solidFill>
                <a:latin typeface="Bookman Old Style" pitchFamily="18" charset="0"/>
              </a:rPr>
              <a:t>7. bytearray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2000" dirty="0">
                <a:solidFill>
                  <a:schemeClr val="tx1"/>
                </a:solidFill>
                <a:latin typeface="Bookman Old Style" pitchFamily="18" charset="0"/>
              </a:rPr>
              <a:t>8. range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2000" dirty="0">
                <a:solidFill>
                  <a:schemeClr val="tx1"/>
                </a:solidFill>
                <a:latin typeface="Bookman Old Style" pitchFamily="18" charset="0"/>
              </a:rPr>
              <a:t>9. list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2000" dirty="0">
                <a:solidFill>
                  <a:schemeClr val="tx1"/>
                </a:solidFill>
                <a:latin typeface="Bookman Old Style" pitchFamily="18" charset="0"/>
              </a:rPr>
              <a:t>10. tuple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2000" dirty="0">
                <a:solidFill>
                  <a:schemeClr val="tx1"/>
                </a:solidFill>
                <a:latin typeface="Bookman Old Style" pitchFamily="18" charset="0"/>
              </a:rPr>
              <a:t>11. set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2000" dirty="0">
                <a:solidFill>
                  <a:schemeClr val="tx1"/>
                </a:solidFill>
                <a:latin typeface="Bookman Old Style" pitchFamily="18" charset="0"/>
              </a:rPr>
              <a:t>12. frozenset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2000" dirty="0">
                <a:solidFill>
                  <a:schemeClr val="tx1"/>
                </a:solidFill>
                <a:latin typeface="Bookman Old Style" pitchFamily="18" charset="0"/>
              </a:rPr>
              <a:t>13. dict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2000" dirty="0">
                <a:solidFill>
                  <a:schemeClr val="tx1"/>
                </a:solidFill>
                <a:latin typeface="Bookman Old Style" pitchFamily="18" charset="0"/>
              </a:rPr>
              <a:t>14. </a:t>
            </a:r>
            <a:r>
              <a:rPr lang="en-IN" sz="2000" dirty="0" smtClean="0">
                <a:solidFill>
                  <a:schemeClr val="tx1"/>
                </a:solidFill>
                <a:latin typeface="Bookman Old Style" pitchFamily="18" charset="0"/>
              </a:rPr>
              <a:t>None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2000" b="1" dirty="0" smtClean="0">
                <a:solidFill>
                  <a:schemeClr val="tx1"/>
                </a:solidFill>
                <a:latin typeface="Bookman Old Style" pitchFamily="18" charset="0"/>
              </a:rPr>
              <a:t>Almost </a:t>
            </a:r>
            <a:r>
              <a:rPr lang="en-GB" sz="2000" b="1" dirty="0">
                <a:solidFill>
                  <a:schemeClr val="tx1"/>
                </a:solidFill>
                <a:latin typeface="Bookman Old Style" pitchFamily="18" charset="0"/>
              </a:rPr>
              <a:t>about 14 data types we need to discuss in detail.</a:t>
            </a:r>
            <a:endParaRPr lang="en-IN" sz="2000" b="1" dirty="0">
              <a:solidFill>
                <a:schemeClr val="tx1"/>
              </a:solidFill>
              <a:latin typeface="Bookman Old Style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90AF6-A5E7-4058-B3C7-F6CEE1C2D04F}" type="slidenum">
              <a:rPr lang="en-IN" smtClean="0"/>
              <a:t>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Dept. of CSE, RGMCET(Autonomous), Nandyal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6954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10222314" cy="597408"/>
          </a:xfrm>
        </p:spPr>
        <p:txBody>
          <a:bodyPr>
            <a:normAutofit/>
          </a:bodyPr>
          <a:lstStyle/>
          <a:p>
            <a:r>
              <a:rPr lang="en-GB" sz="2800" b="1" dirty="0">
                <a:solidFill>
                  <a:schemeClr val="tx1"/>
                </a:solidFill>
                <a:latin typeface="Bookman Old Style" pitchFamily="18" charset="0"/>
              </a:rPr>
              <a:t>Python contains the following in-built data types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90AF6-A5E7-4058-B3C7-F6CEE1C2D04F}" type="slidenum">
              <a:rPr lang="en-IN" smtClean="0"/>
              <a:t>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Dept. of CSE, RGMCET(Autonomous), Nandyal</a:t>
            </a:r>
            <a:endParaRPr lang="en-IN" dirty="0"/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768" y="1170432"/>
            <a:ext cx="9646920" cy="4520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81424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402336"/>
            <a:ext cx="10734378" cy="5980175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GB" sz="2000" dirty="0">
                <a:solidFill>
                  <a:schemeClr val="tx1"/>
                </a:solidFill>
                <a:latin typeface="Bookman Old Style" pitchFamily="18" charset="0"/>
              </a:rPr>
              <a:t>Before going to discuss about these data types, let us know few </a:t>
            </a:r>
            <a:r>
              <a:rPr lang="en-GB" sz="2000" dirty="0" smtClean="0">
                <a:solidFill>
                  <a:schemeClr val="tx1"/>
                </a:solidFill>
                <a:latin typeface="Bookman Old Style" pitchFamily="18" charset="0"/>
              </a:rPr>
              <a:t>important </a:t>
            </a:r>
            <a:r>
              <a:rPr lang="en-GB" sz="2000" dirty="0">
                <a:solidFill>
                  <a:schemeClr val="tx1"/>
                </a:solidFill>
                <a:latin typeface="Bookman Old Style" pitchFamily="18" charset="0"/>
              </a:rPr>
              <a:t>points now.</a:t>
            </a:r>
          </a:p>
          <a:p>
            <a:pPr marL="0" indent="0">
              <a:lnSpc>
                <a:spcPct val="200000"/>
              </a:lnSpc>
              <a:spcBef>
                <a:spcPts val="0"/>
              </a:spcBef>
              <a:buNone/>
            </a:pPr>
            <a:r>
              <a:rPr lang="en-GB" sz="2000" b="1" dirty="0">
                <a:solidFill>
                  <a:schemeClr val="tx1"/>
                </a:solidFill>
                <a:latin typeface="Bookman Old Style" pitchFamily="18" charset="0"/>
              </a:rPr>
              <a:t>Note:</a:t>
            </a:r>
            <a:r>
              <a:rPr lang="en-GB" sz="2000" dirty="0">
                <a:solidFill>
                  <a:schemeClr val="tx1"/>
                </a:solidFill>
                <a:latin typeface="Bookman Old Style" pitchFamily="18" charset="0"/>
              </a:rPr>
              <a:t> </a:t>
            </a:r>
            <a:r>
              <a:rPr lang="en-GB" sz="2000" dirty="0">
                <a:solidFill>
                  <a:srgbClr val="002060"/>
                </a:solidFill>
                <a:latin typeface="Bookman Old Style" pitchFamily="18" charset="0"/>
              </a:rPr>
              <a:t>In Python, every thing is an Object.</a:t>
            </a:r>
          </a:p>
          <a:p>
            <a:pPr marL="0" indent="0">
              <a:lnSpc>
                <a:spcPct val="200000"/>
              </a:lnSpc>
              <a:spcBef>
                <a:spcPts val="0"/>
              </a:spcBef>
              <a:buNone/>
            </a:pPr>
            <a:r>
              <a:rPr lang="en-GB" sz="2000" dirty="0">
                <a:solidFill>
                  <a:schemeClr val="tx1"/>
                </a:solidFill>
                <a:latin typeface="Bookman Old Style" pitchFamily="18" charset="0"/>
              </a:rPr>
              <a:t>Let us take an example,</a:t>
            </a:r>
          </a:p>
          <a:p>
            <a:pPr marL="0" indent="0">
              <a:lnSpc>
                <a:spcPct val="200000"/>
              </a:lnSpc>
              <a:spcBef>
                <a:spcPts val="0"/>
              </a:spcBef>
              <a:buNone/>
            </a:pPr>
            <a:r>
              <a:rPr lang="en-GB" sz="2000" dirty="0" smtClean="0">
                <a:solidFill>
                  <a:schemeClr val="tx1"/>
                </a:solidFill>
                <a:latin typeface="Bookman Old Style" pitchFamily="18" charset="0"/>
              </a:rPr>
              <a:t>	</a:t>
            </a:r>
            <a:r>
              <a:rPr lang="en-GB" sz="2000" b="1" dirty="0" smtClean="0">
                <a:solidFill>
                  <a:schemeClr val="tx1"/>
                </a:solidFill>
                <a:latin typeface="Bookman Old Style" pitchFamily="18" charset="0"/>
              </a:rPr>
              <a:t>a </a:t>
            </a:r>
            <a:r>
              <a:rPr lang="en-GB" sz="2000" b="1" dirty="0">
                <a:solidFill>
                  <a:schemeClr val="tx1"/>
                </a:solidFill>
                <a:latin typeface="Bookman Old Style" pitchFamily="18" charset="0"/>
              </a:rPr>
              <a:t>= 10</a:t>
            </a:r>
          </a:p>
          <a:p>
            <a:pPr marL="0" indent="0">
              <a:lnSpc>
                <a:spcPct val="200000"/>
              </a:lnSpc>
              <a:spcBef>
                <a:spcPts val="0"/>
              </a:spcBef>
              <a:buNone/>
            </a:pPr>
            <a:r>
              <a:rPr lang="en-GB" sz="2000" dirty="0">
                <a:solidFill>
                  <a:schemeClr val="tx1"/>
                </a:solidFill>
                <a:latin typeface="Bookman Old Style" pitchFamily="18" charset="0"/>
              </a:rPr>
              <a:t>In this statement </a:t>
            </a:r>
            <a:r>
              <a:rPr lang="en-GB" sz="2000" b="1" dirty="0">
                <a:solidFill>
                  <a:schemeClr val="tx1"/>
                </a:solidFill>
                <a:latin typeface="Bookman Old Style" pitchFamily="18" charset="0"/>
              </a:rPr>
              <a:t>10 is an object </a:t>
            </a:r>
            <a:r>
              <a:rPr lang="en-GB" sz="2000" dirty="0">
                <a:solidFill>
                  <a:schemeClr val="tx1"/>
                </a:solidFill>
                <a:latin typeface="Bookman Old Style" pitchFamily="18" charset="0"/>
              </a:rPr>
              <a:t>of </a:t>
            </a:r>
            <a:r>
              <a:rPr lang="en-GB" sz="2000" b="1" dirty="0">
                <a:solidFill>
                  <a:schemeClr val="tx1"/>
                </a:solidFill>
                <a:latin typeface="Bookman Old Style" pitchFamily="18" charset="0"/>
              </a:rPr>
              <a:t>class '</a:t>
            </a:r>
            <a:r>
              <a:rPr lang="en-GB" sz="2000" b="1" dirty="0" err="1">
                <a:solidFill>
                  <a:schemeClr val="tx1"/>
                </a:solidFill>
                <a:latin typeface="Bookman Old Style" pitchFamily="18" charset="0"/>
              </a:rPr>
              <a:t>int</a:t>
            </a:r>
            <a:r>
              <a:rPr lang="en-GB" sz="2000" b="1" dirty="0">
                <a:solidFill>
                  <a:schemeClr val="tx1"/>
                </a:solidFill>
                <a:latin typeface="Bookman Old Style" pitchFamily="18" charset="0"/>
              </a:rPr>
              <a:t>'.</a:t>
            </a:r>
          </a:p>
          <a:p>
            <a:pPr marL="0" indent="0">
              <a:lnSpc>
                <a:spcPct val="200000"/>
              </a:lnSpc>
              <a:spcBef>
                <a:spcPts val="0"/>
              </a:spcBef>
              <a:buNone/>
            </a:pPr>
            <a:r>
              <a:rPr lang="en-GB" sz="2000" dirty="0">
                <a:solidFill>
                  <a:schemeClr val="tx1"/>
                </a:solidFill>
                <a:latin typeface="Bookman Old Style" pitchFamily="18" charset="0"/>
              </a:rPr>
              <a:t>Here, </a:t>
            </a:r>
            <a:endParaRPr lang="en-GB" sz="2000" dirty="0" smtClean="0">
              <a:solidFill>
                <a:schemeClr val="tx1"/>
              </a:solidFill>
              <a:latin typeface="Bookman Old Style" pitchFamily="18" charset="0"/>
            </a:endParaRPr>
          </a:p>
          <a:p>
            <a:pPr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GB" sz="2000" dirty="0" smtClean="0">
                <a:solidFill>
                  <a:schemeClr val="tx1"/>
                </a:solidFill>
                <a:latin typeface="Bookman Old Style" pitchFamily="18" charset="0"/>
              </a:rPr>
              <a:t>'</a:t>
            </a:r>
            <a:r>
              <a:rPr lang="en-GB" sz="2000" b="1" dirty="0" smtClean="0">
                <a:solidFill>
                  <a:schemeClr val="tx1"/>
                </a:solidFill>
                <a:latin typeface="Bookman Old Style" pitchFamily="18" charset="0"/>
              </a:rPr>
              <a:t>a</a:t>
            </a:r>
            <a:r>
              <a:rPr lang="en-GB" sz="2000" dirty="0">
                <a:solidFill>
                  <a:schemeClr val="tx1"/>
                </a:solidFill>
                <a:latin typeface="Bookman Old Style" pitchFamily="18" charset="0"/>
              </a:rPr>
              <a:t>' is the </a:t>
            </a:r>
            <a:r>
              <a:rPr lang="en-GB" sz="2000" b="1" dirty="0">
                <a:solidFill>
                  <a:schemeClr val="tx1"/>
                </a:solidFill>
                <a:latin typeface="Bookman Old Style" pitchFamily="18" charset="0"/>
              </a:rPr>
              <a:t>reference variable </a:t>
            </a:r>
            <a:r>
              <a:rPr lang="en-GB" sz="2000" dirty="0">
                <a:solidFill>
                  <a:schemeClr val="tx1"/>
                </a:solidFill>
                <a:latin typeface="Bookman Old Style" pitchFamily="18" charset="0"/>
              </a:rPr>
              <a:t>which is pointing to </a:t>
            </a:r>
            <a:r>
              <a:rPr lang="en-GB" sz="2000" dirty="0" smtClean="0">
                <a:solidFill>
                  <a:schemeClr val="tx1"/>
                </a:solidFill>
                <a:latin typeface="Bookman Old Style" pitchFamily="18" charset="0"/>
              </a:rPr>
              <a:t>an </a:t>
            </a:r>
            <a:r>
              <a:rPr lang="en-GB" sz="2000" b="1" dirty="0" smtClean="0">
                <a:solidFill>
                  <a:schemeClr val="tx1"/>
                </a:solidFill>
                <a:latin typeface="Bookman Old Style" pitchFamily="18" charset="0"/>
              </a:rPr>
              <a:t>'</a:t>
            </a:r>
            <a:r>
              <a:rPr lang="en-GB" sz="2000" b="1" dirty="0" err="1" smtClean="0">
                <a:solidFill>
                  <a:schemeClr val="tx1"/>
                </a:solidFill>
                <a:latin typeface="Bookman Old Style" pitchFamily="18" charset="0"/>
              </a:rPr>
              <a:t>int</a:t>
            </a:r>
            <a:r>
              <a:rPr lang="en-GB" sz="2000" b="1" dirty="0">
                <a:solidFill>
                  <a:schemeClr val="tx1"/>
                </a:solidFill>
                <a:latin typeface="Bookman Old Style" pitchFamily="18" charset="0"/>
              </a:rPr>
              <a:t>'</a:t>
            </a:r>
            <a:r>
              <a:rPr lang="en-GB" sz="2000" dirty="0">
                <a:solidFill>
                  <a:schemeClr val="tx1"/>
                </a:solidFill>
                <a:latin typeface="Bookman Old Style" pitchFamily="18" charset="0"/>
              </a:rPr>
              <a:t> object. </a:t>
            </a:r>
            <a:endParaRPr lang="en-GB" sz="2000" dirty="0" smtClean="0">
              <a:solidFill>
                <a:schemeClr val="tx1"/>
              </a:solidFill>
              <a:latin typeface="Bookman Old Style" pitchFamily="18" charset="0"/>
            </a:endParaRPr>
          </a:p>
          <a:p>
            <a:pPr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GB" sz="2000" dirty="0" smtClean="0">
                <a:solidFill>
                  <a:schemeClr val="tx1"/>
                </a:solidFill>
                <a:latin typeface="Bookman Old Style" pitchFamily="18" charset="0"/>
              </a:rPr>
              <a:t>The </a:t>
            </a:r>
            <a:r>
              <a:rPr lang="en-GB" sz="2000" dirty="0">
                <a:solidFill>
                  <a:schemeClr val="tx1"/>
                </a:solidFill>
                <a:latin typeface="Bookman Old Style" pitchFamily="18" charset="0"/>
              </a:rPr>
              <a:t>vale representing in the </a:t>
            </a:r>
            <a:r>
              <a:rPr lang="en-GB" sz="2000" b="1" dirty="0">
                <a:solidFill>
                  <a:schemeClr val="tx1"/>
                </a:solidFill>
                <a:latin typeface="Bookman Old Style" pitchFamily="18" charset="0"/>
              </a:rPr>
              <a:t>'</a:t>
            </a:r>
            <a:r>
              <a:rPr lang="en-GB" sz="2000" b="1" dirty="0" err="1">
                <a:solidFill>
                  <a:schemeClr val="tx1"/>
                </a:solidFill>
                <a:latin typeface="Bookman Old Style" pitchFamily="18" charset="0"/>
              </a:rPr>
              <a:t>int</a:t>
            </a:r>
            <a:r>
              <a:rPr lang="en-GB" sz="2000" b="1" dirty="0">
                <a:solidFill>
                  <a:schemeClr val="tx1"/>
                </a:solidFill>
                <a:latin typeface="Bookman Old Style" pitchFamily="18" charset="0"/>
              </a:rPr>
              <a:t>' object </a:t>
            </a:r>
            <a:r>
              <a:rPr lang="en-GB" sz="2000" dirty="0" smtClean="0">
                <a:solidFill>
                  <a:schemeClr val="tx1"/>
                </a:solidFill>
                <a:latin typeface="Bookman Old Style" pitchFamily="18" charset="0"/>
              </a:rPr>
              <a:t>is </a:t>
            </a:r>
            <a:r>
              <a:rPr lang="en-GB" sz="2000" b="1" dirty="0" smtClean="0">
                <a:solidFill>
                  <a:schemeClr val="tx1"/>
                </a:solidFill>
                <a:latin typeface="Bookman Old Style" pitchFamily="18" charset="0"/>
              </a:rPr>
              <a:t>10</a:t>
            </a:r>
            <a:r>
              <a:rPr lang="en-GB" sz="2000" dirty="0">
                <a:solidFill>
                  <a:schemeClr val="tx1"/>
                </a:solidFill>
                <a:latin typeface="Bookman Old Style" pitchFamily="18" charset="0"/>
              </a:rPr>
              <a:t>.</a:t>
            </a:r>
            <a:endParaRPr lang="en-IN" sz="2000" dirty="0">
              <a:solidFill>
                <a:schemeClr val="tx1"/>
              </a:solidFill>
              <a:latin typeface="Bookman Old Style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90AF6-A5E7-4058-B3C7-F6CEE1C2D04F}" type="slidenum">
              <a:rPr lang="en-IN" smtClean="0"/>
              <a:t>15</a:t>
            </a:fld>
            <a:endParaRPr lang="en-IN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Dept. of CSE, RGMCET(Autonomous), Nandyal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13708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8912" y="402336"/>
            <a:ext cx="10972800" cy="5980175"/>
          </a:xfrm>
        </p:spPr>
        <p:txBody>
          <a:bodyPr>
            <a:noAutofit/>
          </a:bodyPr>
          <a:lstStyle/>
          <a:p>
            <a:pPr marL="0" indent="0">
              <a:lnSpc>
                <a:spcPct val="200000"/>
              </a:lnSpc>
              <a:spcBef>
                <a:spcPts val="0"/>
              </a:spcBef>
              <a:buNone/>
            </a:pPr>
            <a:r>
              <a:rPr lang="en-GB" sz="2000" b="1" dirty="0">
                <a:solidFill>
                  <a:srgbClr val="FF0000"/>
                </a:solidFill>
                <a:latin typeface="Bookman Old Style" pitchFamily="18" charset="0"/>
              </a:rPr>
              <a:t>How can you find the type of 'a'?</a:t>
            </a:r>
          </a:p>
          <a:p>
            <a:pPr>
              <a:lnSpc>
                <a:spcPct val="200000"/>
              </a:lnSpc>
              <a:spcBef>
                <a:spcPts val="0"/>
              </a:spcBef>
              <a:buFont typeface="Wingdings" pitchFamily="2" charset="2"/>
              <a:buChar char="q"/>
            </a:pPr>
            <a:r>
              <a:rPr lang="en-GB" sz="2000" dirty="0">
                <a:solidFill>
                  <a:schemeClr val="tx1"/>
                </a:solidFill>
                <a:latin typeface="Bookman Old Style" pitchFamily="18" charset="0"/>
              </a:rPr>
              <a:t>By using an in-built function </a:t>
            </a:r>
            <a:r>
              <a:rPr lang="en-GB" sz="2000" b="1" dirty="0">
                <a:solidFill>
                  <a:schemeClr val="tx1"/>
                </a:solidFill>
                <a:latin typeface="Bookman Old Style" pitchFamily="18" charset="0"/>
              </a:rPr>
              <a:t>type()</a:t>
            </a:r>
            <a:r>
              <a:rPr lang="en-GB" sz="2000" dirty="0">
                <a:solidFill>
                  <a:schemeClr val="tx1"/>
                </a:solidFill>
                <a:latin typeface="Bookman Old Style" pitchFamily="18" charset="0"/>
              </a:rPr>
              <a:t>, </a:t>
            </a:r>
            <a:r>
              <a:rPr lang="en-GB" sz="2000" dirty="0" smtClean="0">
                <a:solidFill>
                  <a:schemeClr val="tx1"/>
                </a:solidFill>
                <a:latin typeface="Bookman Old Style" pitchFamily="18" charset="0"/>
              </a:rPr>
              <a:t>we </a:t>
            </a:r>
            <a:r>
              <a:rPr lang="en-GB" sz="2000" dirty="0">
                <a:solidFill>
                  <a:schemeClr val="tx1"/>
                </a:solidFill>
                <a:latin typeface="Bookman Old Style" pitchFamily="18" charset="0"/>
              </a:rPr>
              <a:t>can find the type of any </a:t>
            </a:r>
            <a:r>
              <a:rPr lang="en-GB" sz="2000" dirty="0" smtClean="0">
                <a:solidFill>
                  <a:schemeClr val="tx1"/>
                </a:solidFill>
                <a:latin typeface="Bookman Old Style" pitchFamily="18" charset="0"/>
              </a:rPr>
              <a:t>variable.</a:t>
            </a:r>
          </a:p>
          <a:p>
            <a:pPr marL="0" indent="0">
              <a:lnSpc>
                <a:spcPct val="200000"/>
              </a:lnSpc>
              <a:spcBef>
                <a:spcPts val="0"/>
              </a:spcBef>
              <a:buNone/>
            </a:pPr>
            <a:r>
              <a:rPr lang="en-IN" dirty="0" smtClean="0">
                <a:solidFill>
                  <a:schemeClr val="tx1"/>
                </a:solidFill>
                <a:latin typeface="Bookman Old Style" pitchFamily="18" charset="0"/>
              </a:rPr>
              <a:t>		</a:t>
            </a:r>
            <a:r>
              <a:rPr lang="en-IN" sz="2000" dirty="0" smtClean="0">
                <a:solidFill>
                  <a:schemeClr val="tx1"/>
                </a:solidFill>
                <a:latin typeface="Bookman Old Style" pitchFamily="18" charset="0"/>
              </a:rPr>
              <a:t>a </a:t>
            </a:r>
            <a:r>
              <a:rPr lang="en-IN" sz="2000" dirty="0">
                <a:solidFill>
                  <a:schemeClr val="tx1"/>
                </a:solidFill>
                <a:latin typeface="Bookman Old Style" pitchFamily="18" charset="0"/>
              </a:rPr>
              <a:t>= </a:t>
            </a:r>
            <a:r>
              <a:rPr lang="en-IN" sz="2000" dirty="0" smtClean="0">
                <a:solidFill>
                  <a:schemeClr val="tx1"/>
                </a:solidFill>
                <a:latin typeface="Bookman Old Style" pitchFamily="18" charset="0"/>
              </a:rPr>
              <a:t>10</a:t>
            </a:r>
          </a:p>
          <a:p>
            <a:pPr marL="0" indent="0">
              <a:lnSpc>
                <a:spcPct val="200000"/>
              </a:lnSpc>
              <a:spcBef>
                <a:spcPts val="0"/>
              </a:spcBef>
              <a:buNone/>
            </a:pPr>
            <a:r>
              <a:rPr lang="en-IN" sz="2000" dirty="0" smtClean="0">
                <a:solidFill>
                  <a:schemeClr val="tx1"/>
                </a:solidFill>
                <a:latin typeface="Bookman Old Style" pitchFamily="18" charset="0"/>
              </a:rPr>
              <a:t>		type(a)             </a:t>
            </a:r>
            <a:r>
              <a:rPr lang="en-IN" sz="2000" dirty="0" smtClean="0">
                <a:solidFill>
                  <a:schemeClr val="tx1"/>
                </a:solidFill>
                <a:latin typeface="Bookman Old Style" pitchFamily="18" charset="0"/>
                <a:sym typeface="Wingdings" pitchFamily="2" charset="2"/>
              </a:rPr>
              <a:t>    int</a:t>
            </a:r>
          </a:p>
          <a:p>
            <a:pPr marL="0" indent="0">
              <a:lnSpc>
                <a:spcPct val="200000"/>
              </a:lnSpc>
              <a:spcBef>
                <a:spcPts val="0"/>
              </a:spcBef>
              <a:buNone/>
            </a:pPr>
            <a:r>
              <a:rPr lang="en-GB" sz="1800" b="1" dirty="0" smtClean="0">
                <a:solidFill>
                  <a:srgbClr val="FF0000"/>
                </a:solidFill>
                <a:latin typeface="Bookman Old Style" pitchFamily="18" charset="0"/>
                <a:sym typeface="Wingdings" pitchFamily="2" charset="2"/>
              </a:rPr>
              <a:t>Where </a:t>
            </a:r>
            <a:r>
              <a:rPr lang="en-GB" sz="1800" b="1" dirty="0">
                <a:solidFill>
                  <a:srgbClr val="FF0000"/>
                </a:solidFill>
                <a:latin typeface="Bookman Old Style" pitchFamily="18" charset="0"/>
                <a:sym typeface="Wingdings" pitchFamily="2" charset="2"/>
              </a:rPr>
              <a:t>the object 10 is stored in the memory? (or) What is the address of the object 'a</a:t>
            </a:r>
            <a:r>
              <a:rPr lang="en-GB" sz="1800" b="1" dirty="0" smtClean="0">
                <a:solidFill>
                  <a:srgbClr val="FF0000"/>
                </a:solidFill>
                <a:latin typeface="Bookman Old Style" pitchFamily="18" charset="0"/>
                <a:sym typeface="Wingdings" pitchFamily="2" charset="2"/>
              </a:rPr>
              <a:t>'?</a:t>
            </a:r>
          </a:p>
          <a:p>
            <a:pPr>
              <a:lnSpc>
                <a:spcPct val="200000"/>
              </a:lnSpc>
              <a:spcBef>
                <a:spcPts val="0"/>
              </a:spcBef>
              <a:buFont typeface="Wingdings" pitchFamily="2" charset="2"/>
              <a:buChar char="q"/>
            </a:pPr>
            <a:r>
              <a:rPr lang="en-GB" sz="1800" dirty="0">
                <a:solidFill>
                  <a:schemeClr val="tx1"/>
                </a:solidFill>
                <a:latin typeface="Bookman Old Style" pitchFamily="18" charset="0"/>
                <a:sym typeface="Wingdings" pitchFamily="2" charset="2"/>
              </a:rPr>
              <a:t>By using an in-built function </a:t>
            </a:r>
            <a:r>
              <a:rPr lang="en-GB" sz="1800" b="1" dirty="0">
                <a:solidFill>
                  <a:schemeClr val="tx1"/>
                </a:solidFill>
                <a:latin typeface="Bookman Old Style" pitchFamily="18" charset="0"/>
                <a:sym typeface="Wingdings" pitchFamily="2" charset="2"/>
              </a:rPr>
              <a:t>id(), </a:t>
            </a:r>
            <a:r>
              <a:rPr lang="en-GB" sz="1800" dirty="0">
                <a:solidFill>
                  <a:schemeClr val="tx1"/>
                </a:solidFill>
                <a:latin typeface="Bookman Old Style" pitchFamily="18" charset="0"/>
                <a:sym typeface="Wingdings" pitchFamily="2" charset="2"/>
              </a:rPr>
              <a:t>we </a:t>
            </a:r>
            <a:r>
              <a:rPr lang="en-GB" sz="1800" dirty="0" smtClean="0">
                <a:solidFill>
                  <a:schemeClr val="tx1"/>
                </a:solidFill>
                <a:latin typeface="Bookman Old Style" pitchFamily="18" charset="0"/>
                <a:sym typeface="Wingdings" pitchFamily="2" charset="2"/>
              </a:rPr>
              <a:t>can </a:t>
            </a:r>
            <a:r>
              <a:rPr lang="en-GB" sz="1800" dirty="0">
                <a:solidFill>
                  <a:schemeClr val="tx1"/>
                </a:solidFill>
                <a:latin typeface="Bookman Old Style" pitchFamily="18" charset="0"/>
                <a:sym typeface="Wingdings" pitchFamily="2" charset="2"/>
              </a:rPr>
              <a:t>find the address of an object</a:t>
            </a:r>
            <a:r>
              <a:rPr lang="en-GB" sz="1800" dirty="0" smtClean="0">
                <a:solidFill>
                  <a:schemeClr val="tx1"/>
                </a:solidFill>
                <a:latin typeface="Bookman Old Style" pitchFamily="18" charset="0"/>
                <a:sym typeface="Wingdings" pitchFamily="2" charset="2"/>
              </a:rPr>
              <a:t>.</a:t>
            </a:r>
          </a:p>
          <a:p>
            <a:pPr marL="0" indent="0">
              <a:lnSpc>
                <a:spcPct val="200000"/>
              </a:lnSpc>
              <a:spcBef>
                <a:spcPts val="0"/>
              </a:spcBef>
              <a:buNone/>
            </a:pPr>
            <a:r>
              <a:rPr lang="en-IN" sz="1800" dirty="0" smtClean="0">
                <a:solidFill>
                  <a:schemeClr val="tx1"/>
                </a:solidFill>
                <a:latin typeface="Bookman Old Style" pitchFamily="18" charset="0"/>
                <a:sym typeface="Wingdings" pitchFamily="2" charset="2"/>
              </a:rPr>
              <a:t>		a </a:t>
            </a:r>
            <a:r>
              <a:rPr lang="en-IN" sz="1800" dirty="0">
                <a:solidFill>
                  <a:schemeClr val="tx1"/>
                </a:solidFill>
                <a:latin typeface="Bookman Old Style" pitchFamily="18" charset="0"/>
                <a:sym typeface="Wingdings" pitchFamily="2" charset="2"/>
              </a:rPr>
              <a:t>= 10</a:t>
            </a:r>
          </a:p>
          <a:p>
            <a:pPr marL="0" indent="0">
              <a:lnSpc>
                <a:spcPct val="200000"/>
              </a:lnSpc>
              <a:spcBef>
                <a:spcPts val="0"/>
              </a:spcBef>
              <a:buNone/>
            </a:pPr>
            <a:r>
              <a:rPr lang="en-IN" sz="1800" dirty="0" smtClean="0">
                <a:solidFill>
                  <a:schemeClr val="tx1"/>
                </a:solidFill>
                <a:latin typeface="Bookman Old Style" pitchFamily="18" charset="0"/>
                <a:sym typeface="Wingdings" pitchFamily="2" charset="2"/>
              </a:rPr>
              <a:t>		id(a</a:t>
            </a:r>
            <a:r>
              <a:rPr lang="en-IN" sz="1800" dirty="0">
                <a:solidFill>
                  <a:schemeClr val="tx1"/>
                </a:solidFill>
                <a:latin typeface="Bookman Old Style" pitchFamily="18" charset="0"/>
                <a:sym typeface="Wingdings" pitchFamily="2" charset="2"/>
              </a:rPr>
              <a:t>)       140712714015840</a:t>
            </a:r>
            <a:endParaRPr lang="en-IN" sz="1800" dirty="0" smtClean="0">
              <a:solidFill>
                <a:schemeClr val="tx1"/>
              </a:solidFill>
              <a:latin typeface="Bookman Old Style" pitchFamily="18" charset="0"/>
              <a:sym typeface="Wingdings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90AF6-A5E7-4058-B3C7-F6CEE1C2D04F}" type="slidenum">
              <a:rPr lang="en-IN" smtClean="0"/>
              <a:t>16</a:t>
            </a:fld>
            <a:endParaRPr lang="en-IN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Dept. of CSE, RGMCET(Autonomous), Nandyal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99512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8912" y="402336"/>
            <a:ext cx="10972800" cy="5980175"/>
          </a:xfrm>
        </p:spPr>
        <p:txBody>
          <a:bodyPr>
            <a:noAutofit/>
          </a:bodyPr>
          <a:lstStyle/>
          <a:p>
            <a:pPr marL="0" indent="0">
              <a:lnSpc>
                <a:spcPct val="200000"/>
              </a:lnSpc>
              <a:spcBef>
                <a:spcPts val="0"/>
              </a:spcBef>
              <a:buNone/>
            </a:pPr>
            <a:r>
              <a:rPr lang="en-GB" sz="1800" b="1" dirty="0">
                <a:solidFill>
                  <a:srgbClr val="FF0000"/>
                </a:solidFill>
                <a:latin typeface="Bookman Old Style" pitchFamily="18" charset="0"/>
                <a:sym typeface="Wingdings" pitchFamily="2" charset="2"/>
              </a:rPr>
              <a:t>How can you print the value of 'a'?</a:t>
            </a:r>
          </a:p>
          <a:p>
            <a:pPr>
              <a:lnSpc>
                <a:spcPct val="200000"/>
              </a:lnSpc>
              <a:spcBef>
                <a:spcPts val="0"/>
              </a:spcBef>
              <a:buFont typeface="Wingdings" pitchFamily="2" charset="2"/>
              <a:buChar char="q"/>
            </a:pPr>
            <a:r>
              <a:rPr lang="en-GB" sz="1800" dirty="0">
                <a:solidFill>
                  <a:schemeClr val="tx1"/>
                </a:solidFill>
                <a:latin typeface="Bookman Old Style" pitchFamily="18" charset="0"/>
                <a:sym typeface="Wingdings" pitchFamily="2" charset="2"/>
              </a:rPr>
              <a:t>By using an in-built function </a:t>
            </a:r>
            <a:r>
              <a:rPr lang="en-GB" sz="1800" b="1" dirty="0">
                <a:solidFill>
                  <a:schemeClr val="tx1"/>
                </a:solidFill>
                <a:latin typeface="Bookman Old Style" pitchFamily="18" charset="0"/>
                <a:sym typeface="Wingdings" pitchFamily="2" charset="2"/>
              </a:rPr>
              <a:t>print(), </a:t>
            </a:r>
            <a:r>
              <a:rPr lang="en-GB" sz="1800" dirty="0">
                <a:solidFill>
                  <a:schemeClr val="tx1"/>
                </a:solidFill>
                <a:latin typeface="Bookman Old Style" pitchFamily="18" charset="0"/>
                <a:sym typeface="Wingdings" pitchFamily="2" charset="2"/>
              </a:rPr>
              <a:t>we can print the value of a variable</a:t>
            </a:r>
            <a:r>
              <a:rPr lang="en-GB" sz="1800" dirty="0" smtClean="0">
                <a:solidFill>
                  <a:schemeClr val="tx1"/>
                </a:solidFill>
                <a:latin typeface="Bookman Old Style" pitchFamily="18" charset="0"/>
                <a:sym typeface="Wingdings" pitchFamily="2" charset="2"/>
              </a:rPr>
              <a:t>.</a:t>
            </a:r>
          </a:p>
          <a:p>
            <a:pPr marL="0" indent="0">
              <a:lnSpc>
                <a:spcPct val="200000"/>
              </a:lnSpc>
              <a:spcBef>
                <a:spcPts val="0"/>
              </a:spcBef>
              <a:buNone/>
            </a:pPr>
            <a:r>
              <a:rPr lang="en-IN" sz="1800" dirty="0">
                <a:solidFill>
                  <a:schemeClr val="tx1"/>
                </a:solidFill>
                <a:latin typeface="Bookman Old Style" pitchFamily="18" charset="0"/>
                <a:sym typeface="Wingdings" pitchFamily="2" charset="2"/>
              </a:rPr>
              <a:t>a = 10</a:t>
            </a:r>
          </a:p>
          <a:p>
            <a:pPr marL="0" indent="0">
              <a:lnSpc>
                <a:spcPct val="200000"/>
              </a:lnSpc>
              <a:spcBef>
                <a:spcPts val="0"/>
              </a:spcBef>
              <a:buNone/>
            </a:pPr>
            <a:r>
              <a:rPr lang="en-IN" sz="1800" dirty="0">
                <a:solidFill>
                  <a:schemeClr val="tx1"/>
                </a:solidFill>
                <a:latin typeface="Bookman Old Style" pitchFamily="18" charset="0"/>
                <a:sym typeface="Wingdings" pitchFamily="2" charset="2"/>
              </a:rPr>
              <a:t>print(a</a:t>
            </a:r>
            <a:r>
              <a:rPr lang="en-IN" sz="1800" dirty="0" smtClean="0">
                <a:solidFill>
                  <a:schemeClr val="tx1"/>
                </a:solidFill>
                <a:latin typeface="Bookman Old Style" pitchFamily="18" charset="0"/>
                <a:sym typeface="Wingdings" pitchFamily="2" charset="2"/>
              </a:rPr>
              <a:t>)          10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GB" sz="1800" b="1" dirty="0" smtClean="0">
              <a:solidFill>
                <a:schemeClr val="tx1"/>
              </a:solidFill>
              <a:latin typeface="Bookman Old Style" pitchFamily="18" charset="0"/>
              <a:sym typeface="Wingdings" pitchFamily="2" charset="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1800" b="1" dirty="0" smtClean="0">
                <a:solidFill>
                  <a:schemeClr val="tx1"/>
                </a:solidFill>
                <a:latin typeface="Bookman Old Style" pitchFamily="18" charset="0"/>
                <a:sym typeface="Wingdings" pitchFamily="2" charset="2"/>
              </a:rPr>
              <a:t>Note: </a:t>
            </a:r>
            <a:r>
              <a:rPr lang="en-GB" sz="1800" dirty="0" smtClean="0">
                <a:solidFill>
                  <a:schemeClr val="tx1"/>
                </a:solidFill>
                <a:latin typeface="Bookman Old Style" pitchFamily="18" charset="0"/>
                <a:sym typeface="Wingdings" pitchFamily="2" charset="2"/>
              </a:rPr>
              <a:t>The </a:t>
            </a:r>
            <a:r>
              <a:rPr lang="en-GB" sz="1800" dirty="0">
                <a:solidFill>
                  <a:schemeClr val="tx1"/>
                </a:solidFill>
                <a:latin typeface="Bookman Old Style" pitchFamily="18" charset="0"/>
                <a:sym typeface="Wingdings" pitchFamily="2" charset="2"/>
              </a:rPr>
              <a:t>most commonly used in-built functions in Python are as follows: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1800" b="1" dirty="0">
                <a:solidFill>
                  <a:schemeClr val="tx1"/>
                </a:solidFill>
                <a:latin typeface="Bookman Old Style" pitchFamily="18" charset="0"/>
                <a:sym typeface="Wingdings" pitchFamily="2" charset="2"/>
              </a:rPr>
              <a:t>1. type()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q"/>
            </a:pPr>
            <a:r>
              <a:rPr lang="en-GB" sz="1800" dirty="0">
                <a:solidFill>
                  <a:schemeClr val="tx1"/>
                </a:solidFill>
                <a:latin typeface="Bookman Old Style" pitchFamily="18" charset="0"/>
                <a:sym typeface="Wingdings" pitchFamily="2" charset="2"/>
              </a:rPr>
              <a:t>It is to check the type of variable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1800" b="1" dirty="0">
                <a:solidFill>
                  <a:schemeClr val="tx1"/>
                </a:solidFill>
                <a:latin typeface="Bookman Old Style" pitchFamily="18" charset="0"/>
                <a:sym typeface="Wingdings" pitchFamily="2" charset="2"/>
              </a:rPr>
              <a:t>2. id()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q"/>
            </a:pPr>
            <a:r>
              <a:rPr lang="en-GB" sz="1800" dirty="0" smtClean="0">
                <a:solidFill>
                  <a:schemeClr val="tx1"/>
                </a:solidFill>
                <a:latin typeface="Bookman Old Style" pitchFamily="18" charset="0"/>
                <a:sym typeface="Wingdings" pitchFamily="2" charset="2"/>
              </a:rPr>
              <a:t>It </a:t>
            </a:r>
            <a:r>
              <a:rPr lang="en-GB" sz="1800" dirty="0">
                <a:solidFill>
                  <a:schemeClr val="tx1"/>
                </a:solidFill>
                <a:latin typeface="Bookman Old Style" pitchFamily="18" charset="0"/>
                <a:sym typeface="Wingdings" pitchFamily="2" charset="2"/>
              </a:rPr>
              <a:t>is used to get address of object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1800" b="1" dirty="0">
                <a:solidFill>
                  <a:schemeClr val="tx1"/>
                </a:solidFill>
                <a:latin typeface="Bookman Old Style" pitchFamily="18" charset="0"/>
                <a:sym typeface="Wingdings" pitchFamily="2" charset="2"/>
              </a:rPr>
              <a:t>3. print()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q"/>
            </a:pPr>
            <a:r>
              <a:rPr lang="en-GB" sz="1800" dirty="0">
                <a:solidFill>
                  <a:schemeClr val="tx1"/>
                </a:solidFill>
                <a:latin typeface="Bookman Old Style" pitchFamily="18" charset="0"/>
                <a:sym typeface="Wingdings" pitchFamily="2" charset="2"/>
              </a:rPr>
              <a:t>It is used to print the value</a:t>
            </a:r>
            <a:endParaRPr lang="en-IN" sz="1800" dirty="0" smtClean="0">
              <a:solidFill>
                <a:schemeClr val="tx1"/>
              </a:solidFill>
              <a:latin typeface="Bookman Old Style" pitchFamily="18" charset="0"/>
              <a:sym typeface="Wingdings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90AF6-A5E7-4058-B3C7-F6CEE1C2D04F}" type="slidenum">
              <a:rPr lang="en-IN" smtClean="0"/>
              <a:t>17</a:t>
            </a:fld>
            <a:endParaRPr lang="en-IN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Dept. of CSE, RGMCET(Autonomous), Nandyal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21031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8912" y="402336"/>
            <a:ext cx="10972800" cy="5980175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2000" b="1" dirty="0" smtClean="0">
                <a:solidFill>
                  <a:schemeClr val="tx1"/>
                </a:solidFill>
              </a:rPr>
              <a:t>Test Your Skills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1800" dirty="0" smtClean="0">
                <a:solidFill>
                  <a:schemeClr val="tx1"/>
                </a:solidFill>
              </a:rPr>
              <a:t>1</a:t>
            </a:r>
            <a:r>
              <a:rPr lang="en-GB" sz="1800" dirty="0">
                <a:solidFill>
                  <a:schemeClr val="tx1"/>
                </a:solidFill>
              </a:rPr>
              <a:t>. Is Python case sensitive when dealing with identifiers?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IN" sz="1800" dirty="0" smtClean="0">
                <a:solidFill>
                  <a:schemeClr val="tx1"/>
                </a:solidFill>
              </a:rPr>
              <a:t>	a</a:t>
            </a:r>
            <a:r>
              <a:rPr lang="en-IN" sz="1800" dirty="0">
                <a:solidFill>
                  <a:schemeClr val="tx1"/>
                </a:solidFill>
              </a:rPr>
              <a:t>) </a:t>
            </a:r>
            <a:r>
              <a:rPr lang="en-IN" sz="1800" dirty="0" smtClean="0">
                <a:solidFill>
                  <a:schemeClr val="tx1"/>
                </a:solidFill>
              </a:rPr>
              <a:t>Yes		b</a:t>
            </a:r>
            <a:r>
              <a:rPr lang="en-IN" sz="1800" dirty="0">
                <a:solidFill>
                  <a:schemeClr val="tx1"/>
                </a:solidFill>
              </a:rPr>
              <a:t>) </a:t>
            </a:r>
            <a:r>
              <a:rPr lang="en-IN" sz="1800" dirty="0" smtClean="0">
                <a:solidFill>
                  <a:schemeClr val="tx1"/>
                </a:solidFill>
              </a:rPr>
              <a:t>no		c</a:t>
            </a:r>
            <a:r>
              <a:rPr lang="en-IN" sz="1800" dirty="0">
                <a:solidFill>
                  <a:schemeClr val="tx1"/>
                </a:solidFill>
              </a:rPr>
              <a:t>) machine </a:t>
            </a:r>
            <a:r>
              <a:rPr lang="en-IN" sz="1800" dirty="0" smtClean="0">
                <a:solidFill>
                  <a:schemeClr val="tx1"/>
                </a:solidFill>
              </a:rPr>
              <a:t>dependent		</a:t>
            </a:r>
            <a:r>
              <a:rPr lang="en-GB" sz="1800" dirty="0" smtClean="0">
                <a:solidFill>
                  <a:schemeClr val="tx1"/>
                </a:solidFill>
              </a:rPr>
              <a:t>d</a:t>
            </a:r>
            <a:r>
              <a:rPr lang="en-GB" sz="1800" dirty="0">
                <a:solidFill>
                  <a:schemeClr val="tx1"/>
                </a:solidFill>
              </a:rPr>
              <a:t>) </a:t>
            </a:r>
            <a:r>
              <a:rPr lang="en-GB" sz="1800" dirty="0" smtClean="0">
                <a:solidFill>
                  <a:schemeClr val="tx1"/>
                </a:solidFill>
              </a:rPr>
              <a:t>None </a:t>
            </a:r>
            <a:r>
              <a:rPr lang="en-GB" sz="1800" dirty="0">
                <a:solidFill>
                  <a:schemeClr val="tx1"/>
                </a:solidFill>
              </a:rPr>
              <a:t>of the </a:t>
            </a:r>
            <a:r>
              <a:rPr lang="en-GB" sz="1800" dirty="0" smtClean="0">
                <a:solidFill>
                  <a:schemeClr val="tx1"/>
                </a:solidFill>
              </a:rPr>
              <a:t>mentioned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GB" sz="1800" dirty="0">
              <a:solidFill>
                <a:schemeClr val="tx1"/>
              </a:solidFill>
              <a:sym typeface="Wingdings" pitchFamily="2" charset="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1800" dirty="0">
                <a:solidFill>
                  <a:schemeClr val="tx1"/>
                </a:solidFill>
                <a:sym typeface="Wingdings" pitchFamily="2" charset="2"/>
              </a:rPr>
              <a:t>2. What is the maximum possible length of an identifier?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1800" dirty="0" smtClean="0">
                <a:solidFill>
                  <a:schemeClr val="tx1"/>
                </a:solidFill>
                <a:sym typeface="Wingdings" pitchFamily="2" charset="2"/>
              </a:rPr>
              <a:t>	a</a:t>
            </a:r>
            <a:r>
              <a:rPr lang="en-GB" sz="1800" dirty="0">
                <a:solidFill>
                  <a:schemeClr val="tx1"/>
                </a:solidFill>
                <a:sym typeface="Wingdings" pitchFamily="2" charset="2"/>
              </a:rPr>
              <a:t>) 31 </a:t>
            </a:r>
            <a:r>
              <a:rPr lang="en-GB" sz="1800" dirty="0" smtClean="0">
                <a:solidFill>
                  <a:schemeClr val="tx1"/>
                </a:solidFill>
                <a:sym typeface="Wingdings" pitchFamily="2" charset="2"/>
              </a:rPr>
              <a:t>characters		b</a:t>
            </a:r>
            <a:r>
              <a:rPr lang="en-GB" sz="1800" dirty="0">
                <a:solidFill>
                  <a:schemeClr val="tx1"/>
                </a:solidFill>
                <a:sym typeface="Wingdings" pitchFamily="2" charset="2"/>
              </a:rPr>
              <a:t>) 63 </a:t>
            </a:r>
            <a:r>
              <a:rPr lang="en-GB" sz="1800" dirty="0" smtClean="0">
                <a:solidFill>
                  <a:schemeClr val="tx1"/>
                </a:solidFill>
                <a:sym typeface="Wingdings" pitchFamily="2" charset="2"/>
              </a:rPr>
              <a:t>characters		c</a:t>
            </a:r>
            <a:r>
              <a:rPr lang="en-GB" sz="1800" dirty="0">
                <a:solidFill>
                  <a:schemeClr val="tx1"/>
                </a:solidFill>
                <a:sym typeface="Wingdings" pitchFamily="2" charset="2"/>
              </a:rPr>
              <a:t>) 79 </a:t>
            </a:r>
            <a:r>
              <a:rPr lang="en-GB" sz="1800" dirty="0" smtClean="0">
                <a:solidFill>
                  <a:schemeClr val="tx1"/>
                </a:solidFill>
                <a:sym typeface="Wingdings" pitchFamily="2" charset="2"/>
              </a:rPr>
              <a:t>characters		d</a:t>
            </a:r>
            <a:r>
              <a:rPr lang="en-GB" sz="1800" dirty="0">
                <a:solidFill>
                  <a:schemeClr val="tx1"/>
                </a:solidFill>
                <a:sym typeface="Wingdings" pitchFamily="2" charset="2"/>
              </a:rPr>
              <a:t>) </a:t>
            </a:r>
            <a:r>
              <a:rPr lang="en-GB" sz="1800" dirty="0" smtClean="0">
                <a:solidFill>
                  <a:schemeClr val="tx1"/>
                </a:solidFill>
                <a:sym typeface="Wingdings" pitchFamily="2" charset="2"/>
              </a:rPr>
              <a:t>None </a:t>
            </a:r>
            <a:r>
              <a:rPr lang="en-GB" sz="1800" dirty="0">
                <a:solidFill>
                  <a:schemeClr val="tx1"/>
                </a:solidFill>
                <a:sym typeface="Wingdings" pitchFamily="2" charset="2"/>
              </a:rPr>
              <a:t>of the </a:t>
            </a:r>
            <a:r>
              <a:rPr lang="en-GB" sz="1800" dirty="0" smtClean="0">
                <a:solidFill>
                  <a:schemeClr val="tx1"/>
                </a:solidFill>
                <a:sym typeface="Wingdings" pitchFamily="2" charset="2"/>
              </a:rPr>
              <a:t>mentioned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1800" dirty="0">
                <a:solidFill>
                  <a:schemeClr val="tx1"/>
                </a:solidFill>
                <a:sym typeface="Wingdings" pitchFamily="2" charset="2"/>
              </a:rPr>
              <a:t>3. Which of the following is invalid?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1800" dirty="0" smtClean="0">
                <a:solidFill>
                  <a:schemeClr val="tx1"/>
                </a:solidFill>
                <a:sym typeface="Wingdings" pitchFamily="2" charset="2"/>
              </a:rPr>
              <a:t>	a</a:t>
            </a:r>
            <a:r>
              <a:rPr lang="en-GB" sz="1800" dirty="0">
                <a:solidFill>
                  <a:schemeClr val="tx1"/>
                </a:solidFill>
                <a:sym typeface="Wingdings" pitchFamily="2" charset="2"/>
              </a:rPr>
              <a:t>) _a = </a:t>
            </a:r>
            <a:r>
              <a:rPr lang="en-GB" sz="1800" dirty="0" smtClean="0">
                <a:solidFill>
                  <a:schemeClr val="tx1"/>
                </a:solidFill>
                <a:sym typeface="Wingdings" pitchFamily="2" charset="2"/>
              </a:rPr>
              <a:t>1		b</a:t>
            </a:r>
            <a:r>
              <a:rPr lang="en-GB" sz="1800" dirty="0">
                <a:solidFill>
                  <a:schemeClr val="tx1"/>
                </a:solidFill>
                <a:sym typeface="Wingdings" pitchFamily="2" charset="2"/>
              </a:rPr>
              <a:t>) </a:t>
            </a:r>
            <a:r>
              <a:rPr lang="en-GB" sz="1800" dirty="0" smtClean="0">
                <a:solidFill>
                  <a:schemeClr val="tx1"/>
                </a:solidFill>
                <a:sym typeface="Wingdings" pitchFamily="2" charset="2"/>
              </a:rPr>
              <a:t>_ _</a:t>
            </a:r>
            <a:r>
              <a:rPr lang="en-GB" sz="1800" dirty="0">
                <a:solidFill>
                  <a:schemeClr val="tx1"/>
                </a:solidFill>
                <a:sym typeface="Wingdings" pitchFamily="2" charset="2"/>
              </a:rPr>
              <a:t>a = </a:t>
            </a:r>
            <a:r>
              <a:rPr lang="en-GB" sz="1800" dirty="0" smtClean="0">
                <a:solidFill>
                  <a:schemeClr val="tx1"/>
                </a:solidFill>
                <a:sym typeface="Wingdings" pitchFamily="2" charset="2"/>
              </a:rPr>
              <a:t>1		c</a:t>
            </a:r>
            <a:r>
              <a:rPr lang="en-GB" sz="1800" dirty="0">
                <a:solidFill>
                  <a:schemeClr val="tx1"/>
                </a:solidFill>
                <a:sym typeface="Wingdings" pitchFamily="2" charset="2"/>
              </a:rPr>
              <a:t>) </a:t>
            </a:r>
            <a:r>
              <a:rPr lang="en-GB" sz="1800" dirty="0" smtClean="0">
                <a:solidFill>
                  <a:schemeClr val="tx1"/>
                </a:solidFill>
                <a:sym typeface="Wingdings" pitchFamily="2" charset="2"/>
              </a:rPr>
              <a:t>_ _</a:t>
            </a:r>
            <a:r>
              <a:rPr lang="en-GB" sz="1800" dirty="0">
                <a:solidFill>
                  <a:schemeClr val="tx1"/>
                </a:solidFill>
                <a:sym typeface="Wingdings" pitchFamily="2" charset="2"/>
              </a:rPr>
              <a:t>str</a:t>
            </a:r>
            <a:r>
              <a:rPr lang="en-GB" sz="1800" dirty="0" smtClean="0">
                <a:solidFill>
                  <a:schemeClr val="tx1"/>
                </a:solidFill>
                <a:sym typeface="Wingdings" pitchFamily="2" charset="2"/>
              </a:rPr>
              <a:t>_ _ </a:t>
            </a:r>
            <a:r>
              <a:rPr lang="en-GB" sz="1800" dirty="0">
                <a:solidFill>
                  <a:schemeClr val="tx1"/>
                </a:solidFill>
                <a:sym typeface="Wingdings" pitchFamily="2" charset="2"/>
              </a:rPr>
              <a:t>= </a:t>
            </a:r>
            <a:r>
              <a:rPr lang="en-GB" sz="1800" dirty="0" smtClean="0">
                <a:solidFill>
                  <a:schemeClr val="tx1"/>
                </a:solidFill>
                <a:sym typeface="Wingdings" pitchFamily="2" charset="2"/>
              </a:rPr>
              <a:t>1		d</a:t>
            </a:r>
            <a:r>
              <a:rPr lang="en-GB" sz="1800" dirty="0">
                <a:solidFill>
                  <a:schemeClr val="tx1"/>
                </a:solidFill>
                <a:sym typeface="Wingdings" pitchFamily="2" charset="2"/>
              </a:rPr>
              <a:t>) none of the </a:t>
            </a:r>
            <a:r>
              <a:rPr lang="en-GB" sz="1800" dirty="0" smtClean="0">
                <a:solidFill>
                  <a:schemeClr val="tx1"/>
                </a:solidFill>
                <a:sym typeface="Wingdings" pitchFamily="2" charset="2"/>
              </a:rPr>
              <a:t>mentioned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1800" dirty="0">
                <a:solidFill>
                  <a:schemeClr val="tx1"/>
                </a:solidFill>
                <a:sym typeface="Wingdings" pitchFamily="2" charset="2"/>
              </a:rPr>
              <a:t>4. Which of the following is an invalid variable?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1800" dirty="0" smtClean="0">
                <a:solidFill>
                  <a:schemeClr val="tx1"/>
                </a:solidFill>
                <a:sym typeface="Wingdings" pitchFamily="2" charset="2"/>
              </a:rPr>
              <a:t>	a</a:t>
            </a:r>
            <a:r>
              <a:rPr lang="en-GB" sz="1800" dirty="0">
                <a:solidFill>
                  <a:schemeClr val="tx1"/>
                </a:solidFill>
                <a:sym typeface="Wingdings" pitchFamily="2" charset="2"/>
              </a:rPr>
              <a:t>) </a:t>
            </a:r>
            <a:r>
              <a:rPr lang="en-GB" sz="1800" dirty="0" smtClean="0">
                <a:solidFill>
                  <a:schemeClr val="tx1"/>
                </a:solidFill>
                <a:sym typeface="Wingdings" pitchFamily="2" charset="2"/>
              </a:rPr>
              <a:t>my_string_1		b</a:t>
            </a:r>
            <a:r>
              <a:rPr lang="en-GB" sz="1800" dirty="0">
                <a:solidFill>
                  <a:schemeClr val="tx1"/>
                </a:solidFill>
                <a:sym typeface="Wingdings" pitchFamily="2" charset="2"/>
              </a:rPr>
              <a:t>) </a:t>
            </a:r>
            <a:r>
              <a:rPr lang="en-GB" sz="1800" dirty="0" smtClean="0">
                <a:solidFill>
                  <a:schemeClr val="tx1"/>
                </a:solidFill>
                <a:sym typeface="Wingdings" pitchFamily="2" charset="2"/>
              </a:rPr>
              <a:t>1st_string	c</a:t>
            </a:r>
            <a:r>
              <a:rPr lang="en-GB" sz="1800" dirty="0">
                <a:solidFill>
                  <a:schemeClr val="tx1"/>
                </a:solidFill>
                <a:sym typeface="Wingdings" pitchFamily="2" charset="2"/>
              </a:rPr>
              <a:t>) </a:t>
            </a:r>
            <a:r>
              <a:rPr lang="en-GB" sz="1800" dirty="0" smtClean="0">
                <a:solidFill>
                  <a:schemeClr val="tx1"/>
                </a:solidFill>
                <a:sym typeface="Wingdings" pitchFamily="2" charset="2"/>
              </a:rPr>
              <a:t>Foo		d</a:t>
            </a:r>
            <a:r>
              <a:rPr lang="en-GB" sz="1800" dirty="0">
                <a:solidFill>
                  <a:schemeClr val="tx1"/>
                </a:solidFill>
                <a:sym typeface="Wingdings" pitchFamily="2" charset="2"/>
              </a:rPr>
              <a:t>) </a:t>
            </a:r>
            <a:r>
              <a:rPr lang="en-GB" sz="1800" dirty="0" smtClean="0">
                <a:solidFill>
                  <a:schemeClr val="tx1"/>
                </a:solidFill>
                <a:sym typeface="Wingdings" pitchFamily="2" charset="2"/>
              </a:rPr>
              <a:t>_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1800" dirty="0" smtClean="0">
                <a:solidFill>
                  <a:schemeClr val="tx1"/>
                </a:solidFill>
                <a:sym typeface="Wingdings" pitchFamily="2" charset="2"/>
              </a:rPr>
              <a:t>5. </a:t>
            </a:r>
            <a:r>
              <a:rPr lang="en-GB" sz="1800" dirty="0">
                <a:solidFill>
                  <a:schemeClr val="tx1"/>
                </a:solidFill>
                <a:sym typeface="Wingdings" pitchFamily="2" charset="2"/>
              </a:rPr>
              <a:t>Which of the following is not a keyword?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1800" dirty="0" smtClean="0">
                <a:solidFill>
                  <a:schemeClr val="tx1"/>
                </a:solidFill>
                <a:sym typeface="Wingdings" pitchFamily="2" charset="2"/>
              </a:rPr>
              <a:t>	a</a:t>
            </a:r>
            <a:r>
              <a:rPr lang="en-GB" sz="1800" dirty="0">
                <a:solidFill>
                  <a:schemeClr val="tx1"/>
                </a:solidFill>
                <a:sym typeface="Wingdings" pitchFamily="2" charset="2"/>
              </a:rPr>
              <a:t>) </a:t>
            </a:r>
            <a:r>
              <a:rPr lang="en-GB" sz="1800" dirty="0" smtClean="0">
                <a:solidFill>
                  <a:schemeClr val="tx1"/>
                </a:solidFill>
                <a:sym typeface="Wingdings" pitchFamily="2" charset="2"/>
              </a:rPr>
              <a:t>eval			b</a:t>
            </a:r>
            <a:r>
              <a:rPr lang="en-GB" sz="1800" dirty="0">
                <a:solidFill>
                  <a:schemeClr val="tx1"/>
                </a:solidFill>
                <a:sym typeface="Wingdings" pitchFamily="2" charset="2"/>
              </a:rPr>
              <a:t>) a</a:t>
            </a:r>
            <a:r>
              <a:rPr lang="en-GB" sz="1800" dirty="0" smtClean="0">
                <a:solidFill>
                  <a:schemeClr val="tx1"/>
                </a:solidFill>
                <a:sym typeface="Wingdings" pitchFamily="2" charset="2"/>
              </a:rPr>
              <a:t>ssert		c</a:t>
            </a:r>
            <a:r>
              <a:rPr lang="en-GB" sz="1800" dirty="0">
                <a:solidFill>
                  <a:schemeClr val="tx1"/>
                </a:solidFill>
                <a:sym typeface="Wingdings" pitchFamily="2" charset="2"/>
              </a:rPr>
              <a:t>) n</a:t>
            </a:r>
            <a:r>
              <a:rPr lang="en-GB" sz="1800" dirty="0" smtClean="0">
                <a:solidFill>
                  <a:schemeClr val="tx1"/>
                </a:solidFill>
                <a:sym typeface="Wingdings" pitchFamily="2" charset="2"/>
              </a:rPr>
              <a:t>onlocal		d</a:t>
            </a:r>
            <a:r>
              <a:rPr lang="en-GB" sz="1800" dirty="0">
                <a:solidFill>
                  <a:schemeClr val="tx1"/>
                </a:solidFill>
                <a:sym typeface="Wingdings" pitchFamily="2" charset="2"/>
              </a:rPr>
              <a:t>) pass</a:t>
            </a:r>
            <a:endParaRPr lang="en-IN" sz="1800" dirty="0" smtClean="0">
              <a:solidFill>
                <a:schemeClr val="tx1"/>
              </a:solidFill>
              <a:sym typeface="Wingdings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90AF6-A5E7-4058-B3C7-F6CEE1C2D04F}" type="slidenum">
              <a:rPr lang="en-IN" smtClean="0"/>
              <a:t>18</a:t>
            </a:fld>
            <a:endParaRPr lang="en-IN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Dept. of CSE, RGMCET(Autonomous), Nandyal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71120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8912" y="402336"/>
            <a:ext cx="10972800" cy="59801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2000" b="1" dirty="0" smtClean="0">
                <a:solidFill>
                  <a:schemeClr val="tx1"/>
                </a:solidFill>
              </a:rPr>
              <a:t>Solutions:</a:t>
            </a:r>
          </a:p>
          <a:p>
            <a:pPr marL="0" indent="0">
              <a:buNone/>
            </a:pPr>
            <a:r>
              <a:rPr lang="en-GB" sz="2000" dirty="0" smtClean="0">
                <a:solidFill>
                  <a:schemeClr val="tx1"/>
                </a:solidFill>
              </a:rPr>
              <a:t>1 : </a:t>
            </a:r>
            <a:r>
              <a:rPr lang="en-GB" sz="2000" dirty="0">
                <a:solidFill>
                  <a:schemeClr val="tx1"/>
                </a:solidFill>
              </a:rPr>
              <a:t>a</a:t>
            </a:r>
          </a:p>
          <a:p>
            <a:pPr marL="0" indent="0">
              <a:buNone/>
            </a:pPr>
            <a:r>
              <a:rPr lang="en-GB" sz="2000" b="1" dirty="0">
                <a:solidFill>
                  <a:schemeClr val="tx1"/>
                </a:solidFill>
              </a:rPr>
              <a:t>Explanation: </a:t>
            </a:r>
            <a:r>
              <a:rPr lang="en-GB" sz="2000" dirty="0" smtClean="0">
                <a:solidFill>
                  <a:schemeClr val="tx1"/>
                </a:solidFill>
              </a:rPr>
              <a:t>Python is Case sensitive language.</a:t>
            </a:r>
          </a:p>
          <a:p>
            <a:pPr marL="0" indent="0">
              <a:buNone/>
            </a:pPr>
            <a:r>
              <a:rPr lang="en-GB" sz="2000" dirty="0" smtClean="0">
                <a:solidFill>
                  <a:schemeClr val="tx1"/>
                </a:solidFill>
              </a:rPr>
              <a:t>2 : </a:t>
            </a:r>
            <a:r>
              <a:rPr lang="en-GB" sz="2000" dirty="0">
                <a:solidFill>
                  <a:schemeClr val="tx1"/>
                </a:solidFill>
              </a:rPr>
              <a:t>d</a:t>
            </a:r>
          </a:p>
          <a:p>
            <a:pPr marL="0" indent="0">
              <a:buNone/>
            </a:pPr>
            <a:r>
              <a:rPr lang="en-GB" sz="2000" b="1" dirty="0">
                <a:solidFill>
                  <a:schemeClr val="tx1"/>
                </a:solidFill>
              </a:rPr>
              <a:t>Explanation:</a:t>
            </a:r>
            <a:r>
              <a:rPr lang="en-GB" sz="2000" dirty="0">
                <a:solidFill>
                  <a:schemeClr val="tx1"/>
                </a:solidFill>
              </a:rPr>
              <a:t> Identifiers can be of any </a:t>
            </a:r>
            <a:r>
              <a:rPr lang="en-GB" sz="2000" dirty="0" smtClean="0">
                <a:solidFill>
                  <a:schemeClr val="tx1"/>
                </a:solidFill>
              </a:rPr>
              <a:t>length in Python.</a:t>
            </a:r>
          </a:p>
          <a:p>
            <a:pPr marL="0" indent="0">
              <a:buNone/>
            </a:pPr>
            <a:r>
              <a:rPr lang="en-GB" sz="2000" dirty="0" smtClean="0">
                <a:solidFill>
                  <a:schemeClr val="tx1"/>
                </a:solidFill>
              </a:rPr>
              <a:t>3 : </a:t>
            </a:r>
            <a:r>
              <a:rPr lang="en-GB" sz="2000" dirty="0">
                <a:solidFill>
                  <a:schemeClr val="tx1"/>
                </a:solidFill>
              </a:rPr>
              <a:t>d</a:t>
            </a:r>
          </a:p>
          <a:p>
            <a:pPr marL="0" indent="0">
              <a:buNone/>
            </a:pPr>
            <a:r>
              <a:rPr lang="en-GB" sz="2000" b="1" dirty="0">
                <a:solidFill>
                  <a:schemeClr val="tx1"/>
                </a:solidFill>
              </a:rPr>
              <a:t>Explanation: </a:t>
            </a:r>
            <a:r>
              <a:rPr lang="en-GB" sz="2000" dirty="0">
                <a:solidFill>
                  <a:schemeClr val="tx1"/>
                </a:solidFill>
              </a:rPr>
              <a:t>All the statements will execute successfully </a:t>
            </a:r>
            <a:r>
              <a:rPr lang="en-GB" sz="2000" dirty="0" smtClean="0">
                <a:solidFill>
                  <a:schemeClr val="tx1"/>
                </a:solidFill>
              </a:rPr>
              <a:t>.</a:t>
            </a:r>
          </a:p>
          <a:p>
            <a:pPr marL="0" indent="0">
              <a:buNone/>
            </a:pPr>
            <a:r>
              <a:rPr lang="en-GB" sz="2000" dirty="0" smtClean="0">
                <a:solidFill>
                  <a:schemeClr val="tx1"/>
                </a:solidFill>
              </a:rPr>
              <a:t>4 : </a:t>
            </a:r>
            <a:r>
              <a:rPr lang="en-GB" sz="2000" dirty="0">
                <a:solidFill>
                  <a:schemeClr val="tx1"/>
                </a:solidFill>
              </a:rPr>
              <a:t>b</a:t>
            </a:r>
          </a:p>
          <a:p>
            <a:pPr marL="0" indent="0">
              <a:buNone/>
            </a:pPr>
            <a:r>
              <a:rPr lang="en-GB" sz="2000" b="1" dirty="0">
                <a:solidFill>
                  <a:schemeClr val="tx1"/>
                </a:solidFill>
              </a:rPr>
              <a:t>Explanation: </a:t>
            </a:r>
            <a:r>
              <a:rPr lang="en-GB" sz="2000" dirty="0">
                <a:solidFill>
                  <a:schemeClr val="tx1"/>
                </a:solidFill>
              </a:rPr>
              <a:t>Variable names should not start with a number</a:t>
            </a:r>
            <a:r>
              <a:rPr lang="en-GB" sz="2000" dirty="0" smtClean="0">
                <a:solidFill>
                  <a:schemeClr val="tx1"/>
                </a:solidFill>
              </a:rPr>
              <a:t>.</a:t>
            </a:r>
          </a:p>
          <a:p>
            <a:pPr marL="0" indent="0">
              <a:buNone/>
            </a:pPr>
            <a:r>
              <a:rPr lang="en-GB" sz="2000" dirty="0" smtClean="0">
                <a:solidFill>
                  <a:schemeClr val="tx1"/>
                </a:solidFill>
              </a:rPr>
              <a:t>5 : </a:t>
            </a:r>
            <a:r>
              <a:rPr lang="en-GB" sz="2000" dirty="0">
                <a:solidFill>
                  <a:schemeClr val="tx1"/>
                </a:solidFill>
              </a:rPr>
              <a:t>a</a:t>
            </a:r>
          </a:p>
          <a:p>
            <a:pPr marL="0" indent="0">
              <a:buNone/>
            </a:pPr>
            <a:r>
              <a:rPr lang="en-GB" sz="2000" b="1" dirty="0">
                <a:solidFill>
                  <a:schemeClr val="tx1"/>
                </a:solidFill>
              </a:rPr>
              <a:t>Explanation:</a:t>
            </a:r>
            <a:r>
              <a:rPr lang="en-GB" sz="2000" dirty="0">
                <a:solidFill>
                  <a:schemeClr val="tx1"/>
                </a:solidFill>
              </a:rPr>
              <a:t> eval can be used as a variable.</a:t>
            </a:r>
            <a:endParaRPr lang="en-GB" sz="2000" dirty="0" smtClean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90AF6-A5E7-4058-B3C7-F6CEE1C2D04F}" type="slidenum">
              <a:rPr lang="en-IN" smtClean="0"/>
              <a:t>19</a:t>
            </a:fld>
            <a:endParaRPr lang="en-IN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Dept. of CSE, RGMCET(Autonomous), Nandyal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95879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2388" y="1122363"/>
            <a:ext cx="11081982" cy="2387600"/>
          </a:xfrm>
        </p:spPr>
        <p:txBody>
          <a:bodyPr>
            <a:normAutofit fontScale="90000"/>
          </a:bodyPr>
          <a:lstStyle/>
          <a:p>
            <a:pPr algn="l"/>
            <a:r>
              <a:rPr lang="en-IN" b="1" cap="all" dirty="0">
                <a:solidFill>
                  <a:schemeClr val="tx1"/>
                </a:solidFill>
                <a:latin typeface="Bookman Old Style" panose="02050604050505020204" pitchFamily="18" charset="0"/>
              </a:rPr>
              <a:t>Python Language </a:t>
            </a:r>
            <a:r>
              <a:rPr lang="en-IN" b="1" cap="all" dirty="0" smtClean="0">
                <a:solidFill>
                  <a:schemeClr val="tx1"/>
                </a:solidFill>
                <a:latin typeface="Bookman Old Style" panose="02050604050505020204" pitchFamily="18" charset="0"/>
              </a:rPr>
              <a:t>Fundamentals - 4</a:t>
            </a:r>
            <a:r>
              <a:rPr lang="en-IN" sz="5400" b="1" cap="all" dirty="0" smtClean="0">
                <a:solidFill>
                  <a:schemeClr val="tx1"/>
                </a:solidFill>
                <a:latin typeface="Bookman Old Style" panose="02050604050505020204" pitchFamily="18" charset="0"/>
              </a:rPr>
              <a:t/>
            </a:r>
            <a:br>
              <a:rPr lang="en-IN" sz="5400" b="1" cap="all" dirty="0" smtClean="0">
                <a:solidFill>
                  <a:schemeClr val="tx1"/>
                </a:solidFill>
                <a:latin typeface="Bookman Old Style" panose="02050604050505020204" pitchFamily="18" charset="0"/>
              </a:rPr>
            </a:br>
            <a:r>
              <a:rPr lang="en-IN" sz="2400" cap="all" dirty="0">
                <a:solidFill>
                  <a:schemeClr val="tx1"/>
                </a:solidFill>
                <a:latin typeface="Bookman Old Style" panose="02050604050505020204" pitchFamily="18" charset="0"/>
              </a:rPr>
              <a:t/>
            </a:r>
            <a:br>
              <a:rPr lang="en-IN" sz="2400" cap="all" dirty="0">
                <a:solidFill>
                  <a:schemeClr val="tx1"/>
                </a:solidFill>
                <a:latin typeface="Bookman Old Style" panose="02050604050505020204" pitchFamily="18" charset="0"/>
              </a:rPr>
            </a:br>
            <a:endParaRPr lang="en-IN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1571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mage result for Any question?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5710" y="1628800"/>
            <a:ext cx="2304256" cy="3584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991544" y="692696"/>
            <a:ext cx="8229600" cy="936104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altLang="zh-CN" sz="6000" dirty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Any question?</a:t>
            </a:r>
          </a:p>
          <a:p>
            <a:pPr marL="0" indent="0" algn="ctr">
              <a:buNone/>
            </a:pPr>
            <a:endParaRPr lang="en-US" altLang="zh-CN" sz="2000" dirty="0">
              <a:solidFill>
                <a:srgbClr val="FF00FF"/>
              </a:solidFill>
              <a:ea typeface="宋体" pitchFamily="2" charset="-122"/>
            </a:endParaRPr>
          </a:p>
          <a:p>
            <a:pPr marL="0" indent="0">
              <a:buNone/>
            </a:pPr>
            <a:endParaRPr lang="en-IN" altLang="zh-CN" sz="2000" dirty="0">
              <a:solidFill>
                <a:srgbClr val="FF00FF"/>
              </a:solidFill>
              <a:ea typeface="宋体" pitchFamily="2" charset="-122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</a:t>
            </a:fld>
            <a:endParaRPr lang="en-IN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Dept. of CSE, RGMCET(Autonomous), Nandyal</a:t>
            </a:r>
            <a:endParaRPr lang="en-IN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8419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93776" y="692696"/>
            <a:ext cx="10954512" cy="4894288"/>
          </a:xfrm>
          <a:prstGeom prst="rect">
            <a:avLst/>
          </a:prstGeom>
        </p:spPr>
        <p:txBody>
          <a:bodyPr>
            <a:noAutofit/>
          </a:bodyPr>
          <a:lstStyle/>
          <a:p>
            <a:pPr marL="457200" lvl="1" indent="0">
              <a:buNone/>
            </a:pPr>
            <a:endParaRPr lang="en-IN" sz="2800" dirty="0" smtClean="0">
              <a:solidFill>
                <a:srgbClr val="0070C0"/>
              </a:solidFill>
              <a:latin typeface="Bookman Old Style" pitchFamily="18" charset="0"/>
              <a:cs typeface="Times New Roman" pitchFamily="18" charset="0"/>
            </a:endParaRPr>
          </a:p>
          <a:p>
            <a:pPr marL="457200" lvl="1" indent="0">
              <a:buNone/>
            </a:pPr>
            <a:endParaRPr lang="en-IN" sz="2800" dirty="0">
              <a:solidFill>
                <a:srgbClr val="0070C0"/>
              </a:solidFill>
              <a:latin typeface="Bookman Old Style" pitchFamily="18" charset="0"/>
              <a:cs typeface="Times New Roman" pitchFamily="18" charset="0"/>
            </a:endParaRPr>
          </a:p>
          <a:p>
            <a:pPr marL="457200" lvl="1" indent="0">
              <a:buNone/>
            </a:pPr>
            <a:endParaRPr lang="en-IN" sz="2800" dirty="0" smtClean="0">
              <a:solidFill>
                <a:srgbClr val="0070C0"/>
              </a:solidFill>
              <a:latin typeface="Bookman Old Style" pitchFamily="18" charset="0"/>
              <a:cs typeface="Times New Roman" pitchFamily="18" charset="0"/>
            </a:endParaRPr>
          </a:p>
          <a:p>
            <a:pPr marL="457200" lvl="1" indent="0">
              <a:buNone/>
            </a:pPr>
            <a:r>
              <a:rPr lang="en-IN" sz="2800" dirty="0" smtClean="0">
                <a:solidFill>
                  <a:srgbClr val="0070C0"/>
                </a:solidFill>
                <a:latin typeface="Bookman Old Style" pitchFamily="18" charset="0"/>
                <a:cs typeface="Times New Roman" pitchFamily="18" charset="0"/>
              </a:rPr>
              <a:t>If </a:t>
            </a:r>
            <a:r>
              <a:rPr lang="en-IN" sz="2800" dirty="0">
                <a:solidFill>
                  <a:srgbClr val="0070C0"/>
                </a:solidFill>
                <a:latin typeface="Bookman Old Style" pitchFamily="18" charset="0"/>
                <a:cs typeface="Times New Roman" pitchFamily="18" charset="0"/>
              </a:rPr>
              <a:t>you try to </a:t>
            </a:r>
            <a:r>
              <a:rPr lang="en-IN" sz="2800" dirty="0" smtClean="0">
                <a:solidFill>
                  <a:srgbClr val="0070C0"/>
                </a:solidFill>
                <a:latin typeface="Bookman Old Style" pitchFamily="18" charset="0"/>
                <a:cs typeface="Times New Roman" pitchFamily="18" charset="0"/>
              </a:rPr>
              <a:t>practice programs </a:t>
            </a:r>
            <a:r>
              <a:rPr lang="en-IN" sz="2800" dirty="0">
                <a:solidFill>
                  <a:srgbClr val="0070C0"/>
                </a:solidFill>
                <a:latin typeface="Bookman Old Style" pitchFamily="18" charset="0"/>
                <a:cs typeface="Times New Roman" pitchFamily="18" charset="0"/>
              </a:rPr>
              <a:t>yourself, then you will </a:t>
            </a:r>
            <a:endParaRPr lang="en-IN" sz="2800" dirty="0" smtClean="0">
              <a:solidFill>
                <a:srgbClr val="0070C0"/>
              </a:solidFill>
              <a:latin typeface="Bookman Old Style" pitchFamily="18" charset="0"/>
              <a:cs typeface="Times New Roman" pitchFamily="18" charset="0"/>
            </a:endParaRPr>
          </a:p>
          <a:p>
            <a:pPr marL="457200" lvl="1" indent="0">
              <a:buNone/>
            </a:pPr>
            <a:r>
              <a:rPr lang="en-IN" sz="2800" dirty="0" smtClean="0">
                <a:solidFill>
                  <a:srgbClr val="0070C0"/>
                </a:solidFill>
                <a:latin typeface="Bookman Old Style" pitchFamily="18" charset="0"/>
                <a:cs typeface="Times New Roman" pitchFamily="18" charset="0"/>
              </a:rPr>
              <a:t>learn </a:t>
            </a:r>
            <a:r>
              <a:rPr lang="en-IN" sz="2800" dirty="0">
                <a:solidFill>
                  <a:srgbClr val="0070C0"/>
                </a:solidFill>
                <a:latin typeface="Bookman Old Style" pitchFamily="18" charset="0"/>
                <a:cs typeface="Times New Roman" pitchFamily="18" charset="0"/>
              </a:rPr>
              <a:t>many things </a:t>
            </a:r>
            <a:r>
              <a:rPr lang="en-IN" sz="2800" dirty="0" smtClean="0">
                <a:solidFill>
                  <a:srgbClr val="0070C0"/>
                </a:solidFill>
                <a:latin typeface="Bookman Old Style" pitchFamily="18" charset="0"/>
                <a:cs typeface="Times New Roman" pitchFamily="18" charset="0"/>
              </a:rPr>
              <a:t>automatically</a:t>
            </a:r>
          </a:p>
          <a:p>
            <a:pPr marL="457200" lvl="1" indent="0">
              <a:buNone/>
            </a:pPr>
            <a:endParaRPr lang="en-IN" sz="2800" dirty="0">
              <a:solidFill>
                <a:srgbClr val="0070C0"/>
              </a:solidFill>
              <a:latin typeface="Bookman Old Style" pitchFamily="18" charset="0"/>
              <a:cs typeface="Times New Roman" pitchFamily="18" charset="0"/>
            </a:endParaRPr>
          </a:p>
          <a:p>
            <a:pPr marL="457200" lvl="1" indent="0">
              <a:buNone/>
            </a:pPr>
            <a:r>
              <a:rPr lang="en-IN" sz="2800" dirty="0" smtClean="0">
                <a:solidFill>
                  <a:srgbClr val="0070C0"/>
                </a:solidFill>
                <a:latin typeface="Bookman Old Style" pitchFamily="18" charset="0"/>
                <a:cs typeface="Times New Roman" pitchFamily="18" charset="0"/>
              </a:rPr>
              <a:t>			</a:t>
            </a:r>
            <a:r>
              <a:rPr lang="en-US" sz="2800" dirty="0" smtClean="0">
                <a:solidFill>
                  <a:srgbClr val="B808BC"/>
                </a:solidFill>
                <a:latin typeface="Bookman Old Style" pitchFamily="18" charset="0"/>
                <a:cs typeface="Times New Roman" pitchFamily="18" charset="0"/>
              </a:rPr>
              <a:t>Spend </a:t>
            </a:r>
            <a:r>
              <a:rPr lang="en-US" sz="2800" dirty="0">
                <a:solidFill>
                  <a:srgbClr val="B808BC"/>
                </a:solidFill>
                <a:latin typeface="Bookman Old Style" pitchFamily="18" charset="0"/>
                <a:cs typeface="Times New Roman" pitchFamily="18" charset="0"/>
              </a:rPr>
              <a:t>few minutes and then enjoy the </a:t>
            </a:r>
            <a:r>
              <a:rPr lang="en-US" sz="2800" dirty="0" smtClean="0">
                <a:solidFill>
                  <a:srgbClr val="B808BC"/>
                </a:solidFill>
                <a:latin typeface="Bookman Old Style" pitchFamily="18" charset="0"/>
                <a:cs typeface="Times New Roman" pitchFamily="18" charset="0"/>
              </a:rPr>
              <a:t>study</a:t>
            </a:r>
            <a:endParaRPr lang="en-IN" sz="2800" dirty="0">
              <a:solidFill>
                <a:srgbClr val="0070C0"/>
              </a:solidFill>
              <a:latin typeface="Bookman Old Style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endParaRPr lang="en-US" altLang="zh-CN" sz="2800" dirty="0">
              <a:solidFill>
                <a:srgbClr val="FF00FF"/>
              </a:solidFill>
              <a:latin typeface="Bookman Old Style" pitchFamily="18" charset="0"/>
              <a:ea typeface="宋体" pitchFamily="2" charset="-122"/>
            </a:endParaRPr>
          </a:p>
          <a:p>
            <a:pPr marL="0" indent="0">
              <a:buNone/>
            </a:pPr>
            <a:endParaRPr lang="en-IN" altLang="zh-CN" sz="2800" dirty="0">
              <a:solidFill>
                <a:srgbClr val="FF00FF"/>
              </a:solidFill>
              <a:latin typeface="Bookman Old Style" pitchFamily="18" charset="0"/>
              <a:ea typeface="宋体" pitchFamily="2" charset="-122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21</a:t>
            </a:fld>
            <a:endParaRPr lang="en-IN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Dept. of CSE, RGMCET(Autonomous), Nandyal</a:t>
            </a:r>
            <a:endParaRPr lang="en-IN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6832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22</a:t>
            </a:fld>
            <a:endParaRPr lang="en-IN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026413" y="2693015"/>
            <a:ext cx="6139181" cy="1569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  <a:scene3d>
              <a:camera prst="orthographicFront"/>
              <a:lightRig rig="flat" dir="tl"/>
            </a:scene3d>
            <a:sp3d contourW="19050" prstMaterial="clear">
              <a:bevelT w="50800" h="50800"/>
              <a:contourClr>
                <a:schemeClr val="accent5">
                  <a:tint val="70000"/>
                  <a:satMod val="180000"/>
                  <a:alpha val="70000"/>
                </a:schemeClr>
              </a:contourClr>
            </a:sp3d>
          </a:bodyPr>
          <a:lstStyle/>
          <a:p>
            <a:pPr algn="ctr"/>
            <a:r>
              <a:rPr lang="en-US" sz="9600" b="1" cap="none" spc="0" dirty="0" smtClean="0">
                <a:ln/>
                <a:solidFill>
                  <a:schemeClr val="accent5">
                    <a:tint val="50000"/>
                    <a:satMod val="180000"/>
                  </a:schemeClr>
                </a:solidFill>
                <a:effectLst/>
              </a:rPr>
              <a:t>Thank You</a:t>
            </a:r>
            <a:endParaRPr lang="en-US" sz="9600" b="1" cap="none" spc="0" dirty="0">
              <a:ln/>
              <a:solidFill>
                <a:schemeClr val="accent5">
                  <a:tint val="50000"/>
                  <a:satMod val="180000"/>
                </a:schemeClr>
              </a:solidFill>
              <a:effectLst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Dept. of CSE, RGMCET(Autonomous), Nandyal</a:t>
            </a:r>
            <a:endParaRPr lang="en-IN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4622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183642" y="259305"/>
            <a:ext cx="5568287" cy="513155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90AF6-A5E7-4058-B3C7-F6CEE1C2D04F}" type="slidenum">
              <a:rPr lang="en-IN" smtClean="0"/>
              <a:t>3</a:t>
            </a:fld>
            <a:endParaRPr lang="en-IN"/>
          </a:p>
        </p:txBody>
      </p:sp>
      <p:sp>
        <p:nvSpPr>
          <p:cNvPr id="2" name="Rectangle 1"/>
          <p:cNvSpPr/>
          <p:nvPr/>
        </p:nvSpPr>
        <p:spPr>
          <a:xfrm>
            <a:off x="2647666" y="5540991"/>
            <a:ext cx="4517409" cy="5003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  <a:latin typeface="Bookman Old Style" panose="02050604050505020204" pitchFamily="18" charset="0"/>
              </a:rPr>
              <a:t>Guido Van Rossum</a:t>
            </a:r>
            <a:endParaRPr lang="en-IN" sz="32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 b="1" dirty="0" smtClean="0">
                <a:solidFill>
                  <a:schemeClr val="tx1"/>
                </a:solidFill>
              </a:rPr>
              <a:t>Dept. of CSE, RGMCET(Autonomous), Nandyal</a:t>
            </a:r>
            <a:endParaRPr lang="en-IN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7332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590663" y="6055010"/>
            <a:ext cx="683339" cy="365125"/>
          </a:xfrm>
        </p:spPr>
        <p:txBody>
          <a:bodyPr/>
          <a:lstStyle/>
          <a:p>
            <a:fld id="{1A490AF6-A5E7-4058-B3C7-F6CEE1C2D04F}" type="slidenum">
              <a:rPr lang="en-IN" sz="1400" b="1" smtClean="0">
                <a:solidFill>
                  <a:schemeClr val="tx1"/>
                </a:solidFill>
                <a:latin typeface="Bookman Old Style" panose="02050604050505020204" pitchFamily="18" charset="0"/>
              </a:rPr>
              <a:t>4</a:t>
            </a:fld>
            <a:endParaRPr lang="en-IN" sz="1400" b="1" dirty="0">
              <a:solidFill>
                <a:schemeClr val="tx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idx="1"/>
          </p:nvPr>
        </p:nvSpPr>
        <p:spPr>
          <a:xfrm>
            <a:off x="1018528" y="1191598"/>
            <a:ext cx="9967920" cy="3880773"/>
          </a:xfrm>
        </p:spPr>
        <p:txBody>
          <a:bodyPr>
            <a:normAutofit fontScale="92500"/>
          </a:bodyPr>
          <a:lstStyle/>
          <a:p>
            <a:pPr marL="0" indent="0" algn="ctr">
              <a:lnSpc>
                <a:spcPct val="200000"/>
              </a:lnSpc>
              <a:spcBef>
                <a:spcPts val="0"/>
              </a:spcBef>
              <a:buNone/>
            </a:pPr>
            <a:r>
              <a:rPr lang="en-US" sz="4000" b="1" u="sng" dirty="0" smtClean="0">
                <a:solidFill>
                  <a:srgbClr val="002060"/>
                </a:solidFill>
                <a:latin typeface="Bookman Old Style" panose="02050604050505020204" pitchFamily="18" charset="0"/>
              </a:rPr>
              <a:t>Learning Mantra</a:t>
            </a:r>
          </a:p>
          <a:p>
            <a:pPr marL="0" indent="0" algn="just">
              <a:lnSpc>
                <a:spcPct val="200000"/>
              </a:lnSpc>
              <a:spcBef>
                <a:spcPts val="0"/>
              </a:spcBef>
              <a:buNone/>
            </a:pPr>
            <a:r>
              <a:rPr lang="en-US" sz="4000" b="1" dirty="0" smtClean="0">
                <a:solidFill>
                  <a:srgbClr val="7030A0"/>
                </a:solidFill>
                <a:latin typeface="Bookman Old Style" panose="02050604050505020204" pitchFamily="18" charset="0"/>
              </a:rPr>
              <a:t>If </a:t>
            </a:r>
            <a:r>
              <a:rPr lang="en-US" sz="4000" b="1" dirty="0">
                <a:solidFill>
                  <a:srgbClr val="7030A0"/>
                </a:solidFill>
                <a:latin typeface="Bookman Old Style" panose="02050604050505020204" pitchFamily="18" charset="0"/>
              </a:rPr>
              <a:t>you really strong in the basics, then remaining things will become so </a:t>
            </a:r>
            <a:r>
              <a:rPr lang="en-US" sz="4000" b="1" dirty="0" smtClean="0">
                <a:solidFill>
                  <a:srgbClr val="7030A0"/>
                </a:solidFill>
                <a:latin typeface="Bookman Old Style" panose="02050604050505020204" pitchFamily="18" charset="0"/>
              </a:rPr>
              <a:t>easy.</a:t>
            </a:r>
            <a:endParaRPr lang="en-IN" sz="4000" b="1" dirty="0">
              <a:solidFill>
                <a:srgbClr val="7030A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Dept. of CSE, RGMCET(Autonomous), Nandyal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96503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23415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tx1"/>
                </a:solidFill>
              </a:rPr>
              <a:t>Agenda:</a:t>
            </a:r>
            <a:endParaRPr lang="en-IN" sz="3200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33015"/>
            <a:ext cx="10049806" cy="4608347"/>
          </a:xfrm>
        </p:spPr>
        <p:txBody>
          <a:bodyPr>
            <a:noAutofit/>
          </a:bodyPr>
          <a:lstStyle/>
          <a:p>
            <a:pPr marL="0" indent="0">
              <a:lnSpc>
                <a:spcPct val="200000"/>
              </a:lnSpc>
              <a:spcBef>
                <a:spcPts val="0"/>
              </a:spcBef>
              <a:buNone/>
            </a:pPr>
            <a:r>
              <a:rPr lang="en-IN" sz="2400" b="1" dirty="0" smtClean="0">
                <a:solidFill>
                  <a:schemeClr val="tx1"/>
                </a:solidFill>
              </a:rPr>
              <a:t>1. Python Identifiers</a:t>
            </a:r>
          </a:p>
          <a:p>
            <a:pPr marL="0" indent="0">
              <a:lnSpc>
                <a:spcPct val="200000"/>
              </a:lnSpc>
              <a:spcBef>
                <a:spcPts val="0"/>
              </a:spcBef>
              <a:buNone/>
            </a:pPr>
            <a:r>
              <a:rPr lang="en-US" sz="2400" b="1" dirty="0" smtClean="0">
                <a:solidFill>
                  <a:schemeClr val="tx1"/>
                </a:solidFill>
              </a:rPr>
              <a:t>2. Reserved </a:t>
            </a:r>
            <a:r>
              <a:rPr lang="en-US" sz="2400" b="1" dirty="0">
                <a:solidFill>
                  <a:schemeClr val="tx1"/>
                </a:solidFill>
              </a:rPr>
              <a:t>words (or) Keywords in </a:t>
            </a:r>
            <a:r>
              <a:rPr lang="en-US" sz="2400" b="1" dirty="0" smtClean="0">
                <a:solidFill>
                  <a:schemeClr val="tx1"/>
                </a:solidFill>
              </a:rPr>
              <a:t>Python</a:t>
            </a:r>
          </a:p>
          <a:p>
            <a:pPr marL="0" indent="0">
              <a:lnSpc>
                <a:spcPct val="200000"/>
              </a:lnSpc>
              <a:spcBef>
                <a:spcPts val="0"/>
              </a:spcBef>
              <a:buNone/>
            </a:pPr>
            <a:r>
              <a:rPr lang="en-GB" sz="2400" b="1" dirty="0" smtClean="0">
                <a:solidFill>
                  <a:schemeClr val="tx1"/>
                </a:solidFill>
              </a:rPr>
              <a:t>3. Data </a:t>
            </a:r>
            <a:r>
              <a:rPr lang="en-GB" sz="2400" b="1" dirty="0">
                <a:solidFill>
                  <a:schemeClr val="tx1"/>
                </a:solidFill>
              </a:rPr>
              <a:t>types in </a:t>
            </a:r>
            <a:r>
              <a:rPr lang="en-GB" sz="2400" b="1" dirty="0" smtClean="0">
                <a:solidFill>
                  <a:schemeClr val="tx1"/>
                </a:solidFill>
              </a:rPr>
              <a:t>Python - Introduction</a:t>
            </a:r>
            <a:endParaRPr lang="en-IN" sz="2400" b="1" dirty="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Dept. of CSE, RGMCET(Autonomous), </a:t>
            </a:r>
            <a:r>
              <a:rPr lang="en-US" dirty="0" err="1" smtClean="0"/>
              <a:t>Nandyal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90AF6-A5E7-4058-B3C7-F6CEE1C2D04F}" type="slidenum">
              <a:rPr lang="en-IN" smtClean="0"/>
              <a:pPr/>
              <a:t>5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351973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9929706" cy="615696"/>
          </a:xfrm>
        </p:spPr>
        <p:txBody>
          <a:bodyPr>
            <a:normAutofit/>
          </a:bodyPr>
          <a:lstStyle/>
          <a:p>
            <a:r>
              <a:rPr lang="en-IN" sz="3200" b="1" dirty="0">
                <a:solidFill>
                  <a:schemeClr val="tx1"/>
                </a:solidFill>
                <a:latin typeface="Bookman Old Style" pitchFamily="18" charset="0"/>
              </a:rPr>
              <a:t>Python Identifiers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45336"/>
            <a:ext cx="10002858" cy="4828031"/>
          </a:xfrm>
        </p:spPr>
        <p:txBody>
          <a:bodyPr>
            <a:normAutofit/>
          </a:bodyPr>
          <a:lstStyle/>
          <a:p>
            <a:pPr marL="0" indent="0">
              <a:lnSpc>
                <a:spcPct val="200000"/>
              </a:lnSpc>
              <a:spcBef>
                <a:spcPts val="0"/>
              </a:spcBef>
              <a:buNone/>
            </a:pPr>
            <a:r>
              <a:rPr lang="en-GB" sz="2000" b="1" dirty="0">
                <a:solidFill>
                  <a:schemeClr val="tx1"/>
                </a:solidFill>
                <a:latin typeface="Bookman Old Style" pitchFamily="18" charset="0"/>
              </a:rPr>
              <a:t>What is an Identifier?</a:t>
            </a:r>
          </a:p>
          <a:p>
            <a:pPr algn="just">
              <a:lnSpc>
                <a:spcPct val="200000"/>
              </a:lnSpc>
              <a:spcBef>
                <a:spcPts val="0"/>
              </a:spcBef>
              <a:buFont typeface="Wingdings" pitchFamily="2" charset="2"/>
              <a:buChar char="q"/>
            </a:pPr>
            <a:r>
              <a:rPr lang="en-GB" sz="2000" dirty="0">
                <a:solidFill>
                  <a:schemeClr val="tx1"/>
                </a:solidFill>
                <a:latin typeface="Bookman Old Style" pitchFamily="18" charset="0"/>
              </a:rPr>
              <a:t>A </a:t>
            </a:r>
            <a:r>
              <a:rPr lang="en-GB" sz="2000" dirty="0" smtClean="0">
                <a:solidFill>
                  <a:srgbClr val="002060"/>
                </a:solidFill>
                <a:latin typeface="Bookman Old Style" pitchFamily="18" charset="0"/>
              </a:rPr>
              <a:t>name</a:t>
            </a:r>
            <a:r>
              <a:rPr lang="en-GB" sz="2000" dirty="0" smtClean="0">
                <a:solidFill>
                  <a:schemeClr val="tx1"/>
                </a:solidFill>
                <a:latin typeface="Bookman Old Style" pitchFamily="18" charset="0"/>
              </a:rPr>
              <a:t> </a:t>
            </a:r>
            <a:r>
              <a:rPr lang="en-GB" sz="2000" dirty="0">
                <a:solidFill>
                  <a:schemeClr val="tx1"/>
                </a:solidFill>
                <a:latin typeface="Bookman Old Style" pitchFamily="18" charset="0"/>
              </a:rPr>
              <a:t>in Python program is called identifier. It can be class name or function name or module name </a:t>
            </a:r>
            <a:r>
              <a:rPr lang="en-GB" sz="2000" dirty="0" smtClean="0">
                <a:solidFill>
                  <a:schemeClr val="tx1"/>
                </a:solidFill>
                <a:latin typeface="Bookman Old Style" pitchFamily="18" charset="0"/>
              </a:rPr>
              <a:t>or variable </a:t>
            </a:r>
            <a:r>
              <a:rPr lang="en-GB" sz="2000" dirty="0">
                <a:solidFill>
                  <a:schemeClr val="tx1"/>
                </a:solidFill>
                <a:latin typeface="Bookman Old Style" pitchFamily="18" charset="0"/>
              </a:rPr>
              <a:t>name.</a:t>
            </a:r>
          </a:p>
          <a:p>
            <a:pPr marL="0" indent="0">
              <a:lnSpc>
                <a:spcPct val="200000"/>
              </a:lnSpc>
              <a:spcBef>
                <a:spcPts val="0"/>
              </a:spcBef>
              <a:buNone/>
            </a:pPr>
            <a:r>
              <a:rPr lang="en-GB" sz="2000" dirty="0" smtClean="0">
                <a:solidFill>
                  <a:schemeClr val="tx1"/>
                </a:solidFill>
                <a:latin typeface="Bookman Old Style" pitchFamily="18" charset="0"/>
              </a:rPr>
              <a:t>		Eg</a:t>
            </a:r>
            <a:r>
              <a:rPr lang="en-GB" sz="2000" dirty="0">
                <a:solidFill>
                  <a:schemeClr val="tx1"/>
                </a:solidFill>
                <a:latin typeface="Bookman Old Style" pitchFamily="18" charset="0"/>
              </a:rPr>
              <a:t>: a = 20</a:t>
            </a:r>
          </a:p>
          <a:p>
            <a:pPr>
              <a:lnSpc>
                <a:spcPct val="200000"/>
              </a:lnSpc>
              <a:spcBef>
                <a:spcPts val="0"/>
              </a:spcBef>
              <a:buFont typeface="Wingdings" pitchFamily="2" charset="2"/>
              <a:buChar char="q"/>
            </a:pPr>
            <a:r>
              <a:rPr lang="en-GB" sz="2000" dirty="0">
                <a:solidFill>
                  <a:schemeClr val="tx1"/>
                </a:solidFill>
                <a:latin typeface="Bookman Old Style" pitchFamily="18" charset="0"/>
              </a:rPr>
              <a:t>It is a valid Python statement. Here '</a:t>
            </a:r>
            <a:r>
              <a:rPr lang="en-GB" sz="2000" dirty="0">
                <a:solidFill>
                  <a:srgbClr val="002060"/>
                </a:solidFill>
                <a:latin typeface="Bookman Old Style" pitchFamily="18" charset="0"/>
              </a:rPr>
              <a:t>a</a:t>
            </a:r>
            <a:r>
              <a:rPr lang="en-GB" sz="2000" dirty="0">
                <a:solidFill>
                  <a:schemeClr val="tx1"/>
                </a:solidFill>
                <a:latin typeface="Bookman Old Style" pitchFamily="18" charset="0"/>
              </a:rPr>
              <a:t>' is an identifier</a:t>
            </a:r>
            <a:r>
              <a:rPr lang="en-GB" sz="2000" dirty="0" smtClean="0">
                <a:solidFill>
                  <a:schemeClr val="tx1"/>
                </a:solidFill>
                <a:latin typeface="Bookman Old Style" pitchFamily="18" charset="0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90AF6-A5E7-4058-B3C7-F6CEE1C2D04F}" type="slidenum">
              <a:rPr lang="en-IN" smtClean="0"/>
              <a:t>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Dept. of CSE, RGMCET(Autonomous), Nandyal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302886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9929706" cy="615696"/>
          </a:xfrm>
        </p:spPr>
        <p:txBody>
          <a:bodyPr>
            <a:normAutofit/>
          </a:bodyPr>
          <a:lstStyle/>
          <a:p>
            <a:r>
              <a:rPr lang="en-IN" sz="3200" b="1" dirty="0">
                <a:solidFill>
                  <a:schemeClr val="tx1"/>
                </a:solidFill>
                <a:latin typeface="Bookman Old Style" pitchFamily="18" charset="0"/>
              </a:rPr>
              <a:t>Python Identifiers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45336"/>
            <a:ext cx="10880682" cy="4828031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2000" b="1" dirty="0" smtClean="0">
                <a:solidFill>
                  <a:schemeClr val="tx1"/>
                </a:solidFill>
                <a:latin typeface="Bookman Old Style" pitchFamily="18" charset="0"/>
              </a:rPr>
              <a:t>Rules </a:t>
            </a:r>
            <a:r>
              <a:rPr lang="en-GB" sz="2000" b="1" dirty="0">
                <a:solidFill>
                  <a:schemeClr val="tx1"/>
                </a:solidFill>
                <a:latin typeface="Bookman Old Style" pitchFamily="18" charset="0"/>
              </a:rPr>
              <a:t>to define identifiers in Python</a:t>
            </a:r>
            <a:r>
              <a:rPr lang="en-GB" sz="2000" b="1" dirty="0" smtClean="0">
                <a:solidFill>
                  <a:schemeClr val="tx1"/>
                </a:solidFill>
                <a:latin typeface="Bookman Old Style" pitchFamily="18" charset="0"/>
              </a:rPr>
              <a:t>: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2000" dirty="0" smtClean="0">
                <a:solidFill>
                  <a:schemeClr val="tx1"/>
                </a:solidFill>
                <a:latin typeface="Bookman Old Style" pitchFamily="18" charset="0"/>
              </a:rPr>
              <a:t>1. The </a:t>
            </a:r>
            <a:r>
              <a:rPr lang="en-GB" sz="2000" dirty="0">
                <a:solidFill>
                  <a:schemeClr val="tx1"/>
                </a:solidFill>
                <a:latin typeface="Bookman Old Style" pitchFamily="18" charset="0"/>
              </a:rPr>
              <a:t>only allowed characters in Python </a:t>
            </a:r>
            <a:r>
              <a:rPr lang="en-GB" sz="2000" dirty="0" smtClean="0">
                <a:solidFill>
                  <a:schemeClr val="tx1"/>
                </a:solidFill>
                <a:latin typeface="Bookman Old Style" pitchFamily="18" charset="0"/>
              </a:rPr>
              <a:t>are 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q"/>
            </a:pPr>
            <a:r>
              <a:rPr lang="en-GB" dirty="0" smtClean="0">
                <a:solidFill>
                  <a:schemeClr val="tx1"/>
                </a:solidFill>
                <a:latin typeface="Bookman Old Style" pitchFamily="18" charset="0"/>
              </a:rPr>
              <a:t>alphabet </a:t>
            </a:r>
            <a:r>
              <a:rPr lang="en-GB" dirty="0">
                <a:solidFill>
                  <a:schemeClr val="tx1"/>
                </a:solidFill>
                <a:latin typeface="Bookman Old Style" pitchFamily="18" charset="0"/>
              </a:rPr>
              <a:t>symbols(either lower case or upper </a:t>
            </a:r>
            <a:r>
              <a:rPr lang="en-GB" dirty="0" smtClean="0">
                <a:solidFill>
                  <a:schemeClr val="tx1"/>
                </a:solidFill>
                <a:latin typeface="Bookman Old Style" pitchFamily="18" charset="0"/>
              </a:rPr>
              <a:t>case)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q"/>
            </a:pPr>
            <a:r>
              <a:rPr lang="en-GB" dirty="0" smtClean="0">
                <a:solidFill>
                  <a:schemeClr val="tx1"/>
                </a:solidFill>
                <a:latin typeface="Bookman Old Style" pitchFamily="18" charset="0"/>
              </a:rPr>
              <a:t>digits(0 </a:t>
            </a:r>
            <a:r>
              <a:rPr lang="en-GB" dirty="0">
                <a:solidFill>
                  <a:schemeClr val="tx1"/>
                </a:solidFill>
                <a:latin typeface="Bookman Old Style" pitchFamily="18" charset="0"/>
              </a:rPr>
              <a:t>to </a:t>
            </a:r>
            <a:r>
              <a:rPr lang="en-GB" dirty="0" smtClean="0">
                <a:solidFill>
                  <a:schemeClr val="tx1"/>
                </a:solidFill>
                <a:latin typeface="Bookman Old Style" pitchFamily="18" charset="0"/>
              </a:rPr>
              <a:t>9)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q"/>
            </a:pPr>
            <a:r>
              <a:rPr lang="en-GB" dirty="0" smtClean="0">
                <a:solidFill>
                  <a:schemeClr val="tx1"/>
                </a:solidFill>
                <a:latin typeface="Bookman Old Style" pitchFamily="18" charset="0"/>
              </a:rPr>
              <a:t>underscore </a:t>
            </a:r>
            <a:r>
              <a:rPr lang="en-GB" dirty="0">
                <a:solidFill>
                  <a:schemeClr val="tx1"/>
                </a:solidFill>
                <a:latin typeface="Bookman Old Style" pitchFamily="18" charset="0"/>
              </a:rPr>
              <a:t>symbol</a:t>
            </a:r>
            <a:r>
              <a:rPr lang="en-GB" dirty="0" smtClean="0">
                <a:solidFill>
                  <a:schemeClr val="tx1"/>
                </a:solidFill>
                <a:latin typeface="Bookman Old Style" pitchFamily="18" charset="0"/>
              </a:rPr>
              <a:t>(_)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2000" dirty="0" smtClean="0">
                <a:solidFill>
                  <a:schemeClr val="tx1"/>
                </a:solidFill>
                <a:latin typeface="Bookman Old Style" pitchFamily="18" charset="0"/>
              </a:rPr>
              <a:t>2. Identifier </a:t>
            </a:r>
            <a:r>
              <a:rPr lang="en-GB" sz="2000" dirty="0" smtClean="0">
                <a:solidFill>
                  <a:srgbClr val="002060"/>
                </a:solidFill>
                <a:latin typeface="Bookman Old Style" pitchFamily="18" charset="0"/>
              </a:rPr>
              <a:t>should not starts with digit.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2000" dirty="0">
                <a:solidFill>
                  <a:schemeClr val="tx1"/>
                </a:solidFill>
                <a:latin typeface="Bookman Old Style" pitchFamily="18" charset="0"/>
              </a:rPr>
              <a:t>3. Identifiers are </a:t>
            </a:r>
            <a:r>
              <a:rPr lang="en-GB" sz="2000" dirty="0">
                <a:solidFill>
                  <a:srgbClr val="002060"/>
                </a:solidFill>
                <a:latin typeface="Bookman Old Style" pitchFamily="18" charset="0"/>
              </a:rPr>
              <a:t>case sensitive</a:t>
            </a:r>
            <a:r>
              <a:rPr lang="en-GB" sz="2000" dirty="0">
                <a:solidFill>
                  <a:schemeClr val="tx1"/>
                </a:solidFill>
                <a:latin typeface="Bookman Old Style" pitchFamily="18" charset="0"/>
              </a:rPr>
              <a:t>. Of course Python language itself is case sensitive language</a:t>
            </a:r>
            <a:r>
              <a:rPr lang="en-GB" sz="2000" dirty="0" smtClean="0">
                <a:solidFill>
                  <a:schemeClr val="tx1"/>
                </a:solidFill>
                <a:latin typeface="Bookman Old Style" pitchFamily="18" charset="0"/>
              </a:rPr>
              <a:t>.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2000" dirty="0">
                <a:solidFill>
                  <a:schemeClr val="tx1"/>
                </a:solidFill>
                <a:latin typeface="Bookman Old Style" pitchFamily="18" charset="0"/>
              </a:rPr>
              <a:t>4. There is </a:t>
            </a:r>
            <a:r>
              <a:rPr lang="en-GB" sz="2000" dirty="0">
                <a:solidFill>
                  <a:srgbClr val="002060"/>
                </a:solidFill>
                <a:latin typeface="Bookman Old Style" pitchFamily="18" charset="0"/>
              </a:rPr>
              <a:t>no length limit </a:t>
            </a:r>
            <a:r>
              <a:rPr lang="en-GB" sz="2000" dirty="0">
                <a:solidFill>
                  <a:schemeClr val="tx1"/>
                </a:solidFill>
                <a:latin typeface="Bookman Old Style" pitchFamily="18" charset="0"/>
              </a:rPr>
              <a:t>for Python identifiers. But not recommended to use too lengthy identifiers</a:t>
            </a:r>
            <a:r>
              <a:rPr lang="en-GB" sz="2000" dirty="0" smtClean="0">
                <a:solidFill>
                  <a:schemeClr val="tx1"/>
                </a:solidFill>
                <a:latin typeface="Bookman Old Style" pitchFamily="18" charset="0"/>
              </a:rPr>
              <a:t>.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2000" dirty="0">
                <a:solidFill>
                  <a:schemeClr val="tx1"/>
                </a:solidFill>
                <a:latin typeface="Bookman Old Style" pitchFamily="18" charset="0"/>
              </a:rPr>
              <a:t>5. We </a:t>
            </a:r>
            <a:r>
              <a:rPr lang="en-GB" sz="2000" dirty="0">
                <a:solidFill>
                  <a:srgbClr val="002060"/>
                </a:solidFill>
                <a:latin typeface="Bookman Old Style" pitchFamily="18" charset="0"/>
              </a:rPr>
              <a:t>cannot use reserved words</a:t>
            </a:r>
            <a:r>
              <a:rPr lang="en-GB" sz="2000" dirty="0">
                <a:solidFill>
                  <a:schemeClr val="tx1"/>
                </a:solidFill>
                <a:latin typeface="Bookman Old Style" pitchFamily="18" charset="0"/>
              </a:rPr>
              <a:t> as </a:t>
            </a:r>
            <a:r>
              <a:rPr lang="en-GB" sz="2000" dirty="0" smtClean="0">
                <a:solidFill>
                  <a:schemeClr val="tx1"/>
                </a:solidFill>
                <a:latin typeface="Bookman Old Style" pitchFamily="18" charset="0"/>
              </a:rPr>
              <a:t>identifiers.</a:t>
            </a:r>
            <a:endParaRPr lang="en-IN" sz="2000" dirty="0" smtClean="0">
              <a:solidFill>
                <a:schemeClr val="tx1"/>
              </a:solidFill>
              <a:latin typeface="Bookman Old Style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90AF6-A5E7-4058-B3C7-F6CEE1C2D04F}" type="slidenum">
              <a:rPr lang="en-IN" smtClean="0"/>
              <a:t>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Dept. of CSE, RGMCET(Autonomous), Nandyal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48700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9929706" cy="615696"/>
          </a:xfrm>
        </p:spPr>
        <p:txBody>
          <a:bodyPr>
            <a:normAutofit/>
          </a:bodyPr>
          <a:lstStyle/>
          <a:p>
            <a:r>
              <a:rPr lang="en-GB" sz="3200" b="1" dirty="0">
                <a:solidFill>
                  <a:schemeClr val="tx1"/>
                </a:solidFill>
                <a:latin typeface="Bookman Old Style" pitchFamily="18" charset="0"/>
              </a:rPr>
              <a:t>Reserved words (or) Keywords in Python</a:t>
            </a:r>
            <a:endParaRPr lang="en-IN" sz="3200" b="1" dirty="0">
              <a:solidFill>
                <a:schemeClr val="tx1"/>
              </a:solidFill>
              <a:latin typeface="Bookman Old Style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45336"/>
            <a:ext cx="10880682" cy="4828031"/>
          </a:xfrm>
        </p:spPr>
        <p:txBody>
          <a:bodyPr>
            <a:normAutofit fontScale="92500"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q"/>
            </a:pPr>
            <a:r>
              <a:rPr lang="en-GB" sz="2000" dirty="0">
                <a:solidFill>
                  <a:schemeClr val="tx1"/>
                </a:solidFill>
                <a:latin typeface="Bookman Old Style" pitchFamily="18" charset="0"/>
              </a:rPr>
              <a:t>In Python some words are reserved to represent some meaning or functionality. Such type of words are </a:t>
            </a:r>
            <a:r>
              <a:rPr lang="en-GB" sz="2000" dirty="0" smtClean="0">
                <a:solidFill>
                  <a:schemeClr val="tx1"/>
                </a:solidFill>
                <a:latin typeface="Bookman Old Style" pitchFamily="18" charset="0"/>
              </a:rPr>
              <a:t>called </a:t>
            </a:r>
            <a:r>
              <a:rPr lang="en-GB" sz="2000" dirty="0" smtClean="0">
                <a:solidFill>
                  <a:srgbClr val="002060"/>
                </a:solidFill>
                <a:latin typeface="Bookman Old Style" pitchFamily="18" charset="0"/>
              </a:rPr>
              <a:t>Reserved </a:t>
            </a:r>
            <a:r>
              <a:rPr lang="en-GB" sz="2000" dirty="0" smtClean="0">
                <a:solidFill>
                  <a:srgbClr val="002060"/>
                </a:solidFill>
                <a:latin typeface="Bookman Old Style" pitchFamily="18" charset="0"/>
              </a:rPr>
              <a:t>words </a:t>
            </a:r>
            <a:r>
              <a:rPr lang="en-GB" sz="2000" dirty="0" smtClean="0">
                <a:solidFill>
                  <a:schemeClr val="tx1"/>
                </a:solidFill>
                <a:latin typeface="Bookman Old Style" pitchFamily="18" charset="0"/>
              </a:rPr>
              <a:t>or </a:t>
            </a:r>
            <a:r>
              <a:rPr lang="en-GB" sz="2000" dirty="0" smtClean="0">
                <a:solidFill>
                  <a:srgbClr val="002060"/>
                </a:solidFill>
                <a:latin typeface="Bookman Old Style" pitchFamily="18" charset="0"/>
              </a:rPr>
              <a:t>Keywords.</a:t>
            </a:r>
            <a:endParaRPr lang="en-GB" sz="2000" dirty="0" smtClean="0">
              <a:solidFill>
                <a:srgbClr val="002060"/>
              </a:solidFill>
              <a:latin typeface="Bookman Old Style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q"/>
            </a:pPr>
            <a:r>
              <a:rPr lang="en-GB" sz="2000" dirty="0" smtClean="0">
                <a:solidFill>
                  <a:schemeClr val="tx1"/>
                </a:solidFill>
                <a:latin typeface="Bookman Old Style" pitchFamily="18" charset="0"/>
              </a:rPr>
              <a:t>There </a:t>
            </a:r>
            <a:r>
              <a:rPr lang="en-GB" sz="2000" dirty="0">
                <a:solidFill>
                  <a:schemeClr val="tx1"/>
                </a:solidFill>
                <a:latin typeface="Bookman Old Style" pitchFamily="18" charset="0"/>
              </a:rPr>
              <a:t>are 33 reserved words available in Python.</a:t>
            </a:r>
          </a:p>
          <a:p>
            <a:pPr marL="1085850" lvl="2" indent="-285750" algn="just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en-GB" b="1" dirty="0">
                <a:solidFill>
                  <a:schemeClr val="tx1"/>
                </a:solidFill>
                <a:latin typeface="Bookman Old Style" pitchFamily="18" charset="0"/>
              </a:rPr>
              <a:t>True,False,None</a:t>
            </a:r>
          </a:p>
          <a:p>
            <a:pPr marL="1085850" lvl="2" indent="-285750" algn="just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en-GB" b="1" dirty="0">
                <a:solidFill>
                  <a:schemeClr val="tx1"/>
                </a:solidFill>
                <a:latin typeface="Bookman Old Style" pitchFamily="18" charset="0"/>
              </a:rPr>
              <a:t>and, or ,not,is</a:t>
            </a:r>
          </a:p>
          <a:p>
            <a:pPr marL="1085850" lvl="2" indent="-285750" algn="just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en-GB" b="1" dirty="0">
                <a:solidFill>
                  <a:schemeClr val="tx1"/>
                </a:solidFill>
                <a:latin typeface="Bookman Old Style" pitchFamily="18" charset="0"/>
              </a:rPr>
              <a:t>if,elif,else</a:t>
            </a:r>
          </a:p>
          <a:p>
            <a:pPr marL="1085850" lvl="2" indent="-285750" algn="just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en-GB" b="1" dirty="0">
                <a:solidFill>
                  <a:schemeClr val="tx1"/>
                </a:solidFill>
                <a:latin typeface="Bookman Old Style" pitchFamily="18" charset="0"/>
              </a:rPr>
              <a:t>while,for,break,continue,return,in,yield</a:t>
            </a:r>
          </a:p>
          <a:p>
            <a:pPr marL="1085850" lvl="2" indent="-285750" algn="just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en-GB" b="1" dirty="0">
                <a:solidFill>
                  <a:schemeClr val="tx1"/>
                </a:solidFill>
                <a:latin typeface="Bookman Old Style" pitchFamily="18" charset="0"/>
              </a:rPr>
              <a:t>try,except,finally,raise,assert</a:t>
            </a:r>
          </a:p>
          <a:p>
            <a:pPr marL="1085850" lvl="2" indent="-285750" algn="just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en-GB" b="1" dirty="0">
                <a:solidFill>
                  <a:schemeClr val="tx1"/>
                </a:solidFill>
                <a:latin typeface="Bookman Old Style" pitchFamily="18" charset="0"/>
              </a:rPr>
              <a:t>import,from,as,class,def,pass,global,nonlocal,lambda,del,with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q"/>
            </a:pPr>
            <a:r>
              <a:rPr lang="en-GB" sz="2000" dirty="0" smtClean="0">
                <a:solidFill>
                  <a:schemeClr val="tx1"/>
                </a:solidFill>
                <a:latin typeface="Bookman Old Style" pitchFamily="18" charset="0"/>
              </a:rPr>
              <a:t>All </a:t>
            </a:r>
            <a:r>
              <a:rPr lang="en-GB" sz="2000" dirty="0">
                <a:solidFill>
                  <a:schemeClr val="tx1"/>
                </a:solidFill>
                <a:latin typeface="Bookman Old Style" pitchFamily="18" charset="0"/>
              </a:rPr>
              <a:t>33 keywords contains only alphabets </a:t>
            </a:r>
            <a:r>
              <a:rPr lang="en-GB" sz="2000" dirty="0" smtClean="0">
                <a:solidFill>
                  <a:schemeClr val="tx1"/>
                </a:solidFill>
                <a:latin typeface="Bookman Old Style" pitchFamily="18" charset="0"/>
              </a:rPr>
              <a:t>symbols.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q"/>
            </a:pPr>
            <a:r>
              <a:rPr lang="en-GB" sz="2000" dirty="0" smtClean="0">
                <a:solidFill>
                  <a:schemeClr val="tx1"/>
                </a:solidFill>
                <a:latin typeface="Bookman Old Style" pitchFamily="18" charset="0"/>
              </a:rPr>
              <a:t>Except </a:t>
            </a:r>
            <a:r>
              <a:rPr lang="en-GB" sz="2000" dirty="0">
                <a:solidFill>
                  <a:schemeClr val="tx1"/>
                </a:solidFill>
                <a:latin typeface="Bookman Old Style" pitchFamily="18" charset="0"/>
              </a:rPr>
              <a:t>the following 3 reserved words, all contain only lower case alphabet symbols.</a:t>
            </a:r>
          </a:p>
          <a:p>
            <a:pPr marL="1085850" lvl="2" indent="-285750" algn="just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en-GB" b="1" dirty="0">
                <a:solidFill>
                  <a:schemeClr val="tx1"/>
                </a:solidFill>
                <a:latin typeface="Bookman Old Style" pitchFamily="18" charset="0"/>
              </a:rPr>
              <a:t>True</a:t>
            </a:r>
          </a:p>
          <a:p>
            <a:pPr marL="1085850" lvl="2" indent="-285750" algn="just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en-GB" b="1" dirty="0">
                <a:solidFill>
                  <a:schemeClr val="tx1"/>
                </a:solidFill>
                <a:latin typeface="Bookman Old Style" pitchFamily="18" charset="0"/>
              </a:rPr>
              <a:t>False</a:t>
            </a:r>
          </a:p>
          <a:p>
            <a:pPr marL="1085850" lvl="2" indent="-285750" algn="just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en-GB" b="1" dirty="0">
                <a:solidFill>
                  <a:schemeClr val="tx1"/>
                </a:solidFill>
                <a:latin typeface="Bookman Old Style" pitchFamily="18" charset="0"/>
              </a:rPr>
              <a:t>None</a:t>
            </a:r>
            <a:endParaRPr lang="en-IN" b="1" dirty="0" smtClean="0">
              <a:solidFill>
                <a:schemeClr val="tx1"/>
              </a:solidFill>
              <a:latin typeface="Bookman Old Style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90AF6-A5E7-4058-B3C7-F6CEE1C2D04F}" type="slidenum">
              <a:rPr lang="en-IN" smtClean="0"/>
              <a:t>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Dept. of CSE, RGMCET(Autonomous), Nandyal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45259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9929706" cy="615696"/>
          </a:xfrm>
        </p:spPr>
        <p:txBody>
          <a:bodyPr>
            <a:normAutofit fontScale="90000"/>
          </a:bodyPr>
          <a:lstStyle/>
          <a:p>
            <a:r>
              <a:rPr lang="en-GB" sz="3200" b="1" dirty="0">
                <a:solidFill>
                  <a:schemeClr val="tx1"/>
                </a:solidFill>
                <a:latin typeface="Bookman Old Style" pitchFamily="18" charset="0"/>
              </a:rPr>
              <a:t>Reserved words (or) Keywords in </a:t>
            </a:r>
            <a:r>
              <a:rPr lang="en-GB" sz="3200" b="1" dirty="0" smtClean="0">
                <a:solidFill>
                  <a:schemeClr val="tx1"/>
                </a:solidFill>
                <a:latin typeface="Bookman Old Style" pitchFamily="18" charset="0"/>
              </a:rPr>
              <a:t>Python</a:t>
            </a:r>
            <a:br>
              <a:rPr lang="en-GB" sz="3200" b="1" dirty="0" smtClean="0">
                <a:solidFill>
                  <a:schemeClr val="tx1"/>
                </a:solidFill>
                <a:latin typeface="Bookman Old Style" pitchFamily="18" charset="0"/>
              </a:rPr>
            </a:br>
            <a:r>
              <a:rPr lang="en-GB" sz="3200" b="1" dirty="0">
                <a:solidFill>
                  <a:schemeClr val="tx1"/>
                </a:solidFill>
              </a:rPr>
              <a:t/>
            </a:r>
            <a:br>
              <a:rPr lang="en-GB" sz="3200" b="1" dirty="0">
                <a:solidFill>
                  <a:schemeClr val="tx1"/>
                </a:solidFill>
              </a:rPr>
            </a:br>
            <a:r>
              <a:rPr lang="en-GB" sz="3200" b="1" dirty="0" smtClean="0">
                <a:solidFill>
                  <a:schemeClr val="tx1"/>
                </a:solidFill>
              </a:rPr>
              <a:t/>
            </a:r>
            <a:br>
              <a:rPr lang="en-GB" sz="3200" b="1" dirty="0" smtClean="0">
                <a:solidFill>
                  <a:schemeClr val="tx1"/>
                </a:solidFill>
              </a:rPr>
            </a:br>
            <a:r>
              <a:rPr lang="en-GB" sz="3200" b="1" dirty="0">
                <a:solidFill>
                  <a:schemeClr val="tx1"/>
                </a:solidFill>
              </a:rPr>
              <a:t/>
            </a:r>
            <a:br>
              <a:rPr lang="en-GB" sz="3200" b="1" dirty="0">
                <a:solidFill>
                  <a:schemeClr val="tx1"/>
                </a:solidFill>
              </a:rPr>
            </a:br>
            <a:r>
              <a:rPr lang="en-GB" sz="3200" b="1" dirty="0" smtClean="0">
                <a:solidFill>
                  <a:schemeClr val="tx1"/>
                </a:solidFill>
              </a:rPr>
              <a:t/>
            </a:r>
            <a:br>
              <a:rPr lang="en-GB" sz="3200" b="1" dirty="0" smtClean="0">
                <a:solidFill>
                  <a:schemeClr val="tx1"/>
                </a:solidFill>
              </a:rPr>
            </a:br>
            <a:r>
              <a:rPr lang="en-GB" sz="3200" b="1" dirty="0">
                <a:solidFill>
                  <a:schemeClr val="tx1"/>
                </a:solidFill>
              </a:rPr>
              <a:t/>
            </a:r>
            <a:br>
              <a:rPr lang="en-GB" sz="3200" b="1" dirty="0">
                <a:solidFill>
                  <a:schemeClr val="tx1"/>
                </a:solidFill>
              </a:rPr>
            </a:br>
            <a:r>
              <a:rPr lang="en-GB" sz="3200" b="1" dirty="0" smtClean="0">
                <a:solidFill>
                  <a:schemeClr val="tx1"/>
                </a:solidFill>
              </a:rPr>
              <a:t/>
            </a:r>
            <a:br>
              <a:rPr lang="en-GB" sz="3200" b="1" dirty="0" smtClean="0">
                <a:solidFill>
                  <a:schemeClr val="tx1"/>
                </a:solidFill>
              </a:rPr>
            </a:br>
            <a:r>
              <a:rPr lang="en-GB" sz="3200" b="1" dirty="0">
                <a:solidFill>
                  <a:schemeClr val="tx1"/>
                </a:solidFill>
              </a:rPr>
              <a:t/>
            </a:r>
            <a:br>
              <a:rPr lang="en-GB" sz="3200" b="1" dirty="0">
                <a:solidFill>
                  <a:schemeClr val="tx1"/>
                </a:solidFill>
              </a:rPr>
            </a:br>
            <a:r>
              <a:rPr lang="en-GB" sz="3200" b="1" dirty="0" smtClean="0">
                <a:solidFill>
                  <a:schemeClr val="tx1"/>
                </a:solidFill>
              </a:rPr>
              <a:t/>
            </a:r>
            <a:br>
              <a:rPr lang="en-GB" sz="3200" b="1" dirty="0" smtClean="0">
                <a:solidFill>
                  <a:schemeClr val="tx1"/>
                </a:solidFill>
              </a:rPr>
            </a:br>
            <a:r>
              <a:rPr lang="en-GB" sz="3200" b="1" dirty="0">
                <a:solidFill>
                  <a:schemeClr val="tx1"/>
                </a:solidFill>
              </a:rPr>
              <a:t/>
            </a:r>
            <a:br>
              <a:rPr lang="en-GB" sz="3200" b="1" dirty="0">
                <a:solidFill>
                  <a:schemeClr val="tx1"/>
                </a:solidFill>
              </a:rPr>
            </a:br>
            <a:r>
              <a:rPr lang="en-GB" sz="2200" dirty="0">
                <a:solidFill>
                  <a:srgbClr val="002060"/>
                </a:solidFill>
              </a:rPr>
              <a:t>35 Keywords are </a:t>
            </a:r>
            <a:r>
              <a:rPr lang="en-GB" sz="2200" dirty="0" smtClean="0">
                <a:solidFill>
                  <a:srgbClr val="002060"/>
                </a:solidFill>
              </a:rPr>
              <a:t>available </a:t>
            </a:r>
            <a:r>
              <a:rPr lang="en-GB" sz="2200" dirty="0">
                <a:solidFill>
                  <a:srgbClr val="002060"/>
                </a:solidFill>
              </a:rPr>
              <a:t>in python </a:t>
            </a:r>
            <a:r>
              <a:rPr lang="en-GB" sz="2200" dirty="0" smtClean="0">
                <a:solidFill>
                  <a:srgbClr val="002060"/>
                </a:solidFill>
              </a:rPr>
              <a:t>3.7</a:t>
            </a:r>
            <a:br>
              <a:rPr lang="en-GB" sz="2200" dirty="0" smtClean="0">
                <a:solidFill>
                  <a:srgbClr val="002060"/>
                </a:solidFill>
              </a:rPr>
            </a:br>
            <a:r>
              <a:rPr lang="en-GB" sz="2200" dirty="0">
                <a:solidFill>
                  <a:srgbClr val="002060"/>
                </a:solidFill>
              </a:rPr>
              <a:t/>
            </a:r>
            <a:br>
              <a:rPr lang="en-GB" sz="2200" dirty="0">
                <a:solidFill>
                  <a:srgbClr val="002060"/>
                </a:solidFill>
              </a:rPr>
            </a:br>
            <a:r>
              <a:rPr lang="en-GB" sz="2200" dirty="0">
                <a:solidFill>
                  <a:schemeClr val="tx1"/>
                </a:solidFill>
              </a:rPr>
              <a:t>In jupyter notebook keywords are highlighted with </a:t>
            </a:r>
            <a:r>
              <a:rPr lang="en-GB" sz="2200" b="1" dirty="0">
                <a:solidFill>
                  <a:srgbClr val="00B050"/>
                </a:solidFill>
              </a:rPr>
              <a:t>Green </a:t>
            </a:r>
            <a:r>
              <a:rPr lang="en-GB" sz="2200" dirty="0" smtClean="0">
                <a:solidFill>
                  <a:schemeClr val="tx1"/>
                </a:solidFill>
              </a:rPr>
              <a:t>colour.</a:t>
            </a:r>
            <a:endParaRPr lang="en-IN" sz="22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90AF6-A5E7-4058-B3C7-F6CEE1C2D04F}" type="slidenum">
              <a:rPr lang="en-IN" smtClean="0"/>
              <a:t>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0758" y="6004786"/>
            <a:ext cx="6297612" cy="365125"/>
          </a:xfrm>
        </p:spPr>
        <p:txBody>
          <a:bodyPr/>
          <a:lstStyle/>
          <a:p>
            <a:r>
              <a:rPr lang="en-US" dirty="0" smtClean="0"/>
              <a:t>Dept. of CSE, RGMCET(Autonomous), </a:t>
            </a:r>
            <a:r>
              <a:rPr lang="en-US" dirty="0" err="1" smtClean="0"/>
              <a:t>Nandyal</a:t>
            </a:r>
            <a:endParaRPr lang="en-IN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131" y="1252601"/>
            <a:ext cx="8343900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68374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1_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3.xml><?xml version="1.0" encoding="utf-8"?>
<a:theme xmlns:a="http://schemas.openxmlformats.org/drawingml/2006/main" name="2_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1224</TotalTime>
  <Words>935</Words>
  <Application>Microsoft Office PowerPoint</Application>
  <PresentationFormat>Widescreen</PresentationFormat>
  <Paragraphs>181</Paragraphs>
  <Slides>22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22</vt:i4>
      </vt:variant>
    </vt:vector>
  </HeadingPairs>
  <TitlesOfParts>
    <vt:vector size="33" baseType="lpstr">
      <vt:lpstr>宋体</vt:lpstr>
      <vt:lpstr>Arial</vt:lpstr>
      <vt:lpstr>Bookman Old Style</vt:lpstr>
      <vt:lpstr>Calibri</vt:lpstr>
      <vt:lpstr>Times New Roman</vt:lpstr>
      <vt:lpstr>Trebuchet MS</vt:lpstr>
      <vt:lpstr>Wingdings</vt:lpstr>
      <vt:lpstr>Wingdings 3</vt:lpstr>
      <vt:lpstr>Facet</vt:lpstr>
      <vt:lpstr>1_Facet</vt:lpstr>
      <vt:lpstr>2_Facet</vt:lpstr>
      <vt:lpstr>Python Programming</vt:lpstr>
      <vt:lpstr>Python Language Fundamentals - 4  </vt:lpstr>
      <vt:lpstr>PowerPoint Presentation</vt:lpstr>
      <vt:lpstr>PowerPoint Presentation</vt:lpstr>
      <vt:lpstr>Agenda:</vt:lpstr>
      <vt:lpstr>Python Identifiers</vt:lpstr>
      <vt:lpstr>Python Identifiers</vt:lpstr>
      <vt:lpstr>Reserved words (or) Keywords in Python</vt:lpstr>
      <vt:lpstr>Reserved words (or) Keywords in Python          35 Keywords are available in python 3.7  In jupyter notebook keywords are highlighted with Green colour.</vt:lpstr>
      <vt:lpstr>PowerPoint Presentation</vt:lpstr>
      <vt:lpstr>Data types in Python - Introduction</vt:lpstr>
      <vt:lpstr>Data types in Python - Introduction</vt:lpstr>
      <vt:lpstr>Python contains the following in-built data types</vt:lpstr>
      <vt:lpstr>Python contains the following in-built data types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KEY CONCEPTS  Review core concepts you need to learn to master this subject</dc:title>
  <dc:creator>DELL3010</dc:creator>
  <cp:lastModifiedBy>DELL3010</cp:lastModifiedBy>
  <cp:revision>383</cp:revision>
  <dcterms:created xsi:type="dcterms:W3CDTF">2020-06-20T07:01:24Z</dcterms:created>
  <dcterms:modified xsi:type="dcterms:W3CDTF">2020-07-21T05:49:13Z</dcterms:modified>
</cp:coreProperties>
</file>