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4" r:id="rId3"/>
    <p:sldId id="257" r:id="rId4"/>
    <p:sldId id="280" r:id="rId5"/>
    <p:sldId id="281" r:id="rId6"/>
    <p:sldId id="275" r:id="rId7"/>
    <p:sldId id="262" r:id="rId8"/>
    <p:sldId id="271" r:id="rId9"/>
    <p:sldId id="272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706" autoAdjust="0"/>
  </p:normalViewPr>
  <p:slideViewPr>
    <p:cSldViewPr snapToGrid="0">
      <p:cViewPr varScale="1">
        <p:scale>
          <a:sx n="130" d="100"/>
          <a:sy n="130" d="100"/>
        </p:scale>
        <p:origin x="200" y="4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1/15/24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uraj.nair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rajrn.github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courses.berkeley.edu/courses/1530705/assignments/syllabus" TargetMode="External"/><Relationship Id="rId2" Type="http://schemas.openxmlformats.org/officeDocument/2006/relationships/hyperlink" Target="https://bcourses.berkeley.edu/courses/15307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1</a:t>
            </a:r>
          </a:p>
          <a:p>
            <a:r>
              <a:rPr lang="en-US" b="1" dirty="0"/>
              <a:t>Suraj R. Nair, Simón Ramírez Amaya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Three Lab Topics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Today</a:t>
            </a:r>
            <a:r>
              <a:rPr lang="en-US" dirty="0"/>
              <a:t>: Crash course in Python, pandas, and matplotlib </a:t>
            </a:r>
          </a:p>
          <a:p>
            <a:r>
              <a:rPr lang="en-US" b="1" dirty="0"/>
              <a:t>Next Week</a:t>
            </a:r>
            <a:r>
              <a:rPr lang="en-US" dirty="0"/>
              <a:t>: Causal inference (Jan 24)</a:t>
            </a:r>
          </a:p>
          <a:p>
            <a:r>
              <a:rPr lang="en-US" b="1" dirty="0"/>
              <a:t>Two Weeks from Now</a:t>
            </a:r>
            <a:r>
              <a:rPr lang="en-US" dirty="0"/>
              <a:t>: </a:t>
            </a:r>
            <a:r>
              <a:rPr lang="en-US" dirty="0" err="1"/>
              <a:t>numpy</a:t>
            </a:r>
            <a:r>
              <a:rPr lang="en-US" dirty="0"/>
              <a:t>, vectorized computation, computational efficiency (Feb 1)</a:t>
            </a:r>
          </a:p>
        </p:txBody>
      </p:sp>
    </p:spTree>
    <p:extLst>
      <p:ext uri="{BB962C8B-B14F-4D97-AF65-F5344CB8AC3E}">
        <p14:creationId xmlns:p14="http://schemas.microsoft.com/office/powerpoint/2010/main" val="12484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Instructor office hours: </a:t>
            </a:r>
            <a:r>
              <a:rPr lang="en-US" dirty="0"/>
              <a:t>11am-12.30pm on Tuesdays</a:t>
            </a:r>
          </a:p>
          <a:p>
            <a:pPr lvl="1"/>
            <a:r>
              <a:rPr lang="en-US" b="1" dirty="0"/>
              <a:t>Where: </a:t>
            </a:r>
            <a:r>
              <a:rPr lang="en-US" dirty="0"/>
              <a:t>South Hall, 207 C.</a:t>
            </a:r>
          </a:p>
          <a:p>
            <a:pPr lvl="1"/>
            <a:r>
              <a:rPr lang="en-US" b="1" dirty="0"/>
              <a:t>What: </a:t>
            </a:r>
            <a:r>
              <a:rPr lang="en-US" dirty="0"/>
              <a:t>Conceptual questions, logistical questions</a:t>
            </a:r>
          </a:p>
          <a:p>
            <a:r>
              <a:rPr lang="en-US" b="1" dirty="0"/>
              <a:t>Suraj office hours:</a:t>
            </a:r>
            <a:r>
              <a:rPr lang="en-US" dirty="0"/>
              <a:t> 12 – 1pm, Wednesdays</a:t>
            </a:r>
          </a:p>
          <a:p>
            <a:pPr lvl="1"/>
            <a:r>
              <a:rPr lang="en-US" b="1" dirty="0"/>
              <a:t>Where: </a:t>
            </a:r>
            <a:r>
              <a:rPr lang="en-US" dirty="0"/>
              <a:t>TBD</a:t>
            </a:r>
          </a:p>
          <a:p>
            <a:pPr lvl="1"/>
            <a:r>
              <a:rPr lang="en-US" b="1" dirty="0"/>
              <a:t>What: </a:t>
            </a:r>
            <a:r>
              <a:rPr lang="en-US" dirty="0"/>
              <a:t>Conceptual questions, questions from labs, questions on problem sets, logistical questions</a:t>
            </a:r>
          </a:p>
          <a:p>
            <a:r>
              <a:rPr lang="en-US" b="1" dirty="0"/>
              <a:t> Simón</a:t>
            </a: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2 – 3 pm, Fridays</a:t>
            </a:r>
          </a:p>
          <a:p>
            <a:pPr lvl="1"/>
            <a:r>
              <a:rPr lang="en-US" b="1" dirty="0"/>
              <a:t>Where: </a:t>
            </a:r>
            <a:r>
              <a:rPr lang="en-US" dirty="0"/>
              <a:t>South Hall room 6A</a:t>
            </a:r>
          </a:p>
          <a:p>
            <a:pPr lvl="1"/>
            <a:r>
              <a:rPr lang="en-US" b="1" dirty="0"/>
              <a:t>What: </a:t>
            </a:r>
            <a:r>
              <a:rPr lang="en-US" dirty="0"/>
              <a:t>Conceptual questions, questions from labs, questions on problem sets, logistical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 Topics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coding style</a:t>
            </a:r>
          </a:p>
          <a:p>
            <a:r>
              <a:rPr lang="en-US" dirty="0"/>
              <a:t>Tips and tricks for coding in python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 / Seaborn and making beautiful plots</a:t>
            </a:r>
          </a:p>
          <a:p>
            <a:r>
              <a:rPr lang="en-US" dirty="0"/>
              <a:t>Bonus material if time: Pandas exercises </a:t>
            </a:r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First ~15 minutes: Course logistics</a:t>
            </a:r>
          </a:p>
          <a:p>
            <a:pPr lvl="1"/>
            <a:r>
              <a:rPr lang="en-US" dirty="0"/>
              <a:t>About the TAs</a:t>
            </a:r>
          </a:p>
          <a:p>
            <a:pPr lvl="1"/>
            <a:r>
              <a:rPr lang="en-US" dirty="0"/>
              <a:t>Lab goals and structure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Office hours</a:t>
            </a:r>
          </a:p>
          <a:p>
            <a:r>
              <a:rPr lang="en-US" dirty="0"/>
              <a:t>Second ~35 minutes: Coding – a review of Python, pandas, and matplotlib</a:t>
            </a:r>
          </a:p>
          <a:p>
            <a:pPr lvl="1"/>
            <a:r>
              <a:rPr lang="en-US" dirty="0"/>
              <a:t>Download Lab 1 materials under </a:t>
            </a:r>
            <a:r>
              <a:rPr lang="en-US" b="1" dirty="0"/>
              <a:t>files</a:t>
            </a:r>
            <a:r>
              <a:rPr lang="en-US" dirty="0"/>
              <a:t> tab on </a:t>
            </a:r>
            <a:r>
              <a:rPr lang="en-US" dirty="0" err="1"/>
              <a:t>bCourses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r>
              <a:rPr lang="en-US" dirty="0"/>
              <a:t>Suraj R. Nair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suraj.nair@berkeley.edu </a:t>
            </a:r>
            <a:endParaRPr lang="en-US" dirty="0"/>
          </a:p>
          <a:p>
            <a:r>
              <a:rPr lang="en-US" dirty="0"/>
              <a:t>Office Hours : Wednesday, 12 noon – 1 pm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year PhD student at the School of Information</a:t>
            </a:r>
          </a:p>
          <a:p>
            <a:r>
              <a:rPr lang="en-US" dirty="0"/>
              <a:t>Background in development studies / economics</a:t>
            </a:r>
          </a:p>
          <a:p>
            <a:r>
              <a:rPr lang="en-US" dirty="0"/>
              <a:t>Research Interests – Development economics  X Machine learning</a:t>
            </a:r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surajrn.github.io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Simón Ramírez Amaya</a:t>
            </a:r>
          </a:p>
          <a:p>
            <a:r>
              <a:rPr lang="en-US" dirty="0"/>
              <a:t>Email: </a:t>
            </a:r>
            <a:r>
              <a:rPr lang="en-US" dirty="0" err="1"/>
              <a:t>simonra@berkeley.edu</a:t>
            </a:r>
            <a:endParaRPr lang="en-US" dirty="0"/>
          </a:p>
          <a:p>
            <a:r>
              <a:rPr lang="en-US" dirty="0"/>
              <a:t>Office Hours : Fridays, 2:00 - 3:00pm</a:t>
            </a:r>
          </a:p>
          <a:p>
            <a:r>
              <a:rPr lang="en-US" dirty="0"/>
              <a:t>Research </a:t>
            </a:r>
            <a:r>
              <a:rPr lang="en-US"/>
              <a:t>Interests: Dev Econ +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99DD-0E25-9FCC-4E74-FAFD3021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D1D2-3040-4509-3357-C949AAC3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labs and problem sets will be uploaded to </a:t>
            </a:r>
            <a:r>
              <a:rPr lang="en-US" dirty="0" err="1"/>
              <a:t>bCourses</a:t>
            </a:r>
            <a:r>
              <a:rPr lang="en-US" dirty="0"/>
              <a:t>, in the files tab</a:t>
            </a:r>
          </a:p>
          <a:p>
            <a:r>
              <a:rPr lang="en-US" dirty="0"/>
              <a:t>The lab and problem set schedule for the semester is on the </a:t>
            </a:r>
            <a:r>
              <a:rPr lang="en-US" dirty="0" err="1">
                <a:hlinkClick r:id="rId2"/>
              </a:rPr>
              <a:t>bCourses</a:t>
            </a:r>
            <a:r>
              <a:rPr lang="en-US" dirty="0">
                <a:hlinkClick r:id="rId2"/>
              </a:rPr>
              <a:t> page</a:t>
            </a:r>
            <a:r>
              <a:rPr lang="en-US" dirty="0"/>
              <a:t>. </a:t>
            </a:r>
          </a:p>
          <a:p>
            <a:r>
              <a:rPr lang="en-US" dirty="0">
                <a:hlinkClick r:id="rId3"/>
              </a:rPr>
              <a:t>Grading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Participation counts for 4% of your grade. </a:t>
            </a:r>
          </a:p>
          <a:p>
            <a:r>
              <a:rPr lang="en-US" dirty="0"/>
              <a:t>Ways to participate: </a:t>
            </a:r>
          </a:p>
          <a:p>
            <a:pPr lvl="1"/>
            <a:r>
              <a:rPr lang="en-US" dirty="0"/>
              <a:t>Attend (and ask/answer questions in) lectures</a:t>
            </a:r>
          </a:p>
          <a:p>
            <a:pPr lvl="1"/>
            <a:r>
              <a:rPr lang="en-US" dirty="0"/>
              <a:t>Attend (and ask/answer questions in) labs</a:t>
            </a:r>
          </a:p>
          <a:p>
            <a:pPr lvl="1"/>
            <a:r>
              <a:rPr lang="en-US" dirty="0"/>
              <a:t>Come to office hours</a:t>
            </a:r>
          </a:p>
          <a:p>
            <a:pPr lvl="1"/>
            <a:r>
              <a:rPr lang="en-US" dirty="0"/>
              <a:t>Answer questions on Piazza</a:t>
            </a:r>
          </a:p>
          <a:p>
            <a:r>
              <a:rPr lang="en-US" dirty="0"/>
              <a:t>Piazza note: </a:t>
            </a:r>
          </a:p>
          <a:p>
            <a:pPr lvl="1"/>
            <a:r>
              <a:rPr lang="en-US" dirty="0"/>
              <a:t>Please read other related questions before asking your own.</a:t>
            </a:r>
          </a:p>
          <a:p>
            <a:pPr lvl="1"/>
            <a:r>
              <a:rPr lang="en-US" dirty="0"/>
              <a:t>We will do our best to respond to every question on Piazza, BUT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Please do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not post urgent HW-related questions at the last minute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and expect a quick response!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Lab Session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 5-15 minutes</a:t>
            </a:r>
            <a:r>
              <a:rPr lang="en-US" dirty="0"/>
              <a:t>: Review key themes and concepts from lecture and introduce lab goals.</a:t>
            </a:r>
          </a:p>
          <a:p>
            <a:r>
              <a:rPr lang="en-US" b="1" dirty="0"/>
              <a:t>Next 30-40 minutes</a:t>
            </a:r>
            <a:r>
              <a:rPr lang="en-US" dirty="0"/>
              <a:t>: Structured lab exercise</a:t>
            </a:r>
          </a:p>
          <a:p>
            <a:pPr lvl="1"/>
            <a:r>
              <a:rPr lang="en-US" dirty="0"/>
              <a:t>Will work on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Some labs may contain exercise questions that you will work on together in a group (not today)</a:t>
            </a:r>
          </a:p>
          <a:p>
            <a:pPr lvl="1"/>
            <a:r>
              <a:rPr lang="en-US" dirty="0"/>
              <a:t>From time to time will walk through specific questions and solutions</a:t>
            </a:r>
          </a:p>
          <a:p>
            <a:r>
              <a:rPr lang="en-US" b="1" dirty="0"/>
              <a:t>Last 5-10 minutes</a:t>
            </a:r>
            <a:r>
              <a:rPr lang="en-US" dirty="0"/>
              <a:t>: Open Q&amp;A, which can turn into office hours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Lab Session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give you practical, hands-on experience implementing the concepts discussed in class and in the readings.</a:t>
            </a:r>
          </a:p>
          <a:p>
            <a:r>
              <a:rPr lang="en-US" dirty="0"/>
              <a:t>To prepare you for the problem sets.</a:t>
            </a:r>
          </a:p>
          <a:p>
            <a:r>
              <a:rPr lang="en-US" dirty="0"/>
              <a:t>To help you meet fellow students and find potential study partners.</a:t>
            </a:r>
          </a:p>
          <a:p>
            <a:r>
              <a:rPr lang="en-US" dirty="0"/>
              <a:t>To answer practical questions about applied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82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About Lab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Attendance for Lab sections is </a:t>
            </a:r>
            <a:r>
              <a:rPr lang="en-US" b="1" dirty="0"/>
              <a:t>not </a:t>
            </a:r>
            <a:r>
              <a:rPr lang="en-US" dirty="0"/>
              <a:t>mandatory (but it can count towards your participation grade).</a:t>
            </a:r>
          </a:p>
          <a:p>
            <a:r>
              <a:rPr lang="en-US" dirty="0"/>
              <a:t>You will not turn in assignments from lab – though you are welcome to complete them on your own.</a:t>
            </a:r>
          </a:p>
          <a:p>
            <a:r>
              <a:rPr lang="en-US" dirty="0"/>
              <a:t>All lab material (slides, notebooks) will be uploaded to </a:t>
            </a:r>
            <a:r>
              <a:rPr lang="en-US" dirty="0" err="1"/>
              <a:t>bCourses</a:t>
            </a:r>
            <a:r>
              <a:rPr lang="en-US" dirty="0"/>
              <a:t> in the </a:t>
            </a:r>
            <a:r>
              <a:rPr lang="en-US" b="1" dirty="0"/>
              <a:t>files</a:t>
            </a:r>
            <a:r>
              <a:rPr lang="en-US" dirty="0"/>
              <a:t> tab.</a:t>
            </a:r>
          </a:p>
        </p:txBody>
      </p:sp>
    </p:spTree>
    <p:extLst>
      <p:ext uri="{BB962C8B-B14F-4D97-AF65-F5344CB8AC3E}">
        <p14:creationId xmlns:p14="http://schemas.microsoft.com/office/powerpoint/2010/main" val="39386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1212</TotalTime>
  <Words>609</Words>
  <Application>Microsoft Macintosh PowerPoint</Application>
  <PresentationFormat>Panorámica</PresentationFormat>
  <Paragraphs>78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Lato Extended</vt:lpstr>
      <vt:lpstr>Diamond Grid 16x9</vt:lpstr>
      <vt:lpstr>INFO251 – Applied Machine Learning</vt:lpstr>
      <vt:lpstr>Today’s Agenda</vt:lpstr>
      <vt:lpstr>About the TAs:</vt:lpstr>
      <vt:lpstr>About the TAs:</vt:lpstr>
      <vt:lpstr>Course Logistics</vt:lpstr>
      <vt:lpstr>Participation</vt:lpstr>
      <vt:lpstr>A Typical Lab Session</vt:lpstr>
      <vt:lpstr>Goals of Lab Session</vt:lpstr>
      <vt:lpstr>Other Notes About Lab</vt:lpstr>
      <vt:lpstr>First Three Lab Topics</vt:lpstr>
      <vt:lpstr>Office Hours</vt:lpstr>
      <vt:lpstr>Today’s Lab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Simon Ramirez Amaya</cp:lastModifiedBy>
  <cp:revision>20</cp:revision>
  <dcterms:created xsi:type="dcterms:W3CDTF">2021-01-27T19:47:22Z</dcterms:created>
  <dcterms:modified xsi:type="dcterms:W3CDTF">2024-01-16T06:48:37Z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