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4" r:id="rId3"/>
    <p:sldId id="278" r:id="rId4"/>
    <p:sldId id="294" r:id="rId5"/>
    <p:sldId id="281" r:id="rId6"/>
    <p:sldId id="280" r:id="rId7"/>
    <p:sldId id="283" r:id="rId8"/>
    <p:sldId id="284" r:id="rId9"/>
    <p:sldId id="286" r:id="rId10"/>
    <p:sldId id="287" r:id="rId11"/>
    <p:sldId id="285" r:id="rId12"/>
    <p:sldId id="289" r:id="rId13"/>
    <p:sldId id="293" r:id="rId14"/>
    <p:sldId id="291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278" y="16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2/20/2024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6</a:t>
            </a:r>
          </a:p>
          <a:p>
            <a:r>
              <a:rPr lang="en-US" b="1" dirty="0"/>
              <a:t>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705-8ADC-C5E1-7D89-5763B601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720E-320E-27E9-2B4A-BFF4711C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identifying assumption is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US" dirty="0"/>
              <a:t>Outcomes in the control and treatment group would have been the same in the absence of treatment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US" dirty="0"/>
              <a:t>Trends in the control and treatment group would have been the same in the absence of treatment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US" sz="1800" dirty="0"/>
              <a:t>Outcomes pre- and post-treatment would have been the same in the absence of treatment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US" sz="1800" dirty="0"/>
              <a:t>Outcomes pre-treatment would have been the same in the absence of treatment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789F-09C2-6DE9-AE5F-825940D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2B48-0076-5318-3084-02A24DCB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the penalty (Lasso, Ridge, </a:t>
            </a:r>
            <a:r>
              <a:rPr lang="en-US" dirty="0" err="1"/>
              <a:t>ElasticNet</a:t>
            </a:r>
            <a:r>
              <a:rPr lang="en-US" dirty="0"/>
              <a:t>) to the coefficient plot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ED1FCB2-5BC8-DDBA-30CB-ED1D63079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2" b="7984"/>
          <a:stretch/>
        </p:blipFill>
        <p:spPr bwMode="auto">
          <a:xfrm>
            <a:off x="0" y="2835211"/>
            <a:ext cx="12192000" cy="27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57DC8-4F05-D4D1-285F-DFB87968F3ED}"/>
              </a:ext>
            </a:extLst>
          </p:cNvPr>
          <p:cNvSpPr txBox="1"/>
          <p:nvPr/>
        </p:nvSpPr>
        <p:spPr>
          <a:xfrm>
            <a:off x="1682151" y="5727935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F040-9038-DBA9-15C5-377E9F03AB57}"/>
              </a:ext>
            </a:extLst>
          </p:cNvPr>
          <p:cNvSpPr txBox="1"/>
          <p:nvPr/>
        </p:nvSpPr>
        <p:spPr>
          <a:xfrm>
            <a:off x="6096000" y="5682564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6F2D0-A054-986A-E356-B879216ACF7B}"/>
              </a:ext>
            </a:extLst>
          </p:cNvPr>
          <p:cNvSpPr txBox="1"/>
          <p:nvPr/>
        </p:nvSpPr>
        <p:spPr>
          <a:xfrm>
            <a:off x="10318630" y="5666583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41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8413-053B-1CAD-927D-4621303E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E8EF-A18D-BB12-939B-BA0C5D44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algorithms recovers non-linear decision boundaries:</a:t>
            </a:r>
          </a:p>
          <a:p>
            <a:pPr lvl="1"/>
            <a:r>
              <a:rPr lang="en-US" dirty="0"/>
              <a:t>K-nearest neighbors (K = 5)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Linear Regression with lasso regularization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5406-889B-42C5-4844-2CB83C0F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FF2A-4006-1F0A-8502-D66824DF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trying to find the parameters for a multivariate linear regression using gradient descent. The algorithm is initialized at some random starting point. However, it is taking very long to converge (&gt; 10,000 iterations). What could be the reason(s)?</a:t>
            </a:r>
          </a:p>
          <a:p>
            <a:pPr lvl="1"/>
            <a:r>
              <a:rPr lang="en-US" dirty="0"/>
              <a:t>Step size is too small</a:t>
            </a:r>
          </a:p>
          <a:p>
            <a:pPr lvl="1"/>
            <a:r>
              <a:rPr lang="en-US" dirty="0"/>
              <a:t>Step size is too large</a:t>
            </a:r>
          </a:p>
          <a:p>
            <a:pPr lvl="1"/>
            <a:r>
              <a:rPr lang="en-US" dirty="0"/>
              <a:t>Data may not have been scaled</a:t>
            </a:r>
          </a:p>
        </p:txBody>
      </p:sp>
    </p:spTree>
    <p:extLst>
      <p:ext uri="{BB962C8B-B14F-4D97-AF65-F5344CB8AC3E}">
        <p14:creationId xmlns:p14="http://schemas.microsoft.com/office/powerpoint/2010/main" val="18234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EDCA-3611-A758-226E-655BF271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276222" cy="3809999"/>
          </a:xfrm>
        </p:spPr>
        <p:txBody>
          <a:bodyPr/>
          <a:lstStyle/>
          <a:p>
            <a:r>
              <a:rPr lang="en-US" dirty="0"/>
              <a:t>Suppose you build a linear regression model which predicts y = f(x). Which of these two cases has a higher MSE? 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D2C17-9882-F071-2CE1-695C53A8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9408"/>
            <a:ext cx="9601200" cy="1142385"/>
          </a:xfrm>
        </p:spPr>
        <p:txBody>
          <a:bodyPr/>
          <a:lstStyle/>
          <a:p>
            <a:r>
              <a:rPr lang="en-US" dirty="0"/>
              <a:t>Mean Squared Error</a:t>
            </a:r>
          </a:p>
        </p:txBody>
      </p:sp>
      <p:pic>
        <p:nvPicPr>
          <p:cNvPr id="2050" name="Picture 2" descr="A plot of 10 points. A line runs through 6 of the points. 2 points are 1 ">
            <a:extLst>
              <a:ext uri="{FF2B5EF4-FFF2-40B4-BE49-F238E27FC236}">
                <a16:creationId xmlns:a16="http://schemas.microsoft.com/office/drawing/2014/main" id="{637D88D4-DA7B-2038-9516-7FEFECCC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752" y="0"/>
            <a:ext cx="4572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lot of 10 points. A line runs through 8 of the points. 1 point is 2 ">
            <a:extLst>
              <a:ext uri="{FF2B5EF4-FFF2-40B4-BE49-F238E27FC236}">
                <a16:creationId xmlns:a16="http://schemas.microsoft.com/office/drawing/2014/main" id="{DA0EDDE2-6271-1194-75B0-CFBEEA23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02" y="3527568"/>
            <a:ext cx="4514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7BF0B-8152-9885-A340-1F3C1D56CB6B}"/>
              </a:ext>
            </a:extLst>
          </p:cNvPr>
          <p:cNvSpPr txBox="1"/>
          <p:nvPr/>
        </p:nvSpPr>
        <p:spPr>
          <a:xfrm>
            <a:off x="6584810" y="1196519"/>
            <a:ext cx="51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A4057-896D-B3FA-9E26-692CAF5ECF1B}"/>
              </a:ext>
            </a:extLst>
          </p:cNvPr>
          <p:cNvSpPr txBox="1"/>
          <p:nvPr/>
        </p:nvSpPr>
        <p:spPr>
          <a:xfrm>
            <a:off x="6641960" y="4957389"/>
            <a:ext cx="51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516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6825-4627-F303-05C9-EBF6F91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518B22-AE41-530E-B9AA-E8EACF45E597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7A94A5-39A7-BB8E-E2E6-F62992625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75192"/>
                <a:ext cx="10972800" cy="46256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Example with single predictor variable</a:t>
                </a:r>
              </a:p>
              <a:p>
                <a:pPr lvl="1"/>
                <a:r>
                  <a:rPr lang="en-US" dirty="0"/>
                  <a:t>Likelihood of honor student, by major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h𝑜𝑛𝑜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exp(0.593) = 1.809  </a:t>
                </a:r>
              </a:p>
              <a:p>
                <a:pPr lvl="2"/>
                <a:r>
                  <a:rPr lang="en-US" dirty="0"/>
                  <a:t>(this is the odds ratio)  </a:t>
                </a:r>
              </a:p>
              <a:p>
                <a:pPr lvl="2"/>
                <a:r>
                  <a:rPr lang="en-US" dirty="0"/>
                  <a:t>(corresponds to p=0.644)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The odds radio can also be seen in the cross-tabs:</a:t>
                </a:r>
              </a:p>
              <a:p>
                <a:pPr lvl="2"/>
                <a:r>
                  <a:rPr lang="en-US" dirty="0"/>
                  <a:t>Odds for non-STEM: 0.23 (17/74)</a:t>
                </a:r>
              </a:p>
              <a:p>
                <a:pPr lvl="2"/>
                <a:r>
                  <a:rPr lang="en-US" dirty="0"/>
                  <a:t>Odds for STEM: 0.42 (32/77)</a:t>
                </a:r>
              </a:p>
              <a:p>
                <a:pPr lvl="2"/>
                <a:r>
                  <a:rPr lang="en-US" dirty="0"/>
                  <a:t>Odds for STEM 81% higher</a:t>
                </a:r>
              </a:p>
              <a:p>
                <a:pPr lvl="3"/>
                <a:r>
                  <a:rPr lang="en-US" dirty="0"/>
                  <a:t>0.42 / 0.23 = 1.809</a:t>
                </a:r>
              </a:p>
              <a:p>
                <a:pPr lvl="3"/>
                <a:r>
                  <a:rPr lang="en-US" dirty="0"/>
                  <a:t>0.644 / (1-0.644) = 1.809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7A94A5-39A7-BB8E-E2E6-F62992625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75192"/>
                <a:ext cx="10972800" cy="4625609"/>
              </a:xfrm>
              <a:blipFill>
                <a:blip r:embed="rId2"/>
                <a:stretch>
                  <a:fillRect l="-389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3E1C17-5AF9-F83E-E027-74398A2E1A28}"/>
              </a:ext>
            </a:extLst>
          </p:cNvPr>
          <p:cNvGrpSpPr/>
          <p:nvPr/>
        </p:nvGrpSpPr>
        <p:grpSpPr>
          <a:xfrm>
            <a:off x="5956142" y="2359724"/>
            <a:ext cx="6159658" cy="1678876"/>
            <a:chOff x="5638800" y="2589562"/>
            <a:chExt cx="6159658" cy="1678876"/>
          </a:xfrm>
        </p:grpSpPr>
        <p:pic>
          <p:nvPicPr>
            <p:cNvPr id="9" name="Picture 8" descr="Screen Clipping">
              <a:extLst>
                <a:ext uri="{FF2B5EF4-FFF2-40B4-BE49-F238E27FC236}">
                  <a16:creationId xmlns:a16="http://schemas.microsoft.com/office/drawing/2014/main" id="{8EF1EF6F-827D-AC48-3BCE-C22E8E1C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589562"/>
              <a:ext cx="6159658" cy="16788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052D70-C0D9-ACAD-A3D4-78ADE5B62845}"/>
                </a:ext>
              </a:extLst>
            </p:cNvPr>
            <p:cNvSpPr txBox="1"/>
            <p:nvPr/>
          </p:nvSpPr>
          <p:spPr>
            <a:xfrm>
              <a:off x="6019800" y="3810000"/>
              <a:ext cx="67669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0E8C1B-14E5-17D8-0C6D-93E94556E024}"/>
              </a:ext>
            </a:extLst>
          </p:cNvPr>
          <p:cNvGrpSpPr/>
          <p:nvPr/>
        </p:nvGrpSpPr>
        <p:grpSpPr>
          <a:xfrm>
            <a:off x="7620000" y="4644725"/>
            <a:ext cx="4019757" cy="1371670"/>
            <a:chOff x="5638800" y="4800600"/>
            <a:chExt cx="4019757" cy="1371670"/>
          </a:xfrm>
        </p:grpSpPr>
        <p:pic>
          <p:nvPicPr>
            <p:cNvPr id="12" name="Picture 11" descr="Screen Clipping">
              <a:extLst>
                <a:ext uri="{FF2B5EF4-FFF2-40B4-BE49-F238E27FC236}">
                  <a16:creationId xmlns:a16="http://schemas.microsoft.com/office/drawing/2014/main" id="{85A99080-947A-D43A-0C70-3EFF232F0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4800600"/>
              <a:ext cx="4019757" cy="13716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7388D0-DD6B-7149-3704-AD86A6E0DACC}"/>
                </a:ext>
              </a:extLst>
            </p:cNvPr>
            <p:cNvSpPr txBox="1"/>
            <p:nvPr/>
          </p:nvSpPr>
          <p:spPr>
            <a:xfrm>
              <a:off x="7162801" y="4963406"/>
              <a:ext cx="9906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6A7AF-20C0-1AA6-39F5-067F3639003D}"/>
                </a:ext>
              </a:extLst>
            </p:cNvPr>
            <p:cNvSpPr txBox="1"/>
            <p:nvPr/>
          </p:nvSpPr>
          <p:spPr>
            <a:xfrm>
              <a:off x="7086600" y="5149334"/>
              <a:ext cx="14478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defTabSz="1428750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no      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2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b="1" dirty="0"/>
              <a:t>Quiz 1 on Feb 27</a:t>
            </a:r>
          </a:p>
          <a:p>
            <a:r>
              <a:rPr lang="en-US" b="1" dirty="0"/>
              <a:t>Lab schedule:</a:t>
            </a:r>
          </a:p>
          <a:p>
            <a:pPr lvl="1"/>
            <a:r>
              <a:rPr lang="en-US" b="1" dirty="0"/>
              <a:t>Today: Cross Validation, Normalization, Standardization + Gradient Descent Demo</a:t>
            </a:r>
          </a:p>
          <a:p>
            <a:pPr lvl="1"/>
            <a:r>
              <a:rPr lang="en-US" b="1" dirty="0"/>
              <a:t>Feb 21: Gradient Descent (~20 mins) +  Review for Quiz 1 (~30 min)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Gradient descent</a:t>
            </a:r>
          </a:p>
          <a:p>
            <a:pPr lvl="1"/>
            <a:r>
              <a:rPr lang="en-US" dirty="0"/>
              <a:t>Random initialization, learning rate, iterations, stopping conditions</a:t>
            </a:r>
          </a:p>
          <a:p>
            <a:r>
              <a:rPr lang="en-US" dirty="0"/>
              <a:t>Convexity</a:t>
            </a:r>
          </a:p>
        </p:txBody>
      </p:sp>
    </p:spTree>
    <p:extLst>
      <p:ext uri="{BB962C8B-B14F-4D97-AF65-F5344CB8AC3E}">
        <p14:creationId xmlns:p14="http://schemas.microsoft.com/office/powerpoint/2010/main" val="1260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767-73FB-5D4E-9D3A-F3B31134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A42C-E21A-AFB0-5D02-384CC5F5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first-order iterative algorithm for finding a </a:t>
            </a:r>
            <a:r>
              <a:rPr lang="en-US" b="1" dirty="0"/>
              <a:t>local minimum </a:t>
            </a:r>
            <a:r>
              <a:rPr lang="en-US" dirty="0"/>
              <a:t>of a </a:t>
            </a:r>
            <a:r>
              <a:rPr lang="en-US" b="1" dirty="0"/>
              <a:t>differentiable</a:t>
            </a:r>
            <a:r>
              <a:rPr lang="en-US" dirty="0"/>
              <a:t> multivariate function.”</a:t>
            </a:r>
          </a:p>
          <a:p>
            <a:pPr lvl="1"/>
            <a:r>
              <a:rPr lang="en-US" dirty="0"/>
              <a:t>Stochastic: 1 example per step</a:t>
            </a:r>
          </a:p>
          <a:p>
            <a:pPr lvl="1"/>
            <a:r>
              <a:rPr lang="en-US" dirty="0"/>
              <a:t>Batch: all data taken into consideration</a:t>
            </a:r>
          </a:p>
          <a:p>
            <a:pPr lvl="1"/>
            <a:r>
              <a:rPr lang="en-US" dirty="0"/>
              <a:t>Mini-batch: use a batch of a fixed number of examples</a:t>
            </a:r>
          </a:p>
          <a:p>
            <a:r>
              <a:rPr lang="en-US" dirty="0"/>
              <a:t>Random initialization</a:t>
            </a:r>
          </a:p>
          <a:p>
            <a:r>
              <a:rPr lang="en-US" dirty="0"/>
              <a:t>Step size / learning rate</a:t>
            </a:r>
          </a:p>
          <a:p>
            <a:r>
              <a:rPr lang="en-US" dirty="0"/>
              <a:t>Stopping conditions (tolerance)</a:t>
            </a:r>
          </a:p>
        </p:txBody>
      </p:sp>
    </p:spTree>
    <p:extLst>
      <p:ext uri="{BB962C8B-B14F-4D97-AF65-F5344CB8AC3E}">
        <p14:creationId xmlns:p14="http://schemas.microsoft.com/office/powerpoint/2010/main" val="36705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Begin at a random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function value at the point and the gradient (partial derivatives)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new point, move in the direction </a:t>
            </a:r>
            <a:r>
              <a:rPr lang="en-US"/>
              <a:t>of steepest descent. </a:t>
            </a:r>
            <a:r>
              <a:rPr lang="en-US" dirty="0"/>
              <a:t>The size of the step is governed by the </a:t>
            </a:r>
            <a:r>
              <a:rPr lang="en-US" b="1" dirty="0"/>
              <a:t>learning rate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AD2E-9A2C-8041-9DFE-5B8A813E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522" y="4326467"/>
            <a:ext cx="4794956" cy="9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b="1" dirty="0"/>
              <a:t>Convex function: </a:t>
            </a:r>
            <a:r>
              <a:rPr lang="en-US" dirty="0"/>
              <a:t>Second derivative is always nonnegative </a:t>
            </a:r>
          </a:p>
          <a:p>
            <a:r>
              <a:rPr lang="en-US" b="1" dirty="0"/>
              <a:t>Graphical interpretation</a:t>
            </a:r>
            <a:r>
              <a:rPr lang="en-US" dirty="0"/>
              <a:t>: Line segment between any two points on the graph of the function does not lie below the graph between the two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7F7C35-A91E-4E45-AF41-4841240B6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59" y="3186701"/>
            <a:ext cx="5016081" cy="29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2150534"/>
            <a:ext cx="1131710" cy="502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2817F-8DA2-254C-83FA-6B553941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50" y="1821884"/>
            <a:ext cx="1622350" cy="1164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11503-5615-F44F-A086-6EEC706C5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050" y="2985920"/>
            <a:ext cx="1516944" cy="1516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79D0C7-DECC-EE43-A1F4-91582D497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910" y="1769588"/>
            <a:ext cx="1976539" cy="12163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FDEEBA-744B-F043-80D8-04E44CF0AF87}"/>
              </a:ext>
            </a:extLst>
          </p:cNvPr>
          <p:cNvSpPr txBox="1">
            <a:spLocks/>
          </p:cNvSpPr>
          <p:nvPr/>
        </p:nvSpPr>
        <p:spPr>
          <a:xfrm>
            <a:off x="584201" y="3552914"/>
            <a:ext cx="1131710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x</a:t>
            </a:r>
            <a:r>
              <a:rPr lang="en-US" baseline="30000" dirty="0"/>
              <a:t>3</a:t>
            </a:r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1FF9B9-106F-E44A-A256-61B4396391EA}"/>
              </a:ext>
            </a:extLst>
          </p:cNvPr>
          <p:cNvSpPr txBox="1">
            <a:spLocks/>
          </p:cNvSpPr>
          <p:nvPr/>
        </p:nvSpPr>
        <p:spPr>
          <a:xfrm>
            <a:off x="584201" y="4950459"/>
            <a:ext cx="1357488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x</a:t>
            </a:r>
            <a:r>
              <a:rPr lang="en-US" baseline="30000" dirty="0"/>
              <a:t>1/2</a:t>
            </a:r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4B73FC-2498-D64B-821E-9C9A396E3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050" y="4595442"/>
            <a:ext cx="1486457" cy="148645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4298F6-48D9-E74B-99C5-4C1FAA1A5D3F}"/>
              </a:ext>
            </a:extLst>
          </p:cNvPr>
          <p:cNvSpPr txBox="1">
            <a:spLocks/>
          </p:cNvSpPr>
          <p:nvPr/>
        </p:nvSpPr>
        <p:spPr>
          <a:xfrm>
            <a:off x="4258731" y="2150534"/>
            <a:ext cx="1340555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ln(x)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082AAA-1628-9C49-9C46-646606BAB83F}"/>
              </a:ext>
            </a:extLst>
          </p:cNvPr>
          <p:cNvSpPr txBox="1">
            <a:spLocks/>
          </p:cNvSpPr>
          <p:nvPr/>
        </p:nvSpPr>
        <p:spPr>
          <a:xfrm>
            <a:off x="4258731" y="3549828"/>
            <a:ext cx="1481179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</a:t>
            </a:r>
            <a:r>
              <a:rPr lang="en-US" dirty="0" err="1"/>
              <a:t>xln</a:t>
            </a:r>
            <a:r>
              <a:rPr lang="en-US" dirty="0"/>
              <a:t>(x)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91B37E-AAAB-CB48-B7ED-B79F717C91A3}"/>
              </a:ext>
            </a:extLst>
          </p:cNvPr>
          <p:cNvSpPr txBox="1">
            <a:spLocks/>
          </p:cNvSpPr>
          <p:nvPr/>
        </p:nvSpPr>
        <p:spPr>
          <a:xfrm>
            <a:off x="4303884" y="4950459"/>
            <a:ext cx="1481179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e</a:t>
            </a:r>
            <a:r>
              <a:rPr lang="en-US" baseline="30000" dirty="0"/>
              <a:t>x</a:t>
            </a:r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A7C00-2922-EB4A-827E-CD911B64F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800" y="3043676"/>
            <a:ext cx="1629693" cy="15517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B48FA3-6364-FE4E-9143-BFB93C1AC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4756" y="4859276"/>
            <a:ext cx="1829780" cy="1096497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19A8D50-1201-EC43-BBAB-F2235DD680CE}"/>
              </a:ext>
            </a:extLst>
          </p:cNvPr>
          <p:cNvSpPr txBox="1">
            <a:spLocks/>
          </p:cNvSpPr>
          <p:nvPr/>
        </p:nvSpPr>
        <p:spPr>
          <a:xfrm>
            <a:off x="8290768" y="2156179"/>
            <a:ext cx="1569652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sin(x)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52EE30-835A-E548-86AA-14C130B778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061" y="1646238"/>
            <a:ext cx="2109608" cy="14016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30CAE9-7CE2-7141-8820-35B59866A94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88" r="12167"/>
          <a:stretch/>
        </p:blipFill>
        <p:spPr>
          <a:xfrm>
            <a:off x="9779454" y="3196170"/>
            <a:ext cx="2260268" cy="1544103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BC31372-B764-D849-9EDC-E9F9192C4FF7}"/>
              </a:ext>
            </a:extLst>
          </p:cNvPr>
          <p:cNvSpPr txBox="1">
            <a:spLocks/>
          </p:cNvSpPr>
          <p:nvPr/>
        </p:nvSpPr>
        <p:spPr>
          <a:xfrm>
            <a:off x="8256203" y="3641877"/>
            <a:ext cx="1569652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f(x) = |x|</a:t>
            </a: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D129708-9C5E-F64D-B7D3-75FFDCEC4CFD}"/>
              </a:ext>
            </a:extLst>
          </p:cNvPr>
          <p:cNvSpPr txBox="1">
            <a:spLocks/>
          </p:cNvSpPr>
          <p:nvPr/>
        </p:nvSpPr>
        <p:spPr>
          <a:xfrm>
            <a:off x="8016658" y="5043505"/>
            <a:ext cx="1957499" cy="50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f(x) = ax</a:t>
            </a:r>
            <a:r>
              <a:rPr lang="en-US" baseline="30000" dirty="0"/>
              <a:t>2</a:t>
            </a:r>
            <a:r>
              <a:rPr lang="en-US" dirty="0"/>
              <a:t> - by</a:t>
            </a:r>
            <a:r>
              <a:rPr lang="en-US" baseline="30000" dirty="0"/>
              <a:t>2 </a:t>
            </a:r>
          </a:p>
          <a:p>
            <a:pPr marL="0" indent="0">
              <a:buNone/>
            </a:pPr>
            <a:endParaRPr lang="en-US" baseline="30000" dirty="0"/>
          </a:p>
          <a:p>
            <a:endParaRPr lang="en-US" baseline="30000" dirty="0"/>
          </a:p>
          <a:p>
            <a:pPr marL="0" indent="0">
              <a:buFont typeface="Arial" pitchFamily="34" charset="0"/>
              <a:buNone/>
            </a:pPr>
            <a:endParaRPr lang="en-US" baseline="30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2230CA-7834-3743-A6B3-E7996BE88F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5138" y="4859276"/>
            <a:ext cx="1548899" cy="13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4" grpId="0"/>
      <p:bldP spid="16" grpId="0"/>
      <p:bldP spid="17" grpId="0"/>
      <p:bldP spid="21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DE0-98E6-517B-D904-529B7A81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72EA-0FEF-5E72-8FAC-EC2F662D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F71E-ECCC-E8DA-C102-3D8271EF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6066-3453-1D38-AE8A-A70E7751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comparing two regression models, the model that produces the higher R2 will provide less biased estimates of the causal impact of the independent variables on the dependent variable: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131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1215</TotalTime>
  <Words>612</Words>
  <Application>Microsoft Office PowerPoint</Application>
  <PresentationFormat>Widescreen</PresentationFormat>
  <Paragraphs>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Courier New</vt:lpstr>
      <vt:lpstr>Diamond Grid 16x9</vt:lpstr>
      <vt:lpstr>INFO251 – Applied Machine Learning</vt:lpstr>
      <vt:lpstr>Announcements</vt:lpstr>
      <vt:lpstr>Topics</vt:lpstr>
      <vt:lpstr>Gradient Descent</vt:lpstr>
      <vt:lpstr>Gradient Descent</vt:lpstr>
      <vt:lpstr>Convexity</vt:lpstr>
      <vt:lpstr>Convexity</vt:lpstr>
      <vt:lpstr>Quiz 1 Review</vt:lpstr>
      <vt:lpstr>Regression</vt:lpstr>
      <vt:lpstr>Difference-in-difference</vt:lpstr>
      <vt:lpstr>Regularization</vt:lpstr>
      <vt:lpstr>Decision Boundaries</vt:lpstr>
      <vt:lpstr>Gradient Descent</vt:lpstr>
      <vt:lpstr>Mean Squared Error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Suraj Nair</cp:lastModifiedBy>
  <cp:revision>21</cp:revision>
  <dcterms:created xsi:type="dcterms:W3CDTF">2021-01-27T19:47:22Z</dcterms:created>
  <dcterms:modified xsi:type="dcterms:W3CDTF">2024-02-21T17:07:59Z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