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74" r:id="rId3"/>
    <p:sldId id="278" r:id="rId4"/>
    <p:sldId id="279" r:id="rId5"/>
    <p:sldId id="280" r:id="rId6"/>
    <p:sldId id="28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4706" autoAdjust="0"/>
  </p:normalViewPr>
  <p:slideViewPr>
    <p:cSldViewPr snapToGrid="0">
      <p:cViewPr varScale="1">
        <p:scale>
          <a:sx n="89" d="100"/>
          <a:sy n="89" d="100"/>
        </p:scale>
        <p:origin x="278" y="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2/14/2024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png"/><Relationship Id="rId10" Type="http://schemas.openxmlformats.org/officeDocument/2006/relationships/image" Target="../media/image10.tif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5</a:t>
            </a:r>
          </a:p>
          <a:p>
            <a:r>
              <a:rPr lang="en-US" b="1" dirty="0"/>
              <a:t>Suraj R. </a:t>
            </a:r>
            <a:r>
              <a:rPr lang="en-US" b="1"/>
              <a:t>Nair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b="1" dirty="0"/>
              <a:t>PS3 due next week</a:t>
            </a:r>
          </a:p>
          <a:p>
            <a:r>
              <a:rPr lang="en-US" b="1" dirty="0"/>
              <a:t>Quiz 1 on Feb 27</a:t>
            </a:r>
          </a:p>
          <a:p>
            <a:r>
              <a:rPr lang="en-US" b="1" dirty="0"/>
              <a:t>Lab schedule:</a:t>
            </a:r>
          </a:p>
          <a:p>
            <a:pPr lvl="1"/>
            <a:r>
              <a:rPr lang="en-US" b="1" dirty="0"/>
              <a:t>Today: Cross Validation, Normalization, Standardization + Gradient Descent Demo</a:t>
            </a:r>
          </a:p>
          <a:p>
            <a:pPr lvl="1"/>
            <a:r>
              <a:rPr lang="en-US" b="1" dirty="0"/>
              <a:t>Feb 21: Gradient Descent (~20 mins) +  Review for Quiz 1 (~30 min)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dirty="0"/>
              <a:t>Optimization</a:t>
            </a:r>
          </a:p>
          <a:p>
            <a:r>
              <a:rPr lang="en-US" dirty="0"/>
              <a:t>Convexity</a:t>
            </a:r>
          </a:p>
          <a:p>
            <a:r>
              <a:rPr lang="en-US" dirty="0"/>
              <a:t>Gradient descent</a:t>
            </a:r>
          </a:p>
          <a:p>
            <a:pPr lvl="1"/>
            <a:r>
              <a:rPr lang="en-US" dirty="0"/>
              <a:t>Random initialization, learning rate, iterations, stopping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260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>
            <a:normAutofit/>
          </a:bodyPr>
          <a:lstStyle/>
          <a:p>
            <a:r>
              <a:rPr lang="en-US" b="1" dirty="0"/>
              <a:t>Optimization</a:t>
            </a:r>
            <a:r>
              <a:rPr lang="en-US" dirty="0"/>
              <a:t>: Finding the </a:t>
            </a:r>
            <a:r>
              <a:rPr lang="en-US" b="1" dirty="0"/>
              <a:t>global minimum </a:t>
            </a:r>
            <a:r>
              <a:rPr lang="en-US" dirty="0"/>
              <a:t>of a function </a:t>
            </a:r>
          </a:p>
          <a:p>
            <a:r>
              <a:rPr lang="en-US" dirty="0"/>
              <a:t>Methods for optimization</a:t>
            </a:r>
          </a:p>
          <a:p>
            <a:pPr lvl="1"/>
            <a:r>
              <a:rPr lang="en-US" dirty="0"/>
              <a:t>Naïve grid search</a:t>
            </a:r>
          </a:p>
          <a:p>
            <a:pPr lvl="1"/>
            <a:r>
              <a:rPr lang="en-US" dirty="0"/>
              <a:t>Gradient descent</a:t>
            </a:r>
          </a:p>
          <a:p>
            <a:pPr lvl="1"/>
            <a:r>
              <a:rPr lang="en-US" dirty="0"/>
              <a:t>Linear programming, quadratic programming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…many, many more</a:t>
            </a:r>
          </a:p>
          <a:p>
            <a:r>
              <a:rPr lang="en-US" dirty="0"/>
              <a:t>More on optimization</a:t>
            </a:r>
            <a:r>
              <a:rPr lang="en-US" b="1" dirty="0"/>
              <a:t>: EECS 127 </a:t>
            </a:r>
            <a:r>
              <a:rPr lang="en-US" dirty="0"/>
              <a:t>and </a:t>
            </a:r>
            <a:r>
              <a:rPr lang="en-US" b="1" dirty="0"/>
              <a:t>EECS 227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b="1" dirty="0"/>
              <a:t>Convex function: </a:t>
            </a:r>
            <a:r>
              <a:rPr lang="en-US" dirty="0"/>
              <a:t>Second derivative is always nonnegative </a:t>
            </a:r>
          </a:p>
          <a:p>
            <a:r>
              <a:rPr lang="en-US" b="1" dirty="0"/>
              <a:t>Graphical interpretation</a:t>
            </a:r>
            <a:r>
              <a:rPr lang="en-US" dirty="0"/>
              <a:t>: Line segment between any two points on the graph of the function does not lie below the graph between the two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7F7C35-A91E-4E45-AF41-4841240B6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959" y="3186701"/>
            <a:ext cx="5016081" cy="29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2150534"/>
            <a:ext cx="1131710" cy="502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2817F-8DA2-254C-83FA-6B553941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050" y="1821884"/>
            <a:ext cx="1622350" cy="1164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11503-5615-F44F-A086-6EEC706C5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050" y="2985920"/>
            <a:ext cx="1516944" cy="1516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79D0C7-DECC-EE43-A1F4-91582D497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910" y="1769588"/>
            <a:ext cx="1976539" cy="12163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FDEEBA-744B-F043-80D8-04E44CF0AF87}"/>
              </a:ext>
            </a:extLst>
          </p:cNvPr>
          <p:cNvSpPr txBox="1">
            <a:spLocks/>
          </p:cNvSpPr>
          <p:nvPr/>
        </p:nvSpPr>
        <p:spPr>
          <a:xfrm>
            <a:off x="584201" y="3552914"/>
            <a:ext cx="1131710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x</a:t>
            </a:r>
            <a:r>
              <a:rPr lang="en-US" baseline="30000" dirty="0"/>
              <a:t>3</a:t>
            </a:r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1FF9B9-106F-E44A-A256-61B4396391EA}"/>
              </a:ext>
            </a:extLst>
          </p:cNvPr>
          <p:cNvSpPr txBox="1">
            <a:spLocks/>
          </p:cNvSpPr>
          <p:nvPr/>
        </p:nvSpPr>
        <p:spPr>
          <a:xfrm>
            <a:off x="584201" y="4950459"/>
            <a:ext cx="1357488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x</a:t>
            </a:r>
            <a:r>
              <a:rPr lang="en-US" baseline="30000" dirty="0"/>
              <a:t>1/2</a:t>
            </a:r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4B73FC-2498-D64B-821E-9C9A396E3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050" y="4595442"/>
            <a:ext cx="1486457" cy="148645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4298F6-48D9-E74B-99C5-4C1FAA1A5D3F}"/>
              </a:ext>
            </a:extLst>
          </p:cNvPr>
          <p:cNvSpPr txBox="1">
            <a:spLocks/>
          </p:cNvSpPr>
          <p:nvPr/>
        </p:nvSpPr>
        <p:spPr>
          <a:xfrm>
            <a:off x="4258731" y="2150534"/>
            <a:ext cx="1340555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ln(x)</a:t>
            </a: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F082AAA-1628-9C49-9C46-646606BAB83F}"/>
              </a:ext>
            </a:extLst>
          </p:cNvPr>
          <p:cNvSpPr txBox="1">
            <a:spLocks/>
          </p:cNvSpPr>
          <p:nvPr/>
        </p:nvSpPr>
        <p:spPr>
          <a:xfrm>
            <a:off x="4258731" y="3549828"/>
            <a:ext cx="1481179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</a:t>
            </a:r>
            <a:r>
              <a:rPr lang="en-US" dirty="0" err="1"/>
              <a:t>xln</a:t>
            </a:r>
            <a:r>
              <a:rPr lang="en-US" dirty="0"/>
              <a:t>(x)</a:t>
            </a: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91B37E-AAAB-CB48-B7ED-B79F717C91A3}"/>
              </a:ext>
            </a:extLst>
          </p:cNvPr>
          <p:cNvSpPr txBox="1">
            <a:spLocks/>
          </p:cNvSpPr>
          <p:nvPr/>
        </p:nvSpPr>
        <p:spPr>
          <a:xfrm>
            <a:off x="4303884" y="4950459"/>
            <a:ext cx="1481179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e</a:t>
            </a:r>
            <a:r>
              <a:rPr lang="en-US" baseline="30000" dirty="0"/>
              <a:t>x</a:t>
            </a:r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A7C00-2922-EB4A-827E-CD911B64F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800" y="3043676"/>
            <a:ext cx="1629693" cy="15517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B48FA3-6364-FE4E-9143-BFB93C1AC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4756" y="4859276"/>
            <a:ext cx="1829780" cy="1096497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19A8D50-1201-EC43-BBAB-F2235DD680CE}"/>
              </a:ext>
            </a:extLst>
          </p:cNvPr>
          <p:cNvSpPr txBox="1">
            <a:spLocks/>
          </p:cNvSpPr>
          <p:nvPr/>
        </p:nvSpPr>
        <p:spPr>
          <a:xfrm>
            <a:off x="8290768" y="2156179"/>
            <a:ext cx="1569652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sin(x)</a:t>
            </a: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52EE30-835A-E548-86AA-14C130B778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2061" y="1646238"/>
            <a:ext cx="2109608" cy="14016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30CAE9-7CE2-7141-8820-35B59866A94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88" r="12167"/>
          <a:stretch/>
        </p:blipFill>
        <p:spPr>
          <a:xfrm>
            <a:off x="9779454" y="3196170"/>
            <a:ext cx="2260268" cy="1544103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BC31372-B764-D849-9EDC-E9F9192C4FF7}"/>
              </a:ext>
            </a:extLst>
          </p:cNvPr>
          <p:cNvSpPr txBox="1">
            <a:spLocks/>
          </p:cNvSpPr>
          <p:nvPr/>
        </p:nvSpPr>
        <p:spPr>
          <a:xfrm>
            <a:off x="8256203" y="3641877"/>
            <a:ext cx="1569652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|x|</a:t>
            </a: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D129708-9C5E-F64D-B7D3-75FFDCEC4CFD}"/>
              </a:ext>
            </a:extLst>
          </p:cNvPr>
          <p:cNvSpPr txBox="1">
            <a:spLocks/>
          </p:cNvSpPr>
          <p:nvPr/>
        </p:nvSpPr>
        <p:spPr>
          <a:xfrm>
            <a:off x="8016658" y="5043505"/>
            <a:ext cx="1957499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f(x) = ax</a:t>
            </a:r>
            <a:r>
              <a:rPr lang="en-US" baseline="30000" dirty="0"/>
              <a:t>2</a:t>
            </a:r>
            <a:r>
              <a:rPr lang="en-US" dirty="0"/>
              <a:t> - by</a:t>
            </a:r>
            <a:r>
              <a:rPr lang="en-US" baseline="30000" dirty="0"/>
              <a:t>2 </a:t>
            </a:r>
          </a:p>
          <a:p>
            <a:pPr marL="0" indent="0">
              <a:buNone/>
            </a:pP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2230CA-7834-3743-A6B3-E7996BE88F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5138" y="4859276"/>
            <a:ext cx="1548899" cy="13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4" grpId="0"/>
      <p:bldP spid="16" grpId="0"/>
      <p:bldP spid="17" grpId="0"/>
      <p:bldP spid="21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Begin at a random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function value at the point and the gradient (partial derivatives)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 new point, by moving in the direction of the gradient. The size of the step is governed by the </a:t>
            </a:r>
            <a:r>
              <a:rPr lang="en-US" b="1" dirty="0"/>
              <a:t>learning rate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0AD2E-9A2C-8041-9DFE-5B8A813E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522" y="4326467"/>
            <a:ext cx="4794956" cy="9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253</TotalTime>
  <Words>265</Words>
  <Application>Microsoft Office PowerPoint</Application>
  <PresentationFormat>Widescreen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INFO251 – Applied Machine Learning</vt:lpstr>
      <vt:lpstr>Announcements</vt:lpstr>
      <vt:lpstr>Topics</vt:lpstr>
      <vt:lpstr>Optimization</vt:lpstr>
      <vt:lpstr>Convexity</vt:lpstr>
      <vt:lpstr>Convexity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Suraj Nair</cp:lastModifiedBy>
  <cp:revision>19</cp:revision>
  <dcterms:created xsi:type="dcterms:W3CDTF">2021-01-27T19:47:22Z</dcterms:created>
  <dcterms:modified xsi:type="dcterms:W3CDTF">2024-02-14T16:07:22Z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