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74" r:id="rId3"/>
    <p:sldId id="282" r:id="rId4"/>
    <p:sldId id="287" r:id="rId5"/>
    <p:sldId id="278" r:id="rId6"/>
    <p:sldId id="279" r:id="rId7"/>
    <p:sldId id="280" r:id="rId8"/>
    <p:sldId id="283" r:id="rId9"/>
    <p:sldId id="284" r:id="rId10"/>
    <p:sldId id="281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78" autoAdjust="0"/>
    <p:restoredTop sz="94706" autoAdjust="0"/>
  </p:normalViewPr>
  <p:slideViewPr>
    <p:cSldViewPr snapToGrid="0">
      <p:cViewPr varScale="1">
        <p:scale>
          <a:sx n="78" d="100"/>
          <a:sy n="78" d="100"/>
        </p:scale>
        <p:origin x="77" y="51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7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90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6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62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37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9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18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6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2/28/2024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2/28/2024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INFO251 – Applied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07369"/>
          </a:xfrm>
        </p:spPr>
        <p:txBody>
          <a:bodyPr/>
          <a:lstStyle/>
          <a:p>
            <a:r>
              <a:rPr lang="en-US" dirty="0"/>
              <a:t>Lab 7</a:t>
            </a:r>
          </a:p>
          <a:p>
            <a:r>
              <a:rPr lang="en-US" b="1" dirty="0"/>
              <a:t>Suraj R. Nair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97364"/>
            <a:ext cx="9601200" cy="114238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Model: </a:t>
            </a:r>
            <a:r>
              <a:rPr lang="en-US" b="0" dirty="0">
                <a:solidFill>
                  <a:schemeClr val="tx1"/>
                </a:solidFill>
              </a:rPr>
              <a:t>Linear regression (univariate)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Cost: </a:t>
            </a:r>
            <a:r>
              <a:rPr lang="en-US" b="0" dirty="0">
                <a:solidFill>
                  <a:schemeClr val="tx1"/>
                </a:solidFill>
              </a:rPr>
              <a:t>Squared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00490"/>
            <a:ext cx="9891889" cy="38099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the loss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/>
              <a:t>Optionally add regularization to the loss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partial derivatives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pseudocode</a:t>
            </a:r>
          </a:p>
        </p:txBody>
      </p:sp>
    </p:spTree>
    <p:extLst>
      <p:ext uri="{BB962C8B-B14F-4D97-AF65-F5344CB8AC3E}">
        <p14:creationId xmlns:p14="http://schemas.microsoft.com/office/powerpoint/2010/main" val="167608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97364"/>
            <a:ext cx="9601200" cy="114238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Model: </a:t>
            </a:r>
            <a:r>
              <a:rPr lang="en-US" b="0" dirty="0">
                <a:solidFill>
                  <a:schemeClr val="tx1"/>
                </a:solidFill>
              </a:rPr>
              <a:t>Linear regression (multivariate)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Cost: </a:t>
            </a:r>
            <a:r>
              <a:rPr lang="en-US" b="0" dirty="0">
                <a:solidFill>
                  <a:schemeClr val="tx1"/>
                </a:solidFill>
              </a:rPr>
              <a:t>Squared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00490"/>
            <a:ext cx="9891889" cy="38099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the loss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/>
              <a:t>Optionally add regularization to the loss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partial derivatives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pseudocode</a:t>
            </a:r>
          </a:p>
        </p:txBody>
      </p:sp>
    </p:spTree>
    <p:extLst>
      <p:ext uri="{BB962C8B-B14F-4D97-AF65-F5344CB8AC3E}">
        <p14:creationId xmlns:p14="http://schemas.microsoft.com/office/powerpoint/2010/main" val="8366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97364"/>
            <a:ext cx="9601200" cy="114238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Model: </a:t>
            </a:r>
            <a:r>
              <a:rPr lang="en-US" b="0" dirty="0">
                <a:solidFill>
                  <a:schemeClr val="tx1"/>
                </a:solidFill>
              </a:rPr>
              <a:t>Linear regression (multivariate)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Cost: </a:t>
            </a:r>
            <a:r>
              <a:rPr lang="en-US" b="0" dirty="0">
                <a:solidFill>
                  <a:schemeClr val="tx1"/>
                </a:solidFill>
              </a:rPr>
              <a:t>Squared error + Ridge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00490"/>
            <a:ext cx="9891889" cy="38099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the loss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Optionally add regularization to the loss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partial derivatives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pseudocode</a:t>
            </a:r>
          </a:p>
        </p:txBody>
      </p:sp>
    </p:spTree>
    <p:extLst>
      <p:ext uri="{BB962C8B-B14F-4D97-AF65-F5344CB8AC3E}">
        <p14:creationId xmlns:p14="http://schemas.microsoft.com/office/powerpoint/2010/main" val="14943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r>
              <a:rPr lang="en-US" dirty="0"/>
              <a:t>PS4 posted, due Monday March 12. Start early!</a:t>
            </a:r>
          </a:p>
          <a:p>
            <a:r>
              <a:rPr lang="en-US" dirty="0"/>
              <a:t>Quiz 1 solutions in lecture tomorrow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Putting it all together: training an ML algorithm from scratch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Common loss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Practice</a:t>
            </a:r>
          </a:p>
          <a:p>
            <a:pPr marL="685800" lvl="1" indent="-457200"/>
            <a:r>
              <a:rPr lang="en-US" dirty="0"/>
              <a:t>Bivariate OLS, squared error loss </a:t>
            </a:r>
          </a:p>
          <a:p>
            <a:pPr marL="685800" lvl="1" indent="-457200"/>
            <a:r>
              <a:rPr lang="en-US" dirty="0"/>
              <a:t>Multivariate OLS, squared error loss</a:t>
            </a:r>
          </a:p>
          <a:p>
            <a:pPr marL="685800" lvl="1" indent="-457200"/>
            <a:r>
              <a:rPr lang="en-US" dirty="0"/>
              <a:t>Multivariate OLS, squared error loss with Ridge regularization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Cross validation for optimal regularization parameter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7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C5BA-3690-C097-D022-85C707D9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ML Algorithms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7288DB-AA2B-4A66-56D6-49CAB0551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32" y="2229577"/>
            <a:ext cx="6686549" cy="331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12E670-FC92-B758-FDC5-5F501E725B35}"/>
              </a:ext>
            </a:extLst>
          </p:cNvPr>
          <p:cNvSpPr txBox="1"/>
          <p:nvPr/>
        </p:nvSpPr>
        <p:spPr>
          <a:xfrm>
            <a:off x="5056909" y="5419711"/>
            <a:ext cx="2078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Domingos, 2016</a:t>
            </a:r>
          </a:p>
        </p:txBody>
      </p:sp>
    </p:spTree>
    <p:extLst>
      <p:ext uri="{BB962C8B-B14F-4D97-AF65-F5344CB8AC3E}">
        <p14:creationId xmlns:p14="http://schemas.microsoft.com/office/powerpoint/2010/main" val="307677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ML Algorithms (Linear Models)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a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a loss function</a:t>
            </a:r>
          </a:p>
          <a:p>
            <a:pPr marL="514350" lvl="1" indent="-285750"/>
            <a:r>
              <a:rPr lang="en-US" dirty="0"/>
              <a:t>Add regularization to the loss function [</a:t>
            </a:r>
            <a:r>
              <a:rPr lang="en-US" b="1" dirty="0"/>
              <a:t>find optimal parameter</a:t>
            </a:r>
            <a:r>
              <a:rPr lang="en-US" dirty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Optimization</a:t>
            </a:r>
          </a:p>
          <a:p>
            <a:pPr marL="514350" lvl="1" indent="-285750"/>
            <a:r>
              <a:rPr lang="en-US" dirty="0"/>
              <a:t>Gradient Descent [</a:t>
            </a:r>
            <a:r>
              <a:rPr lang="en-US" b="1" dirty="0"/>
              <a:t>batch size, step size / learning rate, stopping rule</a:t>
            </a:r>
            <a:r>
              <a:rPr lang="en-US" dirty="0"/>
              <a:t>]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Define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>
            <a:normAutofit/>
          </a:bodyPr>
          <a:lstStyle/>
          <a:p>
            <a:r>
              <a:rPr lang="en-US" dirty="0"/>
              <a:t>For today: </a:t>
            </a:r>
            <a:r>
              <a:rPr lang="en-US" b="1" dirty="0"/>
              <a:t>Linear regression models</a:t>
            </a:r>
            <a:r>
              <a:rPr lang="en-US" dirty="0"/>
              <a:t>, of the form </a:t>
            </a:r>
            <a:r>
              <a:rPr lang="en-US" i="1" dirty="0"/>
              <a:t>y = </a:t>
            </a:r>
            <a:r>
              <a:rPr lang="en-US" dirty="0" err="1"/>
              <a:t>θx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Multivariate models: </a:t>
            </a:r>
            <a:r>
              <a:rPr lang="en-US" i="1" dirty="0"/>
              <a:t>y = </a:t>
            </a:r>
            <a:r>
              <a:rPr lang="en-US" dirty="0"/>
              <a:t>θ</a:t>
            </a:r>
            <a:r>
              <a:rPr lang="en-US" i="1" baseline="-25000" dirty="0"/>
              <a:t>1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 + </a:t>
            </a:r>
            <a:r>
              <a:rPr lang="en-US" dirty="0"/>
              <a:t>θ</a:t>
            </a:r>
            <a:r>
              <a:rPr lang="en-US" i="1" baseline="-25000" dirty="0"/>
              <a:t>2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i="1" dirty="0"/>
              <a:t> + </a:t>
            </a:r>
            <a:r>
              <a:rPr lang="en-US" dirty="0"/>
              <a:t>θ</a:t>
            </a:r>
            <a:r>
              <a:rPr lang="en-US" i="1" baseline="-25000" dirty="0"/>
              <a:t>3</a:t>
            </a:r>
            <a:r>
              <a:rPr lang="en-US" i="1" dirty="0"/>
              <a:t>x</a:t>
            </a:r>
            <a:r>
              <a:rPr lang="en-US" i="1" baseline="-25000" dirty="0"/>
              <a:t>3 </a:t>
            </a:r>
            <a:endParaRPr lang="en-US" i="1" dirty="0"/>
          </a:p>
          <a:p>
            <a:pPr lvl="1"/>
            <a:r>
              <a:rPr lang="en-US" dirty="0"/>
              <a:t>Nonlinearities: </a:t>
            </a:r>
            <a:r>
              <a:rPr lang="en-US" i="1" dirty="0"/>
              <a:t>y = </a:t>
            </a:r>
            <a:r>
              <a:rPr lang="en-US" dirty="0" err="1"/>
              <a:t>θ</a:t>
            </a:r>
            <a:r>
              <a:rPr lang="en-US" i="1" baseline="-25000" dirty="0" err="1"/>
              <a:t>k</a:t>
            </a:r>
            <a:r>
              <a:rPr lang="en-US" i="1" dirty="0" err="1"/>
              <a:t>x</a:t>
            </a:r>
            <a:r>
              <a:rPr lang="en-US" i="1" baseline="30000" dirty="0" err="1"/>
              <a:t>k</a:t>
            </a:r>
            <a:r>
              <a:rPr lang="en-US" i="1" baseline="30000" dirty="0"/>
              <a:t> </a:t>
            </a:r>
            <a:endParaRPr lang="en-US" i="1" dirty="0"/>
          </a:p>
          <a:p>
            <a:pPr lvl="1"/>
            <a:r>
              <a:rPr lang="en-US" dirty="0"/>
              <a:t>Interaction terms: </a:t>
            </a:r>
            <a:r>
              <a:rPr lang="en-US" i="1" dirty="0"/>
              <a:t>y = </a:t>
            </a:r>
            <a:r>
              <a:rPr lang="en-US" dirty="0"/>
              <a:t>θ</a:t>
            </a:r>
            <a:r>
              <a:rPr lang="en-US" i="1" baseline="-25000" dirty="0"/>
              <a:t>1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 + </a:t>
            </a:r>
            <a:r>
              <a:rPr lang="en-US" dirty="0"/>
              <a:t>θ</a:t>
            </a:r>
            <a:r>
              <a:rPr lang="en-US" i="1" baseline="-25000" dirty="0"/>
              <a:t>2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i="1" dirty="0"/>
              <a:t> + </a:t>
            </a:r>
            <a:r>
              <a:rPr lang="en-US" dirty="0"/>
              <a:t>θ</a:t>
            </a:r>
            <a:r>
              <a:rPr lang="en-US" i="1" baseline="-25000" dirty="0"/>
              <a:t>3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Define a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891889" cy="38099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Common loss functions for </a:t>
                </a:r>
                <a:r>
                  <a:rPr lang="en-US" b="1" dirty="0"/>
                  <a:t>regression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Squared error loss: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Absolute error loss: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Common loss functions for </a:t>
                </a:r>
                <a:r>
                  <a:rPr lang="en-US" b="1" dirty="0"/>
                  <a:t>binary</a:t>
                </a:r>
                <a:r>
                  <a:rPr lang="en-US" dirty="0"/>
                  <a:t> </a:t>
                </a:r>
                <a:r>
                  <a:rPr lang="en-US" b="1" dirty="0"/>
                  <a:t>classification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Logistic loss: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Hinge loss: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1−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loss functions for </a:t>
                </a:r>
                <a:r>
                  <a:rPr lang="en-US" b="1" dirty="0"/>
                  <a:t>multivariate classification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Cross-entropy loss: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891889" cy="3809999"/>
              </a:xfrm>
              <a:blipFill>
                <a:blip r:embed="rId3"/>
                <a:stretch>
                  <a:fillRect l="-555" t="-1440" b="-6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96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Optionally Add Regularization to the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891889" cy="3809999"/>
              </a:xfrm>
            </p:spPr>
            <p:txBody>
              <a:bodyPr>
                <a:normAutofit/>
              </a:bodyPr>
              <a:lstStyle/>
              <a:p>
                <a:endParaRPr lang="en-US" b="1" dirty="0"/>
              </a:p>
              <a:p>
                <a:r>
                  <a:rPr lang="en-US" b="1" dirty="0"/>
                  <a:t>LASSO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                    </a:t>
                </a:r>
                <a:r>
                  <a:rPr lang="en-US" b="1" dirty="0"/>
                  <a:t>Ridge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891889" cy="3809999"/>
              </a:xfrm>
              <a:blipFill>
                <a:blip r:embed="rId3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2DCA0FF-A0C3-1940-84EC-7DAA7D53E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533" y="2923116"/>
            <a:ext cx="3643489" cy="273261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8C4FEB9-4929-A54E-9CC1-F679A2A27F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978" y="3141391"/>
            <a:ext cx="3643488" cy="264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Input: </a:t>
            </a:r>
          </a:p>
          <a:p>
            <a:pPr lvl="2"/>
            <a:r>
              <a:rPr lang="en-US" dirty="0"/>
              <a:t>parameters (θ)</a:t>
            </a:r>
          </a:p>
          <a:p>
            <a:pPr lvl="2"/>
            <a:r>
              <a:rPr lang="en-US" dirty="0"/>
              <a:t>gradient of the loss function with respect to the parameters (</a:t>
            </a:r>
            <a:r>
              <a:rPr lang="en-US" dirty="0" err="1"/>
              <a:t>dθ</a:t>
            </a:r>
            <a:r>
              <a:rPr lang="en-US" dirty="0"/>
              <a:t>), </a:t>
            </a:r>
          </a:p>
          <a:p>
            <a:pPr lvl="2"/>
            <a:r>
              <a:rPr lang="en-US" dirty="0"/>
              <a:t>learning rate (α) </a:t>
            </a:r>
          </a:p>
          <a:p>
            <a:pPr lvl="1"/>
            <a:r>
              <a:rPr lang="en-US" dirty="0"/>
              <a:t>Update parameters: </a:t>
            </a:r>
            <a:r>
              <a:rPr lang="en-US" dirty="0" err="1"/>
              <a:t>θ</a:t>
            </a:r>
            <a:r>
              <a:rPr lang="en-US" baseline="-25000" dirty="0" err="1"/>
              <a:t>new</a:t>
            </a:r>
            <a:r>
              <a:rPr lang="en-US" dirty="0"/>
              <a:t> = θ − α× </a:t>
            </a:r>
            <a:r>
              <a:rPr lang="en-US" dirty="0" err="1"/>
              <a:t>dθ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Output: updated parameters (</a:t>
            </a:r>
            <a:r>
              <a:rPr lang="en-US" dirty="0" err="1"/>
              <a:t>θ</a:t>
            </a:r>
            <a:r>
              <a:rPr lang="en-US" baseline="-25000" dirty="0" err="1"/>
              <a:t>new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6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2121</TotalTime>
  <Words>423</Words>
  <Application>Microsoft Office PowerPoint</Application>
  <PresentationFormat>Widescreen</PresentationFormat>
  <Paragraphs>76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Cambria Math</vt:lpstr>
      <vt:lpstr>Diamond Grid 16x9</vt:lpstr>
      <vt:lpstr>INFO251 – Applied Machine Learning</vt:lpstr>
      <vt:lpstr>Announcements</vt:lpstr>
      <vt:lpstr>Today’s Topics</vt:lpstr>
      <vt:lpstr>Training ML Algorithms</vt:lpstr>
      <vt:lpstr>Training ML Algorithms (Linear Models)</vt:lpstr>
      <vt:lpstr>1. Define a Model</vt:lpstr>
      <vt:lpstr>2. Define a Loss Function</vt:lpstr>
      <vt:lpstr>3. Optionally Add Regularization to the Loss</vt:lpstr>
      <vt:lpstr>4. Gradient Descent</vt:lpstr>
      <vt:lpstr>Model: Linear regression (univariate) Cost: Squared error</vt:lpstr>
      <vt:lpstr>Model: Linear regression (multivariate) Cost: Squared error</vt:lpstr>
      <vt:lpstr>Model: Linear regression (multivariate) Cost: Squared error + Ridge regularization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INFO251 – Applied Machine Learning</dc:title>
  <dc:creator>Qutub Khan V</dc:creator>
  <cp:lastModifiedBy>Suraj Nair</cp:lastModifiedBy>
  <cp:revision>31</cp:revision>
  <dcterms:created xsi:type="dcterms:W3CDTF">2021-01-27T19:47:22Z</dcterms:created>
  <dcterms:modified xsi:type="dcterms:W3CDTF">2024-02-28T16:32:06Z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