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44"/>
  </p:notesMasterIdLst>
  <p:sldIdLst>
    <p:sldId id="256" r:id="rId2"/>
    <p:sldId id="266" r:id="rId3"/>
    <p:sldId id="458" r:id="rId4"/>
    <p:sldId id="686" r:id="rId5"/>
    <p:sldId id="478" r:id="rId6"/>
    <p:sldId id="480" r:id="rId7"/>
    <p:sldId id="479" r:id="rId8"/>
    <p:sldId id="492" r:id="rId9"/>
    <p:sldId id="494" r:id="rId10"/>
    <p:sldId id="496" r:id="rId11"/>
    <p:sldId id="688" r:id="rId12"/>
    <p:sldId id="505" r:id="rId13"/>
    <p:sldId id="506" r:id="rId14"/>
    <p:sldId id="507" r:id="rId15"/>
    <p:sldId id="508" r:id="rId16"/>
    <p:sldId id="509" r:id="rId17"/>
    <p:sldId id="510" r:id="rId18"/>
    <p:sldId id="689" r:id="rId19"/>
    <p:sldId id="687" r:id="rId20"/>
    <p:sldId id="499" r:id="rId21"/>
    <p:sldId id="501" r:id="rId22"/>
    <p:sldId id="691" r:id="rId23"/>
    <p:sldId id="692" r:id="rId24"/>
    <p:sldId id="693" r:id="rId25"/>
    <p:sldId id="694" r:id="rId26"/>
    <p:sldId id="702" r:id="rId27"/>
    <p:sldId id="695" r:id="rId28"/>
    <p:sldId id="525" r:id="rId29"/>
    <p:sldId id="498" r:id="rId30"/>
    <p:sldId id="696" r:id="rId31"/>
    <p:sldId id="697" r:id="rId32"/>
    <p:sldId id="502" r:id="rId33"/>
    <p:sldId id="701" r:id="rId34"/>
    <p:sldId id="520" r:id="rId35"/>
    <p:sldId id="523" r:id="rId36"/>
    <p:sldId id="698" r:id="rId37"/>
    <p:sldId id="699" r:id="rId38"/>
    <p:sldId id="700" r:id="rId39"/>
    <p:sldId id="511" r:id="rId40"/>
    <p:sldId id="513" r:id="rId41"/>
    <p:sldId id="514" r:id="rId42"/>
    <p:sldId id="51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4"/>
    <p:restoredTop sz="82735"/>
  </p:normalViewPr>
  <p:slideViewPr>
    <p:cSldViewPr snapToGrid="0" snapToObjects="1" showGuides="1">
      <p:cViewPr varScale="1">
        <p:scale>
          <a:sx n="85" d="100"/>
          <a:sy n="85" d="100"/>
        </p:scale>
        <p:origin x="208" y="928"/>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15F33-B4F3-2544-A5C4-94F86A5E9F35}" type="datetimeFigureOut">
              <a:rPr lang="en-US" smtClean="0"/>
              <a:t>6/29/18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02BAD-07FF-FA4D-9E61-28096F4225A7}" type="slidenum">
              <a:rPr lang="en-US" smtClean="0"/>
              <a:t>‹#›</a:t>
            </a:fld>
            <a:endParaRPr lang="en-US"/>
          </a:p>
        </p:txBody>
      </p:sp>
    </p:spTree>
    <p:extLst>
      <p:ext uri="{BB962C8B-B14F-4D97-AF65-F5344CB8AC3E}">
        <p14:creationId xmlns:p14="http://schemas.microsoft.com/office/powerpoint/2010/main" val="37450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helps structured unstructured data. We saw images yesterday, we can also use text.</a:t>
            </a:r>
          </a:p>
          <a:p>
            <a:endParaRPr lang="en-US" dirty="0"/>
          </a:p>
          <a:p>
            <a:r>
              <a:rPr lang="en-US" dirty="0"/>
              <a:t>LDA</a:t>
            </a:r>
          </a:p>
          <a:p>
            <a:r>
              <a:rPr lang="en-US" dirty="0"/>
              <a:t>Word to </a:t>
            </a:r>
            <a:r>
              <a:rPr lang="en-US" dirty="0" err="1"/>
              <a:t>Vec</a:t>
            </a:r>
            <a:endParaRPr lang="en-US" dirty="0"/>
          </a:p>
          <a:p>
            <a:endParaRPr lang="en-US" dirty="0"/>
          </a:p>
          <a:p>
            <a:r>
              <a:rPr lang="en-US" dirty="0"/>
              <a:t>Twitter Data</a:t>
            </a:r>
          </a:p>
          <a:p>
            <a:r>
              <a:rPr lang="en-US" dirty="0"/>
              <a:t>Google Trends</a:t>
            </a:r>
          </a:p>
        </p:txBody>
      </p:sp>
      <p:sp>
        <p:nvSpPr>
          <p:cNvPr id="4" name="Slide Number Placeholder 3"/>
          <p:cNvSpPr>
            <a:spLocks noGrp="1"/>
          </p:cNvSpPr>
          <p:nvPr>
            <p:ph type="sldNum" sz="quarter" idx="10"/>
          </p:nvPr>
        </p:nvSpPr>
        <p:spPr/>
        <p:txBody>
          <a:bodyPr/>
          <a:lstStyle/>
          <a:p>
            <a:fld id="{CE202BAD-07FF-FA4D-9E61-28096F4225A7}" type="slidenum">
              <a:rPr lang="en-US" smtClean="0"/>
              <a:t>1</a:t>
            </a:fld>
            <a:endParaRPr lang="en-US"/>
          </a:p>
        </p:txBody>
      </p:sp>
    </p:spTree>
    <p:extLst>
      <p:ext uri="{BB962C8B-B14F-4D97-AF65-F5344CB8AC3E}">
        <p14:creationId xmlns:p14="http://schemas.microsoft.com/office/powerpoint/2010/main" val="2205882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learned from the previous lecture and example in education is that text can be a valuable source of (unstructured) data. How were we able to structure it? What if we do not have known structures or labeled data to map things to?</a:t>
            </a:r>
          </a:p>
        </p:txBody>
      </p:sp>
      <p:sp>
        <p:nvSpPr>
          <p:cNvPr id="4" name="Slide Number Placeholder 3"/>
          <p:cNvSpPr>
            <a:spLocks noGrp="1"/>
          </p:cNvSpPr>
          <p:nvPr>
            <p:ph type="sldNum" sz="quarter" idx="10"/>
          </p:nvPr>
        </p:nvSpPr>
        <p:spPr/>
        <p:txBody>
          <a:bodyPr/>
          <a:lstStyle/>
          <a:p>
            <a:fld id="{CE202BAD-07FF-FA4D-9E61-28096F4225A7}" type="slidenum">
              <a:rPr lang="en-US" smtClean="0"/>
              <a:t>11</a:t>
            </a:fld>
            <a:endParaRPr lang="en-US"/>
          </a:p>
        </p:txBody>
      </p:sp>
    </p:spTree>
    <p:extLst>
      <p:ext uri="{BB962C8B-B14F-4D97-AF65-F5344CB8AC3E}">
        <p14:creationId xmlns:p14="http://schemas.microsoft.com/office/powerpoint/2010/main" val="238574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171450" indent="-171450">
              <a:buFontTx/>
              <a:buChar char="-"/>
            </a:pPr>
            <a:r>
              <a:rPr lang="en-US" altLang="en-US" dirty="0"/>
              <a:t>Slightly more sophisticated way to use distance as part of the calculation.</a:t>
            </a:r>
          </a:p>
          <a:p>
            <a:pPr marL="171450" indent="-171450">
              <a:buFontTx/>
              <a:buChar char="-"/>
            </a:pPr>
            <a:r>
              <a:rPr lang="en-US" altLang="en-US" dirty="0"/>
              <a:t>Imagine this simple pic.</a:t>
            </a:r>
          </a:p>
          <a:p>
            <a:pPr marL="171450" indent="-171450">
              <a:buFontTx/>
              <a:buChar char="-"/>
            </a:pPr>
            <a:r>
              <a:rPr lang="en-US" altLang="en-US" dirty="0"/>
              <a:t>If you just used k-nearest neighbor approach. Which would be biggest outliers</a:t>
            </a:r>
          </a:p>
          <a:p>
            <a:pPr marL="628650" lvl="1" indent="-171450">
              <a:buFontTx/>
              <a:buChar char="-"/>
            </a:pPr>
            <a:r>
              <a:rPr lang="en-US" altLang="en-US" dirty="0"/>
              <a:t>Maybe 03 then 04, then everything is close to everything else.</a:t>
            </a:r>
          </a:p>
          <a:p>
            <a:pPr marL="171450" indent="-171450">
              <a:buFontTx/>
              <a:buChar char="-"/>
            </a:pPr>
            <a:r>
              <a:rPr lang="en-US" altLang="en-US" dirty="0"/>
              <a:t>Look at 01 and 02, while in absolute distance they are not that far from the cluster c1. </a:t>
            </a:r>
          </a:p>
          <a:p>
            <a:pPr marL="628650" lvl="1" indent="-171450">
              <a:buFontTx/>
              <a:buChar char="-"/>
            </a:pPr>
            <a:r>
              <a:rPr lang="en-US" altLang="en-US" dirty="0"/>
              <a:t>This cluster is very dense.</a:t>
            </a:r>
          </a:p>
          <a:p>
            <a:pPr marL="628650" lvl="1" indent="-171450">
              <a:buFontTx/>
              <a:buChar char="-"/>
            </a:pPr>
            <a:r>
              <a:rPr lang="en-US" altLang="en-US" dirty="0"/>
              <a:t>So now if you compare 02 to any point in c1, all these points are extremely near other points while 02 is not.</a:t>
            </a:r>
          </a:p>
          <a:p>
            <a:pPr marL="628650" lvl="1" indent="-171450">
              <a:buFontTx/>
              <a:buChar char="-"/>
            </a:pPr>
            <a:r>
              <a:rPr lang="en-US" altLang="en-US" dirty="0"/>
              <a:t>So if you take in consideration the density of the points what is anomaly may change.’</a:t>
            </a:r>
          </a:p>
          <a:p>
            <a:pPr marL="628650" lvl="1" indent="-171450">
              <a:buFontTx/>
              <a:buChar char="-"/>
            </a:pPr>
            <a:r>
              <a:rPr lang="en-US" altLang="en-US" dirty="0"/>
              <a:t>So like</a:t>
            </a:r>
            <a:r>
              <a:rPr lang="en-US" altLang="en-US" baseline="0" dirty="0"/>
              <a:t> in my target example and arrivals, variation is high so distance needs to be larger to signal an </a:t>
            </a:r>
            <a:r>
              <a:rPr lang="en-US" altLang="en-US" baseline="0" dirty="0" err="1"/>
              <a:t>anomlay</a:t>
            </a:r>
            <a:r>
              <a:rPr lang="en-US" altLang="en-US" baseline="0" dirty="0"/>
              <a:t> but in my engine temperature case is the opposite</a:t>
            </a:r>
            <a:endParaRPr lang="en-US" altLang="en-US" dirty="0"/>
          </a:p>
          <a:p>
            <a:pPr marL="171450" indent="-171450">
              <a:buFontTx/>
              <a:buChar char="-"/>
            </a:pPr>
            <a:r>
              <a:rPr lang="en-US" altLang="en-US" dirty="0"/>
              <a:t>If we look at c2, o4 is actually not that different than the other points in c2.</a:t>
            </a:r>
          </a:p>
          <a:p>
            <a:pPr marL="628650" lvl="1" indent="-171450">
              <a:buFontTx/>
              <a:buChar char="-"/>
            </a:pPr>
            <a:r>
              <a:rPr lang="en-US" altLang="en-US" dirty="0"/>
              <a:t>It is a little bit further away, if you look at the neighborhood of each data point looks similar.</a:t>
            </a:r>
          </a:p>
          <a:p>
            <a:pPr marL="171450" indent="-171450">
              <a:buFontTx/>
              <a:buChar char="-"/>
            </a:pPr>
            <a:r>
              <a:rPr lang="en-US" altLang="en-US" dirty="0"/>
              <a:t>So ideas is another way to look at outlier is to look at density. </a:t>
            </a:r>
          </a:p>
          <a:p>
            <a:pPr marL="628650" lvl="1" indent="-171450">
              <a:buFontTx/>
              <a:buChar char="-"/>
            </a:pPr>
            <a:r>
              <a:rPr lang="en-US" altLang="en-US" dirty="0"/>
              <a:t>And if the your density (of your local neighborhood) is very different than that of other points, then it could be flagged as an outlier.</a:t>
            </a:r>
          </a:p>
        </p:txBody>
      </p:sp>
    </p:spTree>
    <p:extLst>
      <p:ext uri="{BB962C8B-B14F-4D97-AF65-F5344CB8AC3E}">
        <p14:creationId xmlns:p14="http://schemas.microsoft.com/office/powerpoint/2010/main" val="14974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Fairly well known approach, LOF based on density idea.</a:t>
            </a:r>
          </a:p>
          <a:p>
            <a:pPr marL="171450" indent="-171450">
              <a:buFontTx/>
              <a:buChar char="-"/>
            </a:pPr>
            <a:r>
              <a:rPr lang="en-US" dirty="0"/>
              <a:t>You want to compare some measure of local density of each </a:t>
            </a:r>
            <a:r>
              <a:rPr lang="en-US" dirty="0" err="1"/>
              <a:t>ppint</a:t>
            </a:r>
            <a:r>
              <a:rPr lang="en-US" dirty="0"/>
              <a:t>.</a:t>
            </a:r>
          </a:p>
          <a:p>
            <a:pPr marL="171450" indent="-171450">
              <a:buFontTx/>
              <a:buChar char="-"/>
            </a:pPr>
            <a:r>
              <a:rPr lang="en-US" dirty="0"/>
              <a:t>Take densities from a point to it's k nearest neighbors. </a:t>
            </a:r>
          </a:p>
          <a:p>
            <a:pPr marL="628650" lvl="1" indent="-171450">
              <a:buFontTx/>
              <a:buChar char="-"/>
            </a:pPr>
            <a:r>
              <a:rPr lang="en-US" dirty="0"/>
              <a:t>If you take the inverse of distances you get </a:t>
            </a:r>
            <a:r>
              <a:rPr lang="en-US" dirty="0" err="1"/>
              <a:t>densitiy</a:t>
            </a:r>
            <a:endParaRPr lang="en-US" dirty="0"/>
          </a:p>
          <a:p>
            <a:pPr marL="628650" lvl="1" indent="-171450">
              <a:buFontTx/>
              <a:buChar char="-"/>
            </a:pPr>
            <a:r>
              <a:rPr lang="en-US" dirty="0"/>
              <a:t>Function that gives you a numeric score of how outlier </a:t>
            </a:r>
            <a:r>
              <a:rPr lang="en-US" dirty="0" err="1"/>
              <a:t>ish</a:t>
            </a:r>
            <a:r>
              <a:rPr lang="en-US" dirty="0"/>
              <a:t> you are,</a:t>
            </a:r>
          </a:p>
          <a:p>
            <a:pPr marL="1085850" lvl="2" indent="-171450">
              <a:buFontTx/>
              <a:buChar char="-"/>
            </a:pPr>
            <a:r>
              <a:rPr lang="en-US" dirty="0"/>
              <a:t>which is a ratio of your density and those of your nearest </a:t>
            </a:r>
            <a:r>
              <a:rPr lang="en-US" dirty="0" err="1"/>
              <a:t>neighboors</a:t>
            </a:r>
            <a:r>
              <a:rPr lang="en-US" dirty="0"/>
              <a:t>.</a:t>
            </a:r>
          </a:p>
          <a:p>
            <a:pPr marL="628650" lvl="1" indent="-171450">
              <a:buFontTx/>
              <a:buChar char="-"/>
            </a:pPr>
            <a:r>
              <a:rPr lang="en-US" dirty="0"/>
              <a:t>LOF = 1, means you are no different than your neighbors, you are similar to your surround data points </a:t>
            </a:r>
            <a:r>
              <a:rPr lang="en-US" dirty="0" err="1"/>
              <a:t>neigherboods</a:t>
            </a:r>
            <a:endParaRPr lang="en-US" dirty="0"/>
          </a:p>
          <a:p>
            <a:pPr marL="628650" lvl="1" indent="-171450">
              <a:buFontTx/>
              <a:buChar char="-"/>
            </a:pPr>
            <a:r>
              <a:rPr lang="en-US" dirty="0"/>
              <a:t>Very far away from 1,  from one means your </a:t>
            </a:r>
            <a:r>
              <a:rPr lang="en-US" dirty="0" err="1"/>
              <a:t>neigheboorhood</a:t>
            </a:r>
            <a:r>
              <a:rPr lang="en-US" dirty="0"/>
              <a:t> looks different than surrounding data</a:t>
            </a:r>
          </a:p>
          <a:p>
            <a:pPr marL="171450" lvl="0" indent="-171450">
              <a:buFontTx/>
              <a:buChar char="-"/>
            </a:pPr>
            <a:r>
              <a:rPr lang="en-US" dirty="0"/>
              <a:t>Many variations of this have been proposed in the literature</a:t>
            </a:r>
          </a:p>
        </p:txBody>
      </p:sp>
      <p:sp>
        <p:nvSpPr>
          <p:cNvPr id="4" name="Slide Number Placeholder 3"/>
          <p:cNvSpPr>
            <a:spLocks noGrp="1"/>
          </p:cNvSpPr>
          <p:nvPr>
            <p:ph type="sldNum" sz="quarter" idx="10"/>
          </p:nvPr>
        </p:nvSpPr>
        <p:spPr/>
        <p:txBody>
          <a:bodyPr/>
          <a:lstStyle/>
          <a:p>
            <a:fld id="{595B88C8-DA27-9A44-94D5-7B54CC548174}" type="slidenum">
              <a:rPr lang="en-US" smtClean="0"/>
              <a:t>13</a:t>
            </a:fld>
            <a:endParaRPr lang="en-US"/>
          </a:p>
        </p:txBody>
      </p:sp>
    </p:spTree>
    <p:extLst>
      <p:ext uri="{BB962C8B-B14F-4D97-AF65-F5344CB8AC3E}">
        <p14:creationId xmlns:p14="http://schemas.microsoft.com/office/powerpoint/2010/main" val="48245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t>-</a:t>
            </a:r>
            <a:r>
              <a:rPr lang="en-US" altLang="en-US" baseline="0" dirty="0"/>
              <a:t> A has to go very far to capture it neighborhood while its neighbors do not</a:t>
            </a:r>
            <a:endParaRPr lang="en-US" altLang="en-US" dirty="0"/>
          </a:p>
        </p:txBody>
      </p:sp>
    </p:spTree>
    <p:extLst>
      <p:ext uri="{BB962C8B-B14F-4D97-AF65-F5344CB8AC3E}">
        <p14:creationId xmlns:p14="http://schemas.microsoft.com/office/powerpoint/2010/main" val="192268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measure </a:t>
            </a:r>
            <a:r>
              <a:rPr lang="en-US" dirty="0" err="1"/>
              <a:t>reacbility</a:t>
            </a:r>
            <a:r>
              <a:rPr lang="en-US" dirty="0"/>
              <a:t> density to all my points</a:t>
            </a:r>
            <a:r>
              <a:rPr lang="en-US" baseline="0" dirty="0"/>
              <a:t> in my </a:t>
            </a:r>
            <a:r>
              <a:rPr lang="en-US" baseline="0" dirty="0" err="1"/>
              <a:t>neighborhoos</a:t>
            </a:r>
            <a:endParaRPr lang="en-US" baseline="0" dirty="0"/>
          </a:p>
          <a:p>
            <a:pPr marL="171450" indent="-171450">
              <a:buFontTx/>
              <a:buChar char="-"/>
            </a:pPr>
            <a:r>
              <a:rPr lang="en-US" baseline="0" dirty="0"/>
              <a:t>I measure all my </a:t>
            </a:r>
            <a:r>
              <a:rPr lang="en-US" baseline="0" dirty="0" err="1"/>
              <a:t>neighbors’s</a:t>
            </a:r>
            <a:r>
              <a:rPr lang="en-US" baseline="0" dirty="0"/>
              <a:t> </a:t>
            </a:r>
            <a:r>
              <a:rPr lang="en-US" baseline="0" dirty="0" err="1"/>
              <a:t>reeacbility</a:t>
            </a:r>
            <a:r>
              <a:rPr lang="en-US" baseline="0" dirty="0"/>
              <a:t> to their </a:t>
            </a:r>
            <a:r>
              <a:rPr lang="en-US" baseline="0" dirty="0" err="1"/>
              <a:t>neighrboors</a:t>
            </a:r>
            <a:r>
              <a:rPr lang="en-US" baseline="0" dirty="0"/>
              <a:t>.</a:t>
            </a:r>
          </a:p>
          <a:p>
            <a:pPr marL="171450" indent="-171450">
              <a:buFontTx/>
              <a:buChar char="-"/>
            </a:pPr>
            <a:r>
              <a:rPr lang="en-US" baseline="0" dirty="0"/>
              <a:t>I take the average of ratio of my distance to theirs</a:t>
            </a:r>
            <a:endParaRPr lang="en-US" dirty="0"/>
          </a:p>
        </p:txBody>
      </p:sp>
      <p:sp>
        <p:nvSpPr>
          <p:cNvPr id="4" name="Slide Number Placeholder 3"/>
          <p:cNvSpPr>
            <a:spLocks noGrp="1"/>
          </p:cNvSpPr>
          <p:nvPr>
            <p:ph type="sldNum" sz="quarter" idx="10"/>
          </p:nvPr>
        </p:nvSpPr>
        <p:spPr/>
        <p:txBody>
          <a:bodyPr/>
          <a:lstStyle/>
          <a:p>
            <a:fld id="{595B88C8-DA27-9A44-94D5-7B54CC548174}" type="slidenum">
              <a:rPr lang="en-US" smtClean="0"/>
              <a:t>16</a:t>
            </a:fld>
            <a:endParaRPr lang="en-US"/>
          </a:p>
        </p:txBody>
      </p:sp>
    </p:spTree>
    <p:extLst>
      <p:ext uri="{BB962C8B-B14F-4D97-AF65-F5344CB8AC3E}">
        <p14:creationId xmlns:p14="http://schemas.microsoft.com/office/powerpoint/2010/main" val="2580257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t>-7.6 is very far </a:t>
            </a:r>
            <a:r>
              <a:rPr lang="en-US" altLang="en-US" dirty="0" err="1"/>
              <a:t>evreythings</a:t>
            </a:r>
            <a:endParaRPr lang="en-US" altLang="en-US" dirty="0"/>
          </a:p>
          <a:p>
            <a:r>
              <a:rPr lang="en-US" altLang="en-US" dirty="0"/>
              <a:t>1.2 is far away from points but they are </a:t>
            </a:r>
            <a:r>
              <a:rPr lang="en-US" altLang="en-US" dirty="0" err="1"/>
              <a:t>themsleves</a:t>
            </a:r>
            <a:r>
              <a:rPr lang="en-US" altLang="en-US" dirty="0"/>
              <a:t> far spread out.</a:t>
            </a:r>
          </a:p>
        </p:txBody>
      </p:sp>
    </p:spTree>
    <p:extLst>
      <p:ext uri="{BB962C8B-B14F-4D97-AF65-F5344CB8AC3E}">
        <p14:creationId xmlns:p14="http://schemas.microsoft.com/office/powerpoint/2010/main" val="1620798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learned from the previous lecture and example in education is that text can be a valuable source of (unstructured) data. How were we able to structure it? What if we do not have known structures or labeled data to map things to?</a:t>
            </a:r>
          </a:p>
        </p:txBody>
      </p:sp>
      <p:sp>
        <p:nvSpPr>
          <p:cNvPr id="4" name="Slide Number Placeholder 3"/>
          <p:cNvSpPr>
            <a:spLocks noGrp="1"/>
          </p:cNvSpPr>
          <p:nvPr>
            <p:ph type="sldNum" sz="quarter" idx="10"/>
          </p:nvPr>
        </p:nvSpPr>
        <p:spPr/>
        <p:txBody>
          <a:bodyPr/>
          <a:lstStyle/>
          <a:p>
            <a:fld id="{CE202BAD-07FF-FA4D-9E61-28096F4225A7}" type="slidenum">
              <a:rPr lang="en-US" smtClean="0"/>
              <a:t>18</a:t>
            </a:fld>
            <a:endParaRPr lang="en-US"/>
          </a:p>
        </p:txBody>
      </p:sp>
    </p:spTree>
    <p:extLst>
      <p:ext uri="{BB962C8B-B14F-4D97-AF65-F5344CB8AC3E}">
        <p14:creationId xmlns:p14="http://schemas.microsoft.com/office/powerpoint/2010/main" val="499175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r>
              <a:rPr lang="en-US" altLang="en-US" dirty="0"/>
              <a:t>So now statistical methods is lightly more sophisticated approach. </a:t>
            </a:r>
          </a:p>
          <a:p>
            <a:pPr marL="628650" lvl="1" indent="-171450">
              <a:buFontTx/>
              <a:buChar char="-"/>
            </a:pPr>
            <a:r>
              <a:rPr lang="en-US" altLang="en-US" dirty="0"/>
              <a:t>Not just letting person identify visual but also try to quantify outliers a little bit.</a:t>
            </a:r>
          </a:p>
          <a:p>
            <a:pPr marL="171450" lvl="0" indent="-171450">
              <a:buFontTx/>
              <a:buChar char="-"/>
            </a:pPr>
            <a:r>
              <a:rPr lang="en-US" altLang="en-US" dirty="0"/>
              <a:t>Many these approaches work on low dim data. </a:t>
            </a:r>
          </a:p>
          <a:p>
            <a:pPr marL="171450" lvl="0" indent="-171450">
              <a:buFontTx/>
              <a:buChar char="-"/>
            </a:pPr>
            <a:r>
              <a:rPr lang="en-US" altLang="en-US" dirty="0"/>
              <a:t>Assume there is a model generating the data. If you take heights in Carlson school it will follow normal </a:t>
            </a:r>
            <a:r>
              <a:rPr lang="en-US" altLang="en-US" dirty="0" err="1"/>
              <a:t>dist</a:t>
            </a:r>
            <a:r>
              <a:rPr lang="en-US" altLang="en-US" dirty="0"/>
              <a:t>,</a:t>
            </a:r>
          </a:p>
          <a:p>
            <a:pPr marL="628650" lvl="1" indent="-171450">
              <a:buFontTx/>
              <a:buChar char="-"/>
            </a:pPr>
            <a:r>
              <a:rPr lang="en-US" altLang="en-US" dirty="0"/>
              <a:t>If someone's height is 7 </a:t>
            </a:r>
            <a:r>
              <a:rPr lang="en-US" altLang="en-US" dirty="0" err="1"/>
              <a:t>std</a:t>
            </a:r>
            <a:r>
              <a:rPr lang="en-US" altLang="en-US" dirty="0"/>
              <a:t> above the mean, that is indicative of something unlikely according to model. </a:t>
            </a:r>
          </a:p>
          <a:p>
            <a:pPr marL="628650" lvl="1" indent="-171450">
              <a:buFontTx/>
              <a:buChar char="-"/>
            </a:pPr>
            <a:r>
              <a:rPr lang="en-US" altLang="en-US" dirty="0"/>
              <a:t>If I trust my model I can ask it the</a:t>
            </a:r>
            <a:r>
              <a:rPr lang="en-US" altLang="en-US" baseline="0" dirty="0"/>
              <a:t> question of how likely my data is, and it may say all this points are likely, but these 3 over here are not.</a:t>
            </a:r>
            <a:endParaRPr lang="en-US" altLang="en-US" dirty="0"/>
          </a:p>
          <a:p>
            <a:pPr marL="171450" lvl="0" indent="-171450">
              <a:buFontTx/>
              <a:buChar char="-"/>
            </a:pPr>
            <a:r>
              <a:rPr lang="en-US" altLang="en-US" dirty="0"/>
              <a:t>How good the approach is, depends on how well the model assumptions fits what is happening in reality. </a:t>
            </a:r>
          </a:p>
          <a:p>
            <a:pPr marL="628650" lvl="1" indent="-171450">
              <a:buFontTx/>
              <a:buChar char="-"/>
            </a:pPr>
            <a:r>
              <a:rPr lang="en-US" altLang="en-US" dirty="0"/>
              <a:t>Sometimes they match really well, and sometimes it is very different</a:t>
            </a:r>
          </a:p>
          <a:p>
            <a:pPr marL="628650" lvl="1" indent="-171450">
              <a:buFontTx/>
              <a:buChar char="-"/>
            </a:pPr>
            <a:r>
              <a:rPr lang="en-US" altLang="en-US" dirty="0"/>
              <a:t>This is a place where</a:t>
            </a:r>
            <a:r>
              <a:rPr lang="en-US" altLang="en-US" baseline="0" dirty="0"/>
              <a:t> Bayesian Networks can be extremely handy! </a:t>
            </a:r>
            <a:endParaRPr lang="en-US" altLang="en-US" dirty="0"/>
          </a:p>
        </p:txBody>
      </p:sp>
    </p:spTree>
    <p:extLst>
      <p:ext uri="{BB962C8B-B14F-4D97-AF65-F5344CB8AC3E}">
        <p14:creationId xmlns:p14="http://schemas.microsoft.com/office/powerpoint/2010/main" val="382132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IQR is based on Norm assumptions. </a:t>
            </a:r>
          </a:p>
          <a:p>
            <a:pPr marL="171450" indent="-171450">
              <a:buFontTx/>
              <a:buChar char="-"/>
            </a:pPr>
            <a:r>
              <a:rPr lang="en-US" dirty="0"/>
              <a:t>More generally people have come up with approaches that assume specific parametric model that characterize normal behavior.</a:t>
            </a:r>
          </a:p>
          <a:p>
            <a:pPr marL="171450" indent="-171450">
              <a:buFontTx/>
              <a:buChar char="-"/>
            </a:pPr>
            <a:r>
              <a:rPr lang="en-US" dirty="0"/>
              <a:t>You can then do outlier detection, as a statistical test.</a:t>
            </a:r>
          </a:p>
          <a:p>
            <a:pPr marL="628650" lvl="1" indent="-171450">
              <a:buFontTx/>
              <a:buChar char="-"/>
            </a:pPr>
            <a:r>
              <a:rPr lang="en-US" dirty="0"/>
              <a:t>This</a:t>
            </a:r>
            <a:r>
              <a:rPr lang="en-US" baseline="0" dirty="0"/>
              <a:t> is crucial because test give us statistical guarantees</a:t>
            </a:r>
          </a:p>
          <a:p>
            <a:pPr marL="628650" lvl="1" indent="-171450">
              <a:buFontTx/>
              <a:buChar char="-"/>
            </a:pPr>
            <a:r>
              <a:rPr lang="en-US" baseline="0" dirty="0"/>
              <a:t>I can test the probability that my data was drawn from this distribution (i.e. is expected)</a:t>
            </a:r>
            <a:endParaRPr lang="en-US" dirty="0"/>
          </a:p>
          <a:p>
            <a:pPr marL="171450" indent="-171450">
              <a:buFontTx/>
              <a:buChar char="-"/>
            </a:pPr>
            <a:r>
              <a:rPr lang="en-US" dirty="0"/>
              <a:t>You can look is the data (what ever </a:t>
            </a:r>
            <a:r>
              <a:rPr lang="en-US" dirty="0" err="1"/>
              <a:t>dist</a:t>
            </a:r>
            <a:r>
              <a:rPr lang="en-US" dirty="0"/>
              <a:t> is the best fit) is your data point(s) fall within 95% confidence limit.</a:t>
            </a:r>
          </a:p>
          <a:p>
            <a:pPr marL="171450" indent="-171450">
              <a:buFontTx/>
              <a:buChar char="-"/>
            </a:pPr>
            <a:r>
              <a:rPr lang="en-US" dirty="0"/>
              <a:t>For normal distribution do</a:t>
            </a:r>
            <a:r>
              <a:rPr lang="en-US" baseline="0" dirty="0"/>
              <a:t> something like </a:t>
            </a:r>
            <a:r>
              <a:rPr lang="en-US" dirty="0"/>
              <a:t>this.</a:t>
            </a:r>
          </a:p>
          <a:p>
            <a:pPr marL="171450" indent="-171450">
              <a:buFontTx/>
              <a:buChar char="-"/>
            </a:pPr>
            <a:r>
              <a:rPr lang="en-US" dirty="0"/>
              <a:t>In 1 or 2 dims it is easier</a:t>
            </a:r>
          </a:p>
          <a:p>
            <a:pPr marL="628650" lvl="1" indent="-171450">
              <a:buFontTx/>
              <a:buChar char="-"/>
            </a:pPr>
            <a:r>
              <a:rPr lang="en-US" dirty="0"/>
              <a:t>you can think of a 2 dim Gaussian bell and seeing how likely it is</a:t>
            </a:r>
          </a:p>
          <a:p>
            <a:pPr marL="171450" lvl="0" indent="-171450">
              <a:buFontTx/>
              <a:buChar char="-"/>
            </a:pPr>
            <a:r>
              <a:rPr lang="en-US" dirty="0"/>
              <a:t>For 50 dims it may be harder to learn or write out 50 dim distribution</a:t>
            </a:r>
          </a:p>
        </p:txBody>
      </p:sp>
      <p:sp>
        <p:nvSpPr>
          <p:cNvPr id="4" name="Slide Number Placeholder 3"/>
          <p:cNvSpPr>
            <a:spLocks noGrp="1"/>
          </p:cNvSpPr>
          <p:nvPr>
            <p:ph type="sldNum" sz="quarter" idx="10"/>
          </p:nvPr>
        </p:nvSpPr>
        <p:spPr/>
        <p:txBody>
          <a:bodyPr/>
          <a:lstStyle/>
          <a:p>
            <a:fld id="{595B88C8-DA27-9A44-94D5-7B54CC548174}" type="slidenum">
              <a:rPr lang="en-US" smtClean="0"/>
              <a:t>20</a:t>
            </a:fld>
            <a:endParaRPr lang="en-US"/>
          </a:p>
        </p:txBody>
      </p:sp>
    </p:spTree>
    <p:extLst>
      <p:ext uri="{BB962C8B-B14F-4D97-AF65-F5344CB8AC3E}">
        <p14:creationId xmlns:p14="http://schemas.microsoft.com/office/powerpoint/2010/main" val="3785394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a:buFontTx/>
              <a:buChar char="-"/>
            </a:pPr>
            <a:r>
              <a:rPr lang="en-US" altLang="en-US" dirty="0"/>
              <a:t>In some cases the distribution may not be known. </a:t>
            </a:r>
          </a:p>
          <a:p>
            <a:pPr marL="171450" indent="-171450">
              <a:buFontTx/>
              <a:buChar char="-"/>
            </a:pPr>
            <a:r>
              <a:rPr lang="en-US" altLang="en-US" dirty="0"/>
              <a:t>Very simple methods people use as a quick check of data:</a:t>
            </a:r>
            <a:r>
              <a:rPr lang="en-US" altLang="en-US" baseline="0" dirty="0"/>
              <a:t> </a:t>
            </a:r>
            <a:r>
              <a:rPr lang="en-US" altLang="en-US" dirty="0"/>
              <a:t>Histograms</a:t>
            </a:r>
          </a:p>
          <a:p>
            <a:pPr marL="171450" indent="-171450">
              <a:buFontTx/>
              <a:buChar char="-"/>
            </a:pPr>
            <a:r>
              <a:rPr lang="en-US" altLang="en-US" dirty="0"/>
              <a:t>In exploratory analysis don't just start throwing the most complicated tools you have at your</a:t>
            </a:r>
            <a:r>
              <a:rPr lang="en-US" altLang="en-US" baseline="0" dirty="0"/>
              <a:t> data</a:t>
            </a:r>
            <a:r>
              <a:rPr lang="en-US" altLang="en-US" dirty="0"/>
              <a:t>. </a:t>
            </a:r>
          </a:p>
          <a:p>
            <a:pPr marL="171450" indent="-171450">
              <a:buFontTx/>
              <a:buChar char="-"/>
            </a:pPr>
            <a:r>
              <a:rPr lang="en-US" altLang="en-US" dirty="0"/>
              <a:t>You have to internalize</a:t>
            </a:r>
            <a:r>
              <a:rPr lang="en-US" altLang="en-US" baseline="0" dirty="0"/>
              <a:t> and understand</a:t>
            </a:r>
          </a:p>
          <a:p>
            <a:pPr marL="628650" lvl="1" indent="-171450">
              <a:buFontTx/>
              <a:buChar char="-"/>
            </a:pPr>
            <a:r>
              <a:rPr lang="en-US" altLang="en-US" dirty="0"/>
              <a:t>I have all these variable,</a:t>
            </a:r>
            <a:r>
              <a:rPr lang="en-US" altLang="en-US" baseline="0" dirty="0"/>
              <a:t> w</a:t>
            </a:r>
            <a:r>
              <a:rPr lang="en-US" altLang="en-US" dirty="0"/>
              <a:t>hat does they look like. </a:t>
            </a:r>
          </a:p>
          <a:p>
            <a:pPr marL="628650" lvl="1" indent="-171450">
              <a:buFontTx/>
              <a:buChar char="-"/>
            </a:pPr>
            <a:r>
              <a:rPr lang="en-US" altLang="en-US" dirty="0"/>
              <a:t>Is it skewed,</a:t>
            </a:r>
            <a:r>
              <a:rPr lang="en-US" altLang="en-US" baseline="0" dirty="0"/>
              <a:t> </a:t>
            </a:r>
            <a:r>
              <a:rPr lang="en-US" altLang="en-US" dirty="0"/>
              <a:t>is it normal, is it uniform. </a:t>
            </a:r>
          </a:p>
          <a:p>
            <a:pPr marL="171450" lvl="0" indent="-171450">
              <a:buFontTx/>
              <a:buChar char="-"/>
            </a:pPr>
            <a:r>
              <a:rPr lang="en-US" altLang="en-US" dirty="0"/>
              <a:t>Look at histogram to see how data is distributed</a:t>
            </a:r>
          </a:p>
          <a:p>
            <a:pPr marL="628650" lvl="1" indent="-171450">
              <a:buFontTx/>
              <a:buChar char="-"/>
            </a:pPr>
            <a:r>
              <a:rPr lang="en-US" altLang="en-US" dirty="0"/>
              <a:t>to understand see</a:t>
            </a:r>
            <a:r>
              <a:rPr lang="en-US" altLang="en-US" baseline="0" dirty="0"/>
              <a:t> if there is a parametric model you can learn</a:t>
            </a:r>
          </a:p>
          <a:p>
            <a:pPr marL="628650" lvl="1" indent="-171450">
              <a:buFontTx/>
              <a:buChar char="-"/>
            </a:pPr>
            <a:r>
              <a:rPr lang="en-US" altLang="en-US" baseline="0" dirty="0"/>
              <a:t>or to know there is not, and use your histogram directly as you non-parametric model.</a:t>
            </a:r>
          </a:p>
          <a:p>
            <a:pPr marL="171450" lvl="0" indent="-171450">
              <a:buFontTx/>
              <a:buChar char="-"/>
            </a:pPr>
            <a:endParaRPr lang="en-US" altLang="en-US" dirty="0"/>
          </a:p>
        </p:txBody>
      </p:sp>
    </p:spTree>
    <p:extLst>
      <p:ext uri="{BB962C8B-B14F-4D97-AF65-F5344CB8AC3E}">
        <p14:creationId xmlns:p14="http://schemas.microsoft.com/office/powerpoint/2010/main" val="22220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202BAD-07FF-FA4D-9E61-28096F4225A7}" type="slidenum">
              <a:rPr lang="en-US" smtClean="0"/>
              <a:t>2</a:t>
            </a:fld>
            <a:endParaRPr lang="en-US"/>
          </a:p>
        </p:txBody>
      </p:sp>
    </p:spTree>
    <p:extLst>
      <p:ext uri="{BB962C8B-B14F-4D97-AF65-F5344CB8AC3E}">
        <p14:creationId xmlns:p14="http://schemas.microsoft.com/office/powerpoint/2010/main" val="330102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t>r can be percentage of data, no more than 5% of data is anomalies</a:t>
            </a:r>
          </a:p>
          <a:p>
            <a:pPr eaLnBrk="1" hangingPunct="1"/>
            <a:r>
              <a:rPr lang="en-US" altLang="en-US" baseline="0" dirty="0"/>
              <a:t>We conducted a statistical test and we get all the </a:t>
            </a:r>
            <a:r>
              <a:rPr lang="en-US" altLang="en-US" baseline="0" dirty="0" err="1"/>
              <a:t>gaurantes</a:t>
            </a:r>
            <a:endParaRPr lang="en-US" altLang="en-US" baseline="0" dirty="0"/>
          </a:p>
          <a:p>
            <a:pPr eaLnBrk="1" hangingPunct="1"/>
            <a:r>
              <a:rPr lang="en-US" altLang="en-US" baseline="0" dirty="0" err="1"/>
              <a:t>R_i</a:t>
            </a:r>
            <a:r>
              <a:rPr lang="en-US" altLang="en-US" baseline="0" dirty="0"/>
              <a:t> is are statistic lambda is our critical value</a:t>
            </a:r>
          </a:p>
          <a:p>
            <a:pPr eaLnBrk="1" hangingPunct="1"/>
            <a:r>
              <a:rPr lang="en-US" altLang="en-US" baseline="0" dirty="0"/>
              <a:t>What you want from any test that the number of times you reject under the null is alpha</a:t>
            </a:r>
          </a:p>
          <a:p>
            <a:pPr marL="171450" indent="-171450" eaLnBrk="1" hangingPunct="1">
              <a:buFontTx/>
              <a:buChar char="-"/>
            </a:pPr>
            <a:r>
              <a:rPr lang="en-US" altLang="en-US" baseline="0" dirty="0" err="1"/>
              <a:t>Prob</a:t>
            </a:r>
            <a:r>
              <a:rPr lang="en-US" altLang="en-US" baseline="0" dirty="0"/>
              <a:t> reject R_1 or R_2 or </a:t>
            </a:r>
            <a:r>
              <a:rPr lang="mr-IN" altLang="en-US" baseline="0" dirty="0"/>
              <a:t>…</a:t>
            </a:r>
            <a:r>
              <a:rPr lang="en-US" altLang="en-US" baseline="0" dirty="0"/>
              <a:t> </a:t>
            </a:r>
            <a:r>
              <a:rPr lang="en-US" altLang="en-US" baseline="0" dirty="0" err="1"/>
              <a:t>R_r</a:t>
            </a:r>
            <a:r>
              <a:rPr lang="en-US" altLang="en-US" baseline="0" dirty="0"/>
              <a:t> is bounded by alpha</a:t>
            </a:r>
          </a:p>
          <a:p>
            <a:pPr marL="171450" indent="-171450" eaLnBrk="1" hangingPunct="1">
              <a:buFontTx/>
              <a:buChar char="-"/>
            </a:pPr>
            <a:r>
              <a:rPr lang="en-US" altLang="en-US" baseline="0" dirty="0"/>
              <a:t>Take the largest value of </a:t>
            </a:r>
            <a:r>
              <a:rPr lang="en-US" altLang="en-US" baseline="0" dirty="0" err="1"/>
              <a:t>R_i</a:t>
            </a:r>
            <a:r>
              <a:rPr lang="en-US" altLang="en-US" baseline="0" dirty="0"/>
              <a:t> that you rejected</a:t>
            </a:r>
          </a:p>
          <a:p>
            <a:pPr marL="0" indent="0" eaLnBrk="1" hangingPunct="1">
              <a:buFontTx/>
              <a:buNone/>
            </a:pPr>
            <a:r>
              <a:rPr lang="en-US" altLang="en-US" baseline="0" dirty="0"/>
              <a:t>The more test you run the more extreme the value has to be to be significant.</a:t>
            </a:r>
            <a:endParaRPr lang="en-US" altLang="en-US" dirty="0"/>
          </a:p>
          <a:p>
            <a:pPr eaLnBrk="1" hangingPunct="1"/>
            <a:r>
              <a:rPr lang="en-US" altLang="en-US" dirty="0"/>
              <a:t>If things are a time</a:t>
            </a:r>
            <a:r>
              <a:rPr lang="en-US" altLang="en-US" baseline="0" dirty="0"/>
              <a:t> series then seasonally unaware</a:t>
            </a:r>
          </a:p>
          <a:p>
            <a:pPr marL="171450" indent="-171450" eaLnBrk="1" hangingPunct="1">
              <a:buFontTx/>
              <a:buChar char="-"/>
            </a:pPr>
            <a:r>
              <a:rPr lang="en-US" altLang="en-US" baseline="0" dirty="0"/>
              <a:t>Which can be a problem in timer series or spatial data</a:t>
            </a:r>
          </a:p>
          <a:p>
            <a:endParaRPr lang="en-US" dirty="0"/>
          </a:p>
        </p:txBody>
      </p:sp>
      <p:sp>
        <p:nvSpPr>
          <p:cNvPr id="4" name="Slide Number Placeholder 3"/>
          <p:cNvSpPr>
            <a:spLocks noGrp="1"/>
          </p:cNvSpPr>
          <p:nvPr>
            <p:ph type="sldNum" sz="quarter" idx="10"/>
          </p:nvPr>
        </p:nvSpPr>
        <p:spPr/>
        <p:txBody>
          <a:bodyPr/>
          <a:lstStyle/>
          <a:p>
            <a:fld id="{CE202BAD-07FF-FA4D-9E61-28096F4225A7}" type="slidenum">
              <a:rPr lang="en-US" smtClean="0"/>
              <a:t>22</a:t>
            </a:fld>
            <a:endParaRPr lang="en-US"/>
          </a:p>
        </p:txBody>
      </p:sp>
    </p:spTree>
    <p:extLst>
      <p:ext uri="{BB962C8B-B14F-4D97-AF65-F5344CB8AC3E}">
        <p14:creationId xmlns:p14="http://schemas.microsoft.com/office/powerpoint/2010/main" val="3431209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Tx/>
              <a:buChar char="-"/>
            </a:pPr>
            <a:r>
              <a:rPr lang="en-US" altLang="en-US" baseline="0" dirty="0"/>
              <a:t>Imagine you are Target and you have a bunch of stores throughout space and you have number of people coming into your stores</a:t>
            </a:r>
          </a:p>
          <a:p>
            <a:pPr marL="171450" indent="-171450" eaLnBrk="1" hangingPunct="1">
              <a:buFontTx/>
              <a:buChar char="-"/>
            </a:pPr>
            <a:r>
              <a:rPr lang="en-US" altLang="en-US" baseline="0" dirty="0"/>
              <a:t>You want to do anomaly detection to see if there is a given store, set of stores or region, where people coming in is really high or low (high or low preforming)</a:t>
            </a:r>
          </a:p>
          <a:p>
            <a:pPr marL="171450" indent="-171450" eaLnBrk="1" hangingPunct="1">
              <a:buFontTx/>
              <a:buChar char="-"/>
            </a:pPr>
            <a:r>
              <a:rPr lang="en-US" altLang="en-US" baseline="0" dirty="0"/>
              <a:t>This data is not </a:t>
            </a:r>
            <a:r>
              <a:rPr lang="en-US" altLang="en-US" baseline="0" dirty="0" err="1"/>
              <a:t>guassian</a:t>
            </a:r>
            <a:endParaRPr lang="en-US" altLang="en-US" baseline="0" dirty="0"/>
          </a:p>
          <a:p>
            <a:pPr marL="171450" indent="-171450" eaLnBrk="1" hangingPunct="1">
              <a:buFontTx/>
              <a:buChar char="-"/>
            </a:pPr>
            <a:r>
              <a:rPr lang="en-US" altLang="en-US" baseline="0" dirty="0"/>
              <a:t>We can moving window</a:t>
            </a:r>
          </a:p>
          <a:p>
            <a:pPr marL="628650" lvl="1" indent="-171450" eaLnBrk="1" hangingPunct="1">
              <a:buFontTx/>
              <a:buChar char="-"/>
            </a:pPr>
            <a:r>
              <a:rPr lang="en-US" altLang="en-US" baseline="0" dirty="0"/>
              <a:t>Smoothing</a:t>
            </a:r>
          </a:p>
          <a:p>
            <a:pPr marL="628650" lvl="1" indent="-171450" eaLnBrk="1" hangingPunct="1">
              <a:buFontTx/>
              <a:buChar char="-"/>
            </a:pPr>
            <a:r>
              <a:rPr lang="en-US" altLang="en-US" baseline="0" dirty="0"/>
              <a:t>For a given data point I can go back 5 days and make prediction for tomorrow.</a:t>
            </a:r>
          </a:p>
          <a:p>
            <a:pPr marL="628650" lvl="1" indent="-171450" eaLnBrk="1" hangingPunct="1">
              <a:buFontTx/>
              <a:buChar char="-"/>
            </a:pPr>
            <a:r>
              <a:rPr lang="en-US" altLang="en-US" baseline="0" dirty="0"/>
              <a:t>Equivalents to use nearest neighbors in the past</a:t>
            </a:r>
          </a:p>
          <a:p>
            <a:pPr marL="171450" lvl="0" indent="-171450" eaLnBrk="1" hangingPunct="1">
              <a:buFontTx/>
              <a:buChar char="-"/>
            </a:pPr>
            <a:r>
              <a:rPr lang="en-US" altLang="en-US" baseline="0" dirty="0"/>
              <a:t>When I expectation based on moving average and what I actually observe, and the difference is a residual.</a:t>
            </a:r>
          </a:p>
          <a:p>
            <a:pPr marL="628650" lvl="1" indent="-171450" eaLnBrk="1" hangingPunct="1">
              <a:buFontTx/>
              <a:buChar char="-"/>
            </a:pPr>
            <a:r>
              <a:rPr lang="en-US" altLang="en-US" baseline="0" dirty="0"/>
              <a:t>When residual too high I may raise a red flag</a:t>
            </a:r>
          </a:p>
        </p:txBody>
      </p:sp>
      <p:sp>
        <p:nvSpPr>
          <p:cNvPr id="4" name="Slide Number Placeholder 3"/>
          <p:cNvSpPr>
            <a:spLocks noGrp="1"/>
          </p:cNvSpPr>
          <p:nvPr>
            <p:ph type="sldNum" sz="quarter" idx="10"/>
          </p:nvPr>
        </p:nvSpPr>
        <p:spPr/>
        <p:txBody>
          <a:bodyPr/>
          <a:lstStyle/>
          <a:p>
            <a:fld id="{CE202BAD-07FF-FA4D-9E61-28096F4225A7}" type="slidenum">
              <a:rPr lang="en-US" smtClean="0"/>
              <a:t>23</a:t>
            </a:fld>
            <a:endParaRPr lang="en-US"/>
          </a:p>
        </p:txBody>
      </p:sp>
    </p:spTree>
    <p:extLst>
      <p:ext uri="{BB962C8B-B14F-4D97-AF65-F5344CB8AC3E}">
        <p14:creationId xmlns:p14="http://schemas.microsoft.com/office/powerpoint/2010/main" val="1943147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t>We can actually do test though because I have residuals.</a:t>
            </a:r>
          </a:p>
          <a:p>
            <a:pPr eaLnBrk="1" hangingPunct="1"/>
            <a:r>
              <a:rPr lang="en-US" altLang="en-US" baseline="0" dirty="0"/>
              <a:t>Like we do with regression and we assume our error is normal 0 with some variance</a:t>
            </a:r>
          </a:p>
          <a:p>
            <a:pPr eaLnBrk="1" hangingPunct="1"/>
            <a:r>
              <a:rPr lang="en-US" altLang="en-US" baseline="0" dirty="0"/>
              <a:t>I could write my regression that autoregressive</a:t>
            </a:r>
          </a:p>
          <a:p>
            <a:pPr eaLnBrk="1" hangingPunct="1"/>
            <a:r>
              <a:rPr lang="en-US" altLang="en-US" baseline="0" dirty="0"/>
              <a:t>	- Show them a basic regression, then Y = f(X), then Y = f(Y_t-1, yY_t-2)</a:t>
            </a:r>
          </a:p>
          <a:p>
            <a:pPr eaLnBrk="1" hangingPunct="1"/>
            <a:r>
              <a:rPr lang="en-US" altLang="en-US" baseline="0" dirty="0"/>
              <a:t>	- My </a:t>
            </a:r>
            <a:r>
              <a:rPr lang="en-US" altLang="en-US" baseline="0" dirty="0" err="1"/>
              <a:t>aexpecation</a:t>
            </a:r>
            <a:r>
              <a:rPr lang="en-US" altLang="en-US" baseline="0" dirty="0"/>
              <a:t> for today is just some average over what I </a:t>
            </a:r>
            <a:r>
              <a:rPr lang="en-US" altLang="en-US" baseline="0" dirty="0" err="1"/>
              <a:t>rpevious</a:t>
            </a:r>
            <a:r>
              <a:rPr lang="en-US" altLang="en-US" baseline="0" dirty="0"/>
              <a:t> saw </a:t>
            </a:r>
            <a:r>
              <a:rPr lang="en-US" altLang="en-US" baseline="0" dirty="0" err="1"/>
              <a:t>pluse</a:t>
            </a:r>
            <a:r>
              <a:rPr lang="en-US" altLang="en-US" baseline="0" dirty="0"/>
              <a:t> noise</a:t>
            </a:r>
          </a:p>
          <a:p>
            <a:pPr eaLnBrk="1" hangingPunct="1"/>
            <a:r>
              <a:rPr lang="en-US" altLang="en-US" baseline="0" dirty="0"/>
              <a:t>Now that we have x bar (either nearest </a:t>
            </a:r>
            <a:r>
              <a:rPr lang="en-US" altLang="en-US" baseline="0" dirty="0" err="1"/>
              <a:t>neightbors</a:t>
            </a:r>
            <a:r>
              <a:rPr lang="en-US" altLang="en-US" baseline="0" dirty="0"/>
              <a:t> or weighted average) we now can </a:t>
            </a:r>
          </a:p>
          <a:p>
            <a:pPr eaLnBrk="1" hangingPunct="1"/>
            <a:r>
              <a:rPr lang="en-US" altLang="en-US" baseline="0" dirty="0"/>
              <a:t>Write on board Given that you have xi – E[</a:t>
            </a:r>
            <a:r>
              <a:rPr lang="en-US" altLang="en-US" baseline="0" dirty="0" err="1"/>
              <a:t>xt</a:t>
            </a:r>
            <a:r>
              <a:rPr lang="en-US" altLang="en-US" baseline="0" dirty="0"/>
              <a:t>], xi – bar x, gets you the residuals</a:t>
            </a:r>
            <a:endParaRPr lang="en-US" altLang="en-US" dirty="0"/>
          </a:p>
          <a:p>
            <a:pPr eaLnBrk="1" hangingPunct="1"/>
            <a:endParaRPr lang="en-US" altLang="en-US" dirty="0"/>
          </a:p>
          <a:p>
            <a:pPr eaLnBrk="1" hangingPunct="1"/>
            <a:r>
              <a:rPr lang="en-US" altLang="en-US" dirty="0"/>
              <a:t>You can imagine that you have </a:t>
            </a:r>
            <a:r>
              <a:rPr lang="en-US" altLang="en-US" dirty="0" err="1"/>
              <a:t>spatio</a:t>
            </a:r>
            <a:r>
              <a:rPr lang="en-US" altLang="en-US" baseline="0" dirty="0"/>
              <a:t> temporal data. Where at every space location there is a time series.</a:t>
            </a:r>
          </a:p>
          <a:p>
            <a:pPr eaLnBrk="1" hangingPunct="1"/>
            <a:endParaRPr lang="en-US" altLang="en-US" baseline="0" dirty="0"/>
          </a:p>
          <a:p>
            <a:pPr eaLnBrk="1" hangingPunct="1"/>
            <a:r>
              <a:rPr lang="en-US" altLang="en-US" baseline="0" dirty="0"/>
              <a:t>We can use GSED to tell me which data points are outliers</a:t>
            </a:r>
          </a:p>
          <a:p>
            <a:pPr eaLnBrk="1" hangingPunct="1"/>
            <a:endParaRPr lang="en-US" altLang="en-US" baseline="0" dirty="0"/>
          </a:p>
          <a:p>
            <a:pPr eaLnBrk="1" hangingPunct="1"/>
            <a:r>
              <a:rPr lang="en-US" altLang="en-US" baseline="0" dirty="0"/>
              <a:t>We started with GSED, with assumptions, we then transformed our data to remove the trends/seasonality </a:t>
            </a:r>
          </a:p>
          <a:p>
            <a:pPr eaLnBrk="1" hangingPunct="1"/>
            <a:br>
              <a:rPr lang="en-US" altLang="en-US" baseline="0" dirty="0"/>
            </a:br>
            <a:r>
              <a:rPr lang="en-US" altLang="en-US" baseline="0" dirty="0"/>
              <a:t>At each target store, you have of a time series of # customers. You want to notice if any regions are doing particularly poor or well. You can even imagine that you have multiple time series: # of purchases of different types of products (produce, </a:t>
            </a:r>
            <a:r>
              <a:rPr lang="en-US" altLang="en-US" baseline="0" dirty="0" err="1"/>
              <a:t>houewares</a:t>
            </a:r>
            <a:r>
              <a:rPr lang="en-US" altLang="en-US" baseline="0" dirty="0"/>
              <a:t>, electronics).s</a:t>
            </a:r>
            <a:endParaRPr lang="en-US" altLang="en-US" dirty="0"/>
          </a:p>
        </p:txBody>
      </p:sp>
      <p:sp>
        <p:nvSpPr>
          <p:cNvPr id="4" name="Slide Number Placeholder 3"/>
          <p:cNvSpPr>
            <a:spLocks noGrp="1"/>
          </p:cNvSpPr>
          <p:nvPr>
            <p:ph type="sldNum" sz="quarter" idx="10"/>
          </p:nvPr>
        </p:nvSpPr>
        <p:spPr/>
        <p:txBody>
          <a:bodyPr/>
          <a:lstStyle/>
          <a:p>
            <a:fld id="{CE202BAD-07FF-FA4D-9E61-28096F4225A7}" type="slidenum">
              <a:rPr lang="en-US" smtClean="0"/>
              <a:t>24</a:t>
            </a:fld>
            <a:endParaRPr lang="en-US"/>
          </a:p>
        </p:txBody>
      </p:sp>
    </p:spTree>
    <p:extLst>
      <p:ext uri="{BB962C8B-B14F-4D97-AF65-F5344CB8AC3E}">
        <p14:creationId xmlns:p14="http://schemas.microsoft.com/office/powerpoint/2010/main" val="2290351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t>We can actually do test though because I have residuals.</a:t>
            </a:r>
          </a:p>
          <a:p>
            <a:pPr eaLnBrk="1" hangingPunct="1"/>
            <a:r>
              <a:rPr lang="en-US" altLang="en-US" baseline="0" dirty="0"/>
              <a:t>Like we do with regression and we assume our error is normal 0 with some variance</a:t>
            </a:r>
          </a:p>
          <a:p>
            <a:pPr eaLnBrk="1" hangingPunct="1"/>
            <a:r>
              <a:rPr lang="en-US" altLang="en-US" baseline="0" dirty="0"/>
              <a:t>I could write my regression that autoregressive</a:t>
            </a:r>
          </a:p>
          <a:p>
            <a:pPr eaLnBrk="1" hangingPunct="1"/>
            <a:r>
              <a:rPr lang="en-US" altLang="en-US" baseline="0" dirty="0"/>
              <a:t>	- Show them a basic regression, then Y = f(X), then Y = f(Y_t-1, yY_t-2)</a:t>
            </a:r>
          </a:p>
          <a:p>
            <a:pPr eaLnBrk="1" hangingPunct="1"/>
            <a:r>
              <a:rPr lang="en-US" altLang="en-US" baseline="0" dirty="0"/>
              <a:t>	- My </a:t>
            </a:r>
            <a:r>
              <a:rPr lang="en-US" altLang="en-US" baseline="0" dirty="0" err="1"/>
              <a:t>aexpecation</a:t>
            </a:r>
            <a:r>
              <a:rPr lang="en-US" altLang="en-US" baseline="0" dirty="0"/>
              <a:t> for today is just some average over what I </a:t>
            </a:r>
            <a:r>
              <a:rPr lang="en-US" altLang="en-US" baseline="0" dirty="0" err="1"/>
              <a:t>rpevious</a:t>
            </a:r>
            <a:r>
              <a:rPr lang="en-US" altLang="en-US" baseline="0" dirty="0"/>
              <a:t> saw </a:t>
            </a:r>
            <a:r>
              <a:rPr lang="en-US" altLang="en-US" baseline="0" dirty="0" err="1"/>
              <a:t>pluse</a:t>
            </a:r>
            <a:r>
              <a:rPr lang="en-US" altLang="en-US" baseline="0" dirty="0"/>
              <a:t> noise</a:t>
            </a:r>
          </a:p>
          <a:p>
            <a:pPr eaLnBrk="1" hangingPunct="1"/>
            <a:r>
              <a:rPr lang="en-US" altLang="en-US" baseline="0" dirty="0"/>
              <a:t>Now that we have x bar (either nearest </a:t>
            </a:r>
            <a:r>
              <a:rPr lang="en-US" altLang="en-US" baseline="0" dirty="0" err="1"/>
              <a:t>neightbors</a:t>
            </a:r>
            <a:r>
              <a:rPr lang="en-US" altLang="en-US" baseline="0" dirty="0"/>
              <a:t> or weighted average) we now can </a:t>
            </a:r>
          </a:p>
          <a:p>
            <a:pPr eaLnBrk="1" hangingPunct="1"/>
            <a:r>
              <a:rPr lang="en-US" altLang="en-US" baseline="0" dirty="0"/>
              <a:t>Write on board Given that you have xi – E[</a:t>
            </a:r>
            <a:r>
              <a:rPr lang="en-US" altLang="en-US" baseline="0" dirty="0" err="1"/>
              <a:t>xt</a:t>
            </a:r>
            <a:r>
              <a:rPr lang="en-US" altLang="en-US" baseline="0" dirty="0"/>
              <a:t>], xi – bar x, gets you the residuals</a:t>
            </a:r>
            <a:endParaRPr lang="en-US" altLang="en-US" dirty="0"/>
          </a:p>
          <a:p>
            <a:pPr eaLnBrk="1" hangingPunct="1"/>
            <a:endParaRPr lang="en-US" altLang="en-US" dirty="0"/>
          </a:p>
          <a:p>
            <a:pPr eaLnBrk="1" hangingPunct="1"/>
            <a:r>
              <a:rPr lang="en-US" altLang="en-US" dirty="0"/>
              <a:t>You can imagine that you have </a:t>
            </a:r>
            <a:r>
              <a:rPr lang="en-US" altLang="en-US" dirty="0" err="1"/>
              <a:t>spatio</a:t>
            </a:r>
            <a:r>
              <a:rPr lang="en-US" altLang="en-US" baseline="0" dirty="0"/>
              <a:t> temporal data. Where at every space location there is a time series.</a:t>
            </a:r>
          </a:p>
          <a:p>
            <a:pPr eaLnBrk="1" hangingPunct="1"/>
            <a:endParaRPr lang="en-US" altLang="en-US" baseline="0" dirty="0"/>
          </a:p>
          <a:p>
            <a:pPr eaLnBrk="1" hangingPunct="1"/>
            <a:r>
              <a:rPr lang="en-US" altLang="en-US" baseline="0" dirty="0"/>
              <a:t>We can use GSED to tell me which data points are outliers</a:t>
            </a:r>
          </a:p>
          <a:p>
            <a:pPr eaLnBrk="1" hangingPunct="1"/>
            <a:endParaRPr lang="en-US" altLang="en-US" baseline="0" dirty="0"/>
          </a:p>
          <a:p>
            <a:pPr eaLnBrk="1" hangingPunct="1"/>
            <a:r>
              <a:rPr lang="en-US" altLang="en-US" baseline="0" dirty="0"/>
              <a:t>We started with GSED, with assumptions, we then transformed our data to remove the trends/seasonality </a:t>
            </a:r>
          </a:p>
          <a:p>
            <a:pPr eaLnBrk="1" hangingPunct="1"/>
            <a:br>
              <a:rPr lang="en-US" altLang="en-US" baseline="0" dirty="0"/>
            </a:br>
            <a:r>
              <a:rPr lang="en-US" altLang="en-US" baseline="0" dirty="0"/>
              <a:t>At each target store, you have of a time series of # customers. You want to notice if any regions are doing particularly poor or well. You can even imagine that you have multiple time series: # of purchases of different types of products (produce, </a:t>
            </a:r>
            <a:r>
              <a:rPr lang="en-US" altLang="en-US" baseline="0" dirty="0" err="1"/>
              <a:t>houewares</a:t>
            </a:r>
            <a:r>
              <a:rPr lang="en-US" altLang="en-US" baseline="0" dirty="0"/>
              <a:t>, electronics).s</a:t>
            </a:r>
            <a:endParaRPr lang="en-US" altLang="en-US" dirty="0"/>
          </a:p>
        </p:txBody>
      </p:sp>
      <p:sp>
        <p:nvSpPr>
          <p:cNvPr id="4" name="Slide Number Placeholder 3"/>
          <p:cNvSpPr>
            <a:spLocks noGrp="1"/>
          </p:cNvSpPr>
          <p:nvPr>
            <p:ph type="sldNum" sz="quarter" idx="10"/>
          </p:nvPr>
        </p:nvSpPr>
        <p:spPr/>
        <p:txBody>
          <a:bodyPr/>
          <a:lstStyle/>
          <a:p>
            <a:fld id="{CE202BAD-07FF-FA4D-9E61-28096F4225A7}" type="slidenum">
              <a:rPr lang="en-US" smtClean="0"/>
              <a:t>25</a:t>
            </a:fld>
            <a:endParaRPr lang="en-US"/>
          </a:p>
        </p:txBody>
      </p:sp>
    </p:spTree>
    <p:extLst>
      <p:ext uri="{BB962C8B-B14F-4D97-AF65-F5344CB8AC3E}">
        <p14:creationId xmlns:p14="http://schemas.microsoft.com/office/powerpoint/2010/main" val="106335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learned from the previous lecture and example in education is that text can be a valuable source of (unstructured) data. How were we able to structure it? What if we do not have known structures or labeled data to map things to?</a:t>
            </a:r>
          </a:p>
        </p:txBody>
      </p:sp>
      <p:sp>
        <p:nvSpPr>
          <p:cNvPr id="4" name="Slide Number Placeholder 3"/>
          <p:cNvSpPr>
            <a:spLocks noGrp="1"/>
          </p:cNvSpPr>
          <p:nvPr>
            <p:ph type="sldNum" sz="quarter" idx="10"/>
          </p:nvPr>
        </p:nvSpPr>
        <p:spPr/>
        <p:txBody>
          <a:bodyPr/>
          <a:lstStyle/>
          <a:p>
            <a:fld id="{CE202BAD-07FF-FA4D-9E61-28096F4225A7}" type="slidenum">
              <a:rPr lang="en-US" smtClean="0"/>
              <a:t>26</a:t>
            </a:fld>
            <a:endParaRPr lang="en-US"/>
          </a:p>
        </p:txBody>
      </p:sp>
    </p:spTree>
    <p:extLst>
      <p:ext uri="{BB962C8B-B14F-4D97-AF65-F5344CB8AC3E}">
        <p14:creationId xmlns:p14="http://schemas.microsoft.com/office/powerpoint/2010/main" val="1999546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34407883-170E-D346-8594-87B74EBEE8C4}" type="slidenum">
              <a:rPr lang="en-US" altLang="en-US"/>
              <a:pPr/>
              <a:t>27</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eaLnBrk="1" hangingPunct="1">
              <a:buFontTx/>
              <a:buChar char="-"/>
            </a:pPr>
            <a:r>
              <a:rPr lang="en-US" altLang="en-US" dirty="0"/>
              <a:t>This is the area</a:t>
            </a:r>
            <a:r>
              <a:rPr lang="en-US" altLang="en-US" baseline="0" dirty="0"/>
              <a:t> I work in and it is all about finding collections of anomalies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If you remember our example from last week where we talked about fraud, and how if I am an intelligent </a:t>
            </a:r>
            <a:r>
              <a:rPr lang="en-US" altLang="en-US" baseline="0" dirty="0" err="1"/>
              <a:t>fraduster</a:t>
            </a:r>
            <a:r>
              <a:rPr lang="en-US" altLang="en-US" baseline="0" dirty="0"/>
              <a:t> I will buy groceries and gas, then it will be hard to detect </a:t>
            </a:r>
            <a:r>
              <a:rPr lang="en-US" altLang="en-US" baseline="0" dirty="0" err="1"/>
              <a:t>becase</a:t>
            </a:r>
            <a:r>
              <a:rPr lang="en-US" altLang="en-US" baseline="0" dirty="0"/>
              <a:t> no </a:t>
            </a:r>
            <a:r>
              <a:rPr lang="en-US" altLang="en-US" baseline="0" dirty="0" err="1"/>
              <a:t>invidual</a:t>
            </a:r>
            <a:r>
              <a:rPr lang="en-US" altLang="en-US" baseline="0" dirty="0"/>
              <a:t> transaction looks weird. However, the collection of transactions all that are a little weird will raise the red flag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Same idea in Target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Question 1 is is my entire data weird or are there anomalies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Is there fraud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Question 2 if thee are patterns where are there.</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Which </a:t>
            </a:r>
            <a:r>
              <a:rPr lang="en-US" altLang="en-US" baseline="0" dirty="0" err="1"/>
              <a:t>transactiona</a:t>
            </a:r>
            <a:r>
              <a:rPr lang="en-US" altLang="en-US" baseline="0" dirty="0"/>
              <a:t> are fraud</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Target monitoring </a:t>
            </a:r>
            <a:r>
              <a:rPr lang="en-US" altLang="en-US" baseline="0" dirty="0" err="1"/>
              <a:t>twiiter</a:t>
            </a:r>
            <a:endParaRPr lang="en-US" altLang="en-US" baseline="0" dirty="0"/>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Is Target a trending </a:t>
            </a:r>
            <a:r>
              <a:rPr lang="en-US" altLang="en-US" baseline="0" dirty="0" err="1"/>
              <a:t>topi</a:t>
            </a:r>
            <a:endParaRPr lang="en-US" altLang="en-US" baseline="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Money Laundering</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Detecting a network our </a:t>
            </a:r>
            <a:r>
              <a:rPr lang="en-US" altLang="en-US" baseline="0" dirty="0" err="1"/>
              <a:t>idnviduals</a:t>
            </a:r>
            <a:r>
              <a:rPr lang="en-US" altLang="en-US" baseline="0" dirty="0"/>
              <a:t>/firms that buy and sell to clear up money</a:t>
            </a:r>
            <a:endParaRPr lang="en-US" altLang="en-US" dirty="0"/>
          </a:p>
          <a:p>
            <a:pPr eaLnBrk="1" hangingPunct="1"/>
            <a:r>
              <a:rPr lang="en-US" altLang="en-US" dirty="0"/>
              <a:t>This is still focused on individual record anomalies, what if</a:t>
            </a:r>
            <a:r>
              <a:rPr lang="en-US" altLang="en-US" baseline="0" dirty="0"/>
              <a:t> we want to find patterns (collections of data) of anomalies.</a:t>
            </a:r>
          </a:p>
        </p:txBody>
      </p:sp>
    </p:spTree>
    <p:extLst>
      <p:ext uri="{BB962C8B-B14F-4D97-AF65-F5344CB8AC3E}">
        <p14:creationId xmlns:p14="http://schemas.microsoft.com/office/powerpoint/2010/main" val="3803651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C1634191-C491-9E43-8955-9830208EB459}" type="slidenum">
              <a:rPr lang="en-US" altLang="en-US"/>
              <a:pPr/>
              <a:t>28</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 We know</a:t>
            </a:r>
            <a:r>
              <a:rPr lang="en-US" altLang="en-US" baseline="0" dirty="0"/>
              <a:t> that laundering rings are highly dense within the ring and highly sparse outside of the group. So finding such structure</a:t>
            </a:r>
          </a:p>
        </p:txBody>
      </p:sp>
    </p:spTree>
    <p:extLst>
      <p:ext uri="{BB962C8B-B14F-4D97-AF65-F5344CB8AC3E}">
        <p14:creationId xmlns:p14="http://schemas.microsoft.com/office/powerpoint/2010/main" val="4249895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BBC2B31D-C5F0-C747-B74F-FF6BB60A7E24}" type="slidenum">
              <a:rPr lang="en-US" altLang="en-US"/>
              <a:pPr/>
              <a:t>29</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a:t>
            </a:r>
            <a:r>
              <a:rPr lang="en-US" altLang="en-US" baseline="0" dirty="0"/>
              <a:t> Gas Groceries are not </a:t>
            </a:r>
            <a:r>
              <a:rPr lang="en-US" altLang="en-US" baseline="0" dirty="0" err="1"/>
              <a:t>anoamlous</a:t>
            </a:r>
            <a:r>
              <a:rPr lang="en-US" altLang="en-US" baseline="0" dirty="0"/>
              <a:t>. However, Gas 3 times for more than you typically </a:t>
            </a:r>
            <a:r>
              <a:rPr lang="en-US" altLang="en-US" baseline="0" dirty="0" err="1"/>
              <a:t>purhcase</a:t>
            </a:r>
            <a:r>
              <a:rPr lang="en-US" altLang="en-US" baseline="0" dirty="0"/>
              <a:t> is.</a:t>
            </a:r>
            <a:endParaRPr lang="en-US" altLang="en-US" dirty="0"/>
          </a:p>
        </p:txBody>
      </p:sp>
    </p:spTree>
    <p:extLst>
      <p:ext uri="{BB962C8B-B14F-4D97-AF65-F5344CB8AC3E}">
        <p14:creationId xmlns:p14="http://schemas.microsoft.com/office/powerpoint/2010/main" val="4247916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EE40FB4E-385F-5947-953A-5F02CD112EBE}" type="slidenum">
              <a:rPr lang="en-US" altLang="en-US"/>
              <a:pPr/>
              <a:t>30</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eaLnBrk="1" hangingPunct="1">
              <a:buFontTx/>
              <a:buChar char="-"/>
            </a:pPr>
            <a:r>
              <a:rPr lang="en-US" altLang="en-US" dirty="0"/>
              <a:t>Clustering</a:t>
            </a:r>
            <a:r>
              <a:rPr lang="en-US" altLang="en-US" baseline="0" dirty="0"/>
              <a:t> time intervals or locations</a:t>
            </a:r>
          </a:p>
          <a:p>
            <a:pPr marL="171450" indent="-171450" eaLnBrk="1" hangingPunct="1">
              <a:buFontTx/>
              <a:buChar char="-"/>
            </a:pPr>
            <a:r>
              <a:rPr lang="en-US" altLang="en-US" dirty="0"/>
              <a:t>My example about pizza on</a:t>
            </a:r>
            <a:r>
              <a:rPr lang="en-US" altLang="en-US" baseline="0" dirty="0"/>
              <a:t> target on Wed</a:t>
            </a:r>
          </a:p>
          <a:p>
            <a:pPr marL="171450" indent="-171450" eaLnBrk="1" hangingPunct="1">
              <a:buFontTx/>
              <a:buChar char="-"/>
            </a:pPr>
            <a:r>
              <a:rPr lang="en-US" altLang="en-US" baseline="0" dirty="0"/>
              <a:t>Individual do not look different on their own, but the group is collectively anomalous</a:t>
            </a:r>
            <a:endParaRPr lang="en-US" altLang="en-US" dirty="0"/>
          </a:p>
        </p:txBody>
      </p:sp>
    </p:spTree>
    <p:extLst>
      <p:ext uri="{BB962C8B-B14F-4D97-AF65-F5344CB8AC3E}">
        <p14:creationId xmlns:p14="http://schemas.microsoft.com/office/powerpoint/2010/main" val="3447552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E2E39A41-2D26-E447-A5FE-AF36693E0A8D}" type="slidenum">
              <a:rPr lang="en-US" altLang="en-US"/>
              <a:pPr/>
              <a:t>31</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171450" indent="-171450" eaLnBrk="1" hangingPunct="1">
              <a:buFontTx/>
              <a:buChar char="-"/>
            </a:pPr>
            <a:r>
              <a:rPr lang="en-US" altLang="en-US" dirty="0"/>
              <a:t>Find the right subset</a:t>
            </a:r>
          </a:p>
          <a:p>
            <a:pPr marL="171450" indent="-171450" eaLnBrk="1" hangingPunct="1">
              <a:buFontTx/>
              <a:buChar char="-"/>
            </a:pPr>
            <a:endParaRPr lang="en-US" altLang="en-US" dirty="0"/>
          </a:p>
        </p:txBody>
      </p:sp>
    </p:spTree>
    <p:extLst>
      <p:ext uri="{BB962C8B-B14F-4D97-AF65-F5344CB8AC3E}">
        <p14:creationId xmlns:p14="http://schemas.microsoft.com/office/powerpoint/2010/main" val="149368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learned from the previous lecture and example in education is that text can be a valuable source of (unstructured) data. How were we able to structure it? What if we do not have known structures or labeled data to map things to?</a:t>
            </a:r>
          </a:p>
        </p:txBody>
      </p:sp>
      <p:sp>
        <p:nvSpPr>
          <p:cNvPr id="4" name="Slide Number Placeholder 3"/>
          <p:cNvSpPr>
            <a:spLocks noGrp="1"/>
          </p:cNvSpPr>
          <p:nvPr>
            <p:ph type="sldNum" sz="quarter" idx="10"/>
          </p:nvPr>
        </p:nvSpPr>
        <p:spPr/>
        <p:txBody>
          <a:bodyPr/>
          <a:lstStyle/>
          <a:p>
            <a:fld id="{CE202BAD-07FF-FA4D-9E61-28096F4225A7}" type="slidenum">
              <a:rPr lang="en-US" smtClean="0"/>
              <a:t>3</a:t>
            </a:fld>
            <a:endParaRPr lang="en-US"/>
          </a:p>
        </p:txBody>
      </p:sp>
    </p:spTree>
    <p:extLst>
      <p:ext uri="{BB962C8B-B14F-4D97-AF65-F5344CB8AC3E}">
        <p14:creationId xmlns:p14="http://schemas.microsoft.com/office/powerpoint/2010/main" val="3107445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1049061B-362A-CB40-B1D3-3A782446B0B3}" type="slidenum">
              <a:rPr lang="en-US" altLang="en-US"/>
              <a:pPr/>
              <a:t>32</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p>
        </p:txBody>
      </p:sp>
    </p:spTree>
    <p:extLst>
      <p:ext uri="{BB962C8B-B14F-4D97-AF65-F5344CB8AC3E}">
        <p14:creationId xmlns:p14="http://schemas.microsoft.com/office/powerpoint/2010/main" val="918724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1049061B-362A-CB40-B1D3-3A782446B0B3}" type="slidenum">
              <a:rPr lang="en-US" altLang="en-US"/>
              <a:pPr/>
              <a:t>33</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p>
        </p:txBody>
      </p:sp>
    </p:spTree>
    <p:extLst>
      <p:ext uri="{BB962C8B-B14F-4D97-AF65-F5344CB8AC3E}">
        <p14:creationId xmlns:p14="http://schemas.microsoft.com/office/powerpoint/2010/main" val="2457611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78AB0464-F412-4E48-A3B5-4D18FEC7FF80}" type="slidenum">
              <a:rPr lang="en-US" altLang="en-US"/>
              <a:pPr/>
              <a:t>34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That local </a:t>
            </a:r>
            <a:r>
              <a:rPr lang="en-US" altLang="en-US" dirty="0" err="1"/>
              <a:t>anom</a:t>
            </a:r>
            <a:r>
              <a:rPr lang="en-US" altLang="en-US" dirty="0"/>
              <a:t> can be anomaly</a:t>
            </a:r>
            <a:r>
              <a:rPr lang="en-US" altLang="en-US" baseline="0" dirty="0"/>
              <a:t> detection method we have discussed. </a:t>
            </a:r>
            <a:r>
              <a:rPr lang="en-US" altLang="en-US" baseline="0" dirty="0" err="1"/>
              <a:t>Inlcuding</a:t>
            </a:r>
            <a:r>
              <a:rPr lang="en-US" altLang="en-US" baseline="0" dirty="0"/>
              <a:t> my favorite model based.</a:t>
            </a:r>
          </a:p>
          <a:p>
            <a:pPr eaLnBrk="1" hangingPunct="1"/>
            <a:r>
              <a:rPr lang="en-US" altLang="en-US" baseline="0" dirty="0"/>
              <a:t>We can c. So to be an anomaly we can say if the probability of seeing this transaction given your historical behavior is &lt; 0.01 we consider you an </a:t>
            </a:r>
            <a:r>
              <a:rPr lang="en-US" altLang="en-US" baseline="0" dirty="0" err="1"/>
              <a:t>anomly</a:t>
            </a:r>
            <a:r>
              <a:rPr lang="en-US" altLang="en-US" baseline="0" dirty="0"/>
              <a:t>.</a:t>
            </a:r>
            <a:endParaRPr lang="en-US" altLang="en-US" dirty="0"/>
          </a:p>
        </p:txBody>
      </p:sp>
    </p:spTree>
    <p:extLst>
      <p:ext uri="{BB962C8B-B14F-4D97-AF65-F5344CB8AC3E}">
        <p14:creationId xmlns:p14="http://schemas.microsoft.com/office/powerpoint/2010/main" val="1809169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78AB0464-F412-4E48-A3B5-4D18FEC7FF80}" type="slidenum">
              <a:rPr lang="en-US" altLang="en-US"/>
              <a:pPr/>
              <a:t>35</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A</a:t>
            </a:r>
            <a:r>
              <a:rPr lang="en-US" altLang="en-US" baseline="0" dirty="0"/>
              <a:t> more advanced technique is to compute the likelihood ratio </a:t>
            </a:r>
            <a:endParaRPr lang="en-US" altLang="en-US" dirty="0"/>
          </a:p>
        </p:txBody>
      </p:sp>
    </p:spTree>
    <p:extLst>
      <p:ext uri="{BB962C8B-B14F-4D97-AF65-F5344CB8AC3E}">
        <p14:creationId xmlns:p14="http://schemas.microsoft.com/office/powerpoint/2010/main" val="202330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EF372A89-BA42-2249-9D16-6F6C2A091B55}" type="slidenum">
              <a:rPr lang="en-US" altLang="en-US"/>
              <a:pPr/>
              <a:t>36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p>
        </p:txBody>
      </p:sp>
    </p:spTree>
    <p:extLst>
      <p:ext uri="{BB962C8B-B14F-4D97-AF65-F5344CB8AC3E}">
        <p14:creationId xmlns:p14="http://schemas.microsoft.com/office/powerpoint/2010/main" val="1764929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3D32DBF5-FD3B-C147-B62F-512F7826F06E}" type="slidenum">
              <a:rPr lang="en-US" altLang="en-US"/>
              <a:pPr/>
              <a:t>37</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82597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0D502B42-83BC-874B-A32B-4F5D23A952C2}" type="slidenum">
              <a:rPr lang="en-US" altLang="en-US"/>
              <a:pPr/>
              <a:t>38</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977723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6EC37ED6-E8AA-5F49-B045-87821787ABE2}" type="slidenum">
              <a:rPr lang="en-US" altLang="en-US"/>
              <a:pPr/>
              <a:t>39</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 Intervals or circular</a:t>
            </a:r>
            <a:r>
              <a:rPr lang="en-US" altLang="en-US" baseline="0" dirty="0"/>
              <a:t> regions (in time or space). For any subset, you can do any of the things we talked about before.</a:t>
            </a:r>
            <a:endParaRPr lang="en-US" altLang="en-US" dirty="0"/>
          </a:p>
        </p:txBody>
      </p:sp>
    </p:spTree>
    <p:extLst>
      <p:ext uri="{BB962C8B-B14F-4D97-AF65-F5344CB8AC3E}">
        <p14:creationId xmlns:p14="http://schemas.microsoft.com/office/powerpoint/2010/main" val="2425150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11CF397D-5A49-7F4A-AE00-B03DC87230DC}" type="slidenum">
              <a:rPr lang="en-US" altLang="en-US"/>
              <a:pPr/>
              <a:t>40</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200309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charset="0"/>
              </a:defRPr>
            </a:lvl1pPr>
            <a:lvl2pPr marL="742950" indent="-285750" defTabSz="930275">
              <a:defRPr>
                <a:solidFill>
                  <a:schemeClr val="tx1"/>
                </a:solidFill>
                <a:latin typeface="Arial" charset="0"/>
              </a:defRPr>
            </a:lvl2pPr>
            <a:lvl3pPr marL="1143000" indent="-228600" defTabSz="930275">
              <a:defRPr>
                <a:solidFill>
                  <a:schemeClr val="tx1"/>
                </a:solidFill>
                <a:latin typeface="Arial" charset="0"/>
              </a:defRPr>
            </a:lvl3pPr>
            <a:lvl4pPr marL="1600200" indent="-228600" defTabSz="930275">
              <a:defRPr>
                <a:solidFill>
                  <a:schemeClr val="tx1"/>
                </a:solidFill>
                <a:latin typeface="Arial" charset="0"/>
              </a:defRPr>
            </a:lvl4pPr>
            <a:lvl5pPr marL="2057400" indent="-228600" defTabSz="930275">
              <a:defRPr>
                <a:solidFill>
                  <a:schemeClr val="tx1"/>
                </a:solidFill>
                <a:latin typeface="Arial" charset="0"/>
              </a:defRPr>
            </a:lvl5pPr>
            <a:lvl6pPr marL="2514600" indent="-228600" algn="ctr" defTabSz="930275" eaLnBrk="0" fontAlgn="base" hangingPunct="0">
              <a:spcBef>
                <a:spcPct val="0"/>
              </a:spcBef>
              <a:spcAft>
                <a:spcPct val="0"/>
              </a:spcAft>
              <a:defRPr>
                <a:solidFill>
                  <a:schemeClr val="tx1"/>
                </a:solidFill>
                <a:latin typeface="Arial" charset="0"/>
              </a:defRPr>
            </a:lvl6pPr>
            <a:lvl7pPr marL="2971800" indent="-228600" algn="ctr" defTabSz="930275" eaLnBrk="0" fontAlgn="base" hangingPunct="0">
              <a:spcBef>
                <a:spcPct val="0"/>
              </a:spcBef>
              <a:spcAft>
                <a:spcPct val="0"/>
              </a:spcAft>
              <a:defRPr>
                <a:solidFill>
                  <a:schemeClr val="tx1"/>
                </a:solidFill>
                <a:latin typeface="Arial" charset="0"/>
              </a:defRPr>
            </a:lvl7pPr>
            <a:lvl8pPr marL="3429000" indent="-228600" algn="ctr" defTabSz="930275" eaLnBrk="0" fontAlgn="base" hangingPunct="0">
              <a:spcBef>
                <a:spcPct val="0"/>
              </a:spcBef>
              <a:spcAft>
                <a:spcPct val="0"/>
              </a:spcAft>
              <a:defRPr>
                <a:solidFill>
                  <a:schemeClr val="tx1"/>
                </a:solidFill>
                <a:latin typeface="Arial" charset="0"/>
              </a:defRPr>
            </a:lvl8pPr>
            <a:lvl9pPr marL="3886200" indent="-228600" algn="ctr" defTabSz="930275" eaLnBrk="0" fontAlgn="base" hangingPunct="0">
              <a:spcBef>
                <a:spcPct val="0"/>
              </a:spcBef>
              <a:spcAft>
                <a:spcPct val="0"/>
              </a:spcAft>
              <a:defRPr>
                <a:solidFill>
                  <a:schemeClr val="tx1"/>
                </a:solidFill>
                <a:latin typeface="Arial" charset="0"/>
              </a:defRPr>
            </a:lvl9pPr>
          </a:lstStyle>
          <a:p>
            <a:fld id="{7E127AD4-D217-D340-A96B-D83AF1557A1A}" type="slidenum">
              <a:rPr lang="en-US" altLang="en-US"/>
              <a:pPr/>
              <a:t>41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09874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They system can be as</a:t>
            </a:r>
            <a:r>
              <a:rPr lang="en-US" baseline="0" dirty="0"/>
              <a:t> physical as the subsystem that controls the engine on air plane</a:t>
            </a:r>
          </a:p>
          <a:p>
            <a:pPr marL="171450" indent="-171450">
              <a:buFontTx/>
              <a:buChar char="-"/>
            </a:pPr>
            <a:r>
              <a:rPr lang="en-US" baseline="0" dirty="0"/>
              <a:t>Or behavioral as the one which controls the purchasing behavior of utility maximizing agents given their social network.</a:t>
            </a:r>
          </a:p>
        </p:txBody>
      </p:sp>
      <p:sp>
        <p:nvSpPr>
          <p:cNvPr id="4" name="Slide Number Placeholder 3"/>
          <p:cNvSpPr>
            <a:spLocks noGrp="1"/>
          </p:cNvSpPr>
          <p:nvPr>
            <p:ph type="sldNum" sz="quarter" idx="10"/>
          </p:nvPr>
        </p:nvSpPr>
        <p:spPr/>
        <p:txBody>
          <a:bodyPr/>
          <a:lstStyle/>
          <a:p>
            <a:fld id="{4E54821A-EF6E-AC4B-9ABF-9903DD9FD453}" type="slidenum">
              <a:rPr lang="en-US" smtClean="0"/>
              <a:t>4</a:t>
            </a:fld>
            <a:endParaRPr lang="en-US"/>
          </a:p>
        </p:txBody>
      </p:sp>
    </p:spTree>
    <p:extLst>
      <p:ext uri="{BB962C8B-B14F-4D97-AF65-F5344CB8AC3E}">
        <p14:creationId xmlns:p14="http://schemas.microsoft.com/office/powerpoint/2010/main" val="163179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What is anomaly detection</a:t>
            </a:r>
          </a:p>
          <a:p>
            <a:endParaRPr lang="en-US" altLang="en-US" sz="1200" dirty="0"/>
          </a:p>
          <a:p>
            <a:r>
              <a:rPr lang="en-US" altLang="en-US" sz="1200" dirty="0"/>
              <a:t>What are some ways in which we can use it</a:t>
            </a:r>
          </a:p>
          <a:p>
            <a:r>
              <a:rPr lang="en-US" altLang="en-US" sz="1200" dirty="0"/>
              <a:t>Credit card fraud detection, telecommunication fraud detection, health care fraud</a:t>
            </a:r>
          </a:p>
          <a:p>
            <a:endParaRPr lang="en-US" sz="1200" dirty="0"/>
          </a:p>
          <a:p>
            <a:pPr marL="171450" indent="-171450">
              <a:buFontTx/>
              <a:buChar char="-"/>
            </a:pPr>
            <a:r>
              <a:rPr lang="en-US" dirty="0"/>
              <a:t>Data points, records, instances that are considerably different from the rest of the data (or the expectation)</a:t>
            </a:r>
          </a:p>
          <a:p>
            <a:pPr marL="628650" lvl="1" indent="-171450">
              <a:buFontTx/>
              <a:buChar char="-"/>
            </a:pPr>
            <a:r>
              <a:rPr lang="en-US" dirty="0"/>
              <a:t>Expectation</a:t>
            </a:r>
            <a:r>
              <a:rPr lang="en-US" baseline="0" dirty="0"/>
              <a:t> can come from other data points, so different can be measure in distance</a:t>
            </a:r>
            <a:endParaRPr lang="en-US" dirty="0"/>
          </a:p>
          <a:p>
            <a:pPr marL="171450" indent="-171450">
              <a:buFontTx/>
              <a:buChar char="-"/>
            </a:pPr>
            <a:r>
              <a:rPr lang="en-US" dirty="0"/>
              <a:t>Working assumption is that the majority of data is normal, and trying to find deviations away from that.</a:t>
            </a:r>
          </a:p>
          <a:p>
            <a:pPr marL="171450" indent="-171450">
              <a:buFontTx/>
              <a:buChar char="-"/>
            </a:pPr>
            <a:r>
              <a:rPr lang="en-US" dirty="0"/>
              <a:t>Outlier detection</a:t>
            </a:r>
            <a:r>
              <a:rPr lang="en-US" baseline="0" dirty="0"/>
              <a:t>, to me, is simply something that happens by random chance where as an outlier is produced by a different process</a:t>
            </a:r>
          </a:p>
          <a:p>
            <a:pPr marL="171450" lvl="0" indent="-171450">
              <a:buFontTx/>
              <a:buChar char="-"/>
            </a:pPr>
            <a:r>
              <a:rPr lang="en-US" baseline="0" dirty="0"/>
              <a:t>You are target and you are monitoring how often people show up everyday</a:t>
            </a:r>
          </a:p>
          <a:p>
            <a:pPr marL="628650" lvl="1" indent="-171450">
              <a:buFontTx/>
              <a:buChar char="-"/>
            </a:pPr>
            <a:r>
              <a:rPr lang="en-US" baseline="0" dirty="0"/>
              <a:t>On 1st Wednesday of the month you see spike (10x). 1</a:t>
            </a:r>
            <a:r>
              <a:rPr lang="en-US" baseline="30000" dirty="0"/>
              <a:t>st</a:t>
            </a:r>
            <a:r>
              <a:rPr lang="en-US" baseline="0" dirty="0"/>
              <a:t> time it may be an outlier, but if you notice it happens second month, 3</a:t>
            </a:r>
            <a:r>
              <a:rPr lang="en-US" baseline="30000" dirty="0"/>
              <a:t>rd</a:t>
            </a:r>
            <a:r>
              <a:rPr lang="en-US" baseline="0" dirty="0"/>
              <a:t> month. This is no longer an </a:t>
            </a:r>
            <a:r>
              <a:rPr lang="en-US" baseline="0" dirty="0" err="1"/>
              <a:t>oulier</a:t>
            </a:r>
            <a:r>
              <a:rPr lang="en-US" baseline="0" dirty="0"/>
              <a:t> but an anomalous pattern.</a:t>
            </a:r>
          </a:p>
          <a:p>
            <a:pPr marL="628650" lvl="1" indent="-171450">
              <a:buFontTx/>
              <a:buChar char="-"/>
            </a:pPr>
            <a:r>
              <a:rPr lang="en-US" baseline="0" dirty="0"/>
              <a:t>Pizza hut next door has cheap pizzas on Wednesdays. You can take advantage of that and say, maybe I should sell pizza a target? Maybe I come up with an agreement with Pizza Hut where we have Sales on Pizza and then Sales at Target</a:t>
            </a:r>
          </a:p>
          <a:p>
            <a:pPr marL="628650" lvl="1" indent="-171450">
              <a:buFontTx/>
              <a:buChar char="-"/>
            </a:pPr>
            <a:r>
              <a:rPr lang="en-US" baseline="0" dirty="0"/>
              <a:t>If you can identify the </a:t>
            </a:r>
            <a:r>
              <a:rPr lang="en-US" baseline="0" dirty="0" err="1"/>
              <a:t>anomlous</a:t>
            </a:r>
            <a:r>
              <a:rPr lang="en-US" baseline="0" dirty="0"/>
              <a:t> pattern, you can understand it, and turn the knobs in your favor but outliers do not give you knobs to turn.</a:t>
            </a:r>
            <a:endParaRPr lang="en-US" dirty="0"/>
          </a:p>
          <a:p>
            <a:pPr marL="171450" indent="-171450">
              <a:buFontTx/>
              <a:buChar char="-"/>
            </a:pPr>
            <a:r>
              <a:rPr lang="en-US" dirty="0"/>
              <a:t>Anomaly could be incorrect</a:t>
            </a:r>
            <a:r>
              <a:rPr lang="en-US" baseline="0" dirty="0"/>
              <a:t> data</a:t>
            </a:r>
            <a:endParaRPr lang="en-US" dirty="0"/>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dirty="0"/>
              <a:t>Could be data quality issues</a:t>
            </a:r>
          </a:p>
          <a:p>
            <a:pPr marL="1085850" lvl="2" indent="-171450">
              <a:buFontTx/>
              <a:buChar char="-"/>
            </a:pPr>
            <a:r>
              <a:rPr lang="en-US" dirty="0"/>
              <a:t>For example data</a:t>
            </a:r>
            <a:r>
              <a:rPr lang="en-US" baseline="0" dirty="0"/>
              <a:t> entry error</a:t>
            </a:r>
            <a:endParaRPr lang="en-US" dirty="0"/>
          </a:p>
          <a:p>
            <a:pPr marL="1085850" lvl="2" indent="-171450">
              <a:buFontTx/>
              <a:buChar char="-"/>
            </a:pPr>
            <a:r>
              <a:rPr lang="en-US" dirty="0"/>
              <a:t>Filling out online form (supposed to put age but put years of birth).</a:t>
            </a:r>
          </a:p>
          <a:p>
            <a:pPr marL="1085850" lvl="2" indent="-171450">
              <a:buFontTx/>
              <a:buChar char="-"/>
            </a:pPr>
            <a:r>
              <a:rPr lang="en-US" dirty="0"/>
              <a:t>Would be large value of birth, detection method would find it.</a:t>
            </a:r>
          </a:p>
          <a:p>
            <a:pPr marL="171450" lvl="0" indent="-171450">
              <a:buFontTx/>
              <a:buChar char="-"/>
            </a:pPr>
            <a:r>
              <a:rPr lang="en-US" dirty="0"/>
              <a:t>Could be regular correct data but just abnormal</a:t>
            </a:r>
          </a:p>
          <a:p>
            <a:pPr marL="171450" lvl="0" indent="-171450">
              <a:buFontTx/>
              <a:buChar char="-"/>
            </a:pPr>
            <a:r>
              <a:rPr lang="en-US" dirty="0"/>
              <a:t>Removing outliers or not depends on context</a:t>
            </a:r>
          </a:p>
          <a:p>
            <a:pPr marL="628650" lvl="1" indent="-171450">
              <a:buFontTx/>
              <a:buChar char="-"/>
            </a:pPr>
            <a:r>
              <a:rPr lang="en-US" dirty="0"/>
              <a:t>If it is a data error may want to remove or fix it. </a:t>
            </a:r>
          </a:p>
          <a:p>
            <a:pPr marL="628650" lvl="1" indent="-171450">
              <a:buFontTx/>
              <a:buChar char="-"/>
            </a:pPr>
            <a:r>
              <a:rPr lang="en-US" dirty="0"/>
              <a:t>If it is a true correct value it may make sense to keep it in. </a:t>
            </a:r>
          </a:p>
          <a:p>
            <a:pPr marL="1085850" lvl="2" indent="-171450">
              <a:buFontTx/>
              <a:buChar char="-"/>
            </a:pPr>
            <a:r>
              <a:rPr lang="en-US" dirty="0"/>
              <a:t>Could be indicative of interesting finding. </a:t>
            </a:r>
          </a:p>
          <a:p>
            <a:pPr marL="1085850" lvl="2" indent="-171450">
              <a:buFontTx/>
              <a:buChar char="-"/>
            </a:pPr>
            <a:r>
              <a:rPr lang="en-US" dirty="0"/>
              <a:t>There are many</a:t>
            </a:r>
            <a:r>
              <a:rPr lang="en-US" baseline="0" dirty="0"/>
              <a:t> tasks where the goal is to identify this unexpected things, we know how to handle when data is going well.</a:t>
            </a:r>
          </a:p>
          <a:p>
            <a:pPr marL="1085850" lvl="2" indent="-171450">
              <a:buFontTx/>
              <a:buChar char="-"/>
            </a:pPr>
            <a:r>
              <a:rPr lang="en-US" baseline="0" dirty="0"/>
              <a:t>When are the things I expected to see not happening, because something has changed or potentially my assumptions are wrong, so I wanted to detect that and use it.</a:t>
            </a:r>
            <a:endParaRPr lang="en-US" dirty="0"/>
          </a:p>
          <a:p>
            <a:pPr marL="628650" lvl="1" indent="-171450">
              <a:buFontTx/>
              <a:buChar char="-"/>
            </a:pPr>
            <a:r>
              <a:rPr lang="en-US" dirty="0"/>
              <a:t>Blinding preprocessing outliers may rob you of unexpected/interesting findings.</a:t>
            </a:r>
          </a:p>
          <a:p>
            <a:pPr marL="171450" lvl="0" indent="-171450">
              <a:buFontTx/>
              <a:buChar char="-"/>
            </a:pPr>
            <a:r>
              <a:rPr lang="en-US" dirty="0"/>
              <a:t>Anomaly</a:t>
            </a:r>
            <a:r>
              <a:rPr lang="en-US" baseline="0" dirty="0"/>
              <a:t> detection is a powerful paradigm, whenever you want to know when things are going they way you expected, then you have an anomaly detection question.</a:t>
            </a:r>
          </a:p>
          <a:p>
            <a:pPr marL="171450" lvl="0" indent="-171450">
              <a:buFontTx/>
              <a:buChar char="-"/>
            </a:pPr>
            <a:r>
              <a:rPr lang="en-US" baseline="0" dirty="0"/>
              <a:t>A lot of modeling is capturing what is expected or normal, anomaly detection is the opposite.</a:t>
            </a:r>
            <a:endParaRPr lang="en-US" dirty="0"/>
          </a:p>
          <a:p>
            <a:endParaRPr lang="en-US" dirty="0"/>
          </a:p>
        </p:txBody>
      </p:sp>
      <p:sp>
        <p:nvSpPr>
          <p:cNvPr id="4" name="Slide Number Placeholder 3"/>
          <p:cNvSpPr>
            <a:spLocks noGrp="1"/>
          </p:cNvSpPr>
          <p:nvPr>
            <p:ph type="sldNum" sz="quarter" idx="10"/>
          </p:nvPr>
        </p:nvSpPr>
        <p:spPr/>
        <p:txBody>
          <a:bodyPr/>
          <a:lstStyle/>
          <a:p>
            <a:fld id="{CE202BAD-07FF-FA4D-9E61-28096F4225A7}" type="slidenum">
              <a:rPr lang="en-US" smtClean="0"/>
              <a:t>5</a:t>
            </a:fld>
            <a:endParaRPr lang="en-US"/>
          </a:p>
        </p:txBody>
      </p:sp>
    </p:spTree>
    <p:extLst>
      <p:ext uri="{BB962C8B-B14F-4D97-AF65-F5344CB8AC3E}">
        <p14:creationId xmlns:p14="http://schemas.microsoft.com/office/powerpoint/2010/main" val="351514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What is anomaly detection</a:t>
            </a:r>
          </a:p>
          <a:p>
            <a:endParaRPr lang="en-US" altLang="en-US" sz="1200" dirty="0"/>
          </a:p>
          <a:p>
            <a:r>
              <a:rPr lang="en-US" altLang="en-US" sz="1200" dirty="0"/>
              <a:t>What are some ways in which we can use it</a:t>
            </a:r>
          </a:p>
          <a:p>
            <a:r>
              <a:rPr lang="en-US" altLang="en-US" sz="1200" dirty="0"/>
              <a:t>Credit card fraud detection, telecommunication fraud detection, health care fraud</a:t>
            </a:r>
          </a:p>
          <a:p>
            <a:endParaRPr lang="en-US" sz="1200" dirty="0"/>
          </a:p>
          <a:p>
            <a:pPr marL="171450" indent="-171450">
              <a:buFontTx/>
              <a:buChar char="-"/>
            </a:pPr>
            <a:r>
              <a:rPr lang="en-US" dirty="0"/>
              <a:t>Data points, records, instances that are considerably different from the rest of the data (or the expectation)</a:t>
            </a:r>
          </a:p>
          <a:p>
            <a:pPr marL="628650" lvl="1" indent="-171450">
              <a:buFontTx/>
              <a:buChar char="-"/>
            </a:pPr>
            <a:r>
              <a:rPr lang="en-US" dirty="0"/>
              <a:t>Expectation</a:t>
            </a:r>
            <a:r>
              <a:rPr lang="en-US" baseline="0" dirty="0"/>
              <a:t> can come from other data points, so different can be measure in distance</a:t>
            </a:r>
            <a:endParaRPr lang="en-US" dirty="0"/>
          </a:p>
          <a:p>
            <a:pPr marL="171450" indent="-171450">
              <a:buFontTx/>
              <a:buChar char="-"/>
            </a:pPr>
            <a:r>
              <a:rPr lang="en-US" dirty="0"/>
              <a:t>Working assumption is that the majority of data is normal, and trying to find deviations away from that.</a:t>
            </a:r>
          </a:p>
          <a:p>
            <a:pPr marL="171450" indent="-171450">
              <a:buFontTx/>
              <a:buChar char="-"/>
            </a:pPr>
            <a:r>
              <a:rPr lang="en-US" dirty="0"/>
              <a:t>Outlier detection</a:t>
            </a:r>
            <a:r>
              <a:rPr lang="en-US" baseline="0" dirty="0"/>
              <a:t>, to me, is simply something that happens by random chance where as an outlier is produced by a different process</a:t>
            </a:r>
          </a:p>
          <a:p>
            <a:pPr marL="171450" lvl="0" indent="-171450">
              <a:buFontTx/>
              <a:buChar char="-"/>
            </a:pPr>
            <a:r>
              <a:rPr lang="en-US" baseline="0" dirty="0"/>
              <a:t>You are target and you are monitoring how often people show up everyday</a:t>
            </a:r>
          </a:p>
          <a:p>
            <a:pPr marL="628650" lvl="1" indent="-171450">
              <a:buFontTx/>
              <a:buChar char="-"/>
            </a:pPr>
            <a:r>
              <a:rPr lang="en-US" baseline="0" dirty="0"/>
              <a:t>On 1st Wednesday of the month you see spike (10x). 1</a:t>
            </a:r>
            <a:r>
              <a:rPr lang="en-US" baseline="30000" dirty="0"/>
              <a:t>st</a:t>
            </a:r>
            <a:r>
              <a:rPr lang="en-US" baseline="0" dirty="0"/>
              <a:t> time it may be an outlier, but if you notice it happens second month, 3</a:t>
            </a:r>
            <a:r>
              <a:rPr lang="en-US" baseline="30000" dirty="0"/>
              <a:t>rd</a:t>
            </a:r>
            <a:r>
              <a:rPr lang="en-US" baseline="0" dirty="0"/>
              <a:t> month. This is no longer an </a:t>
            </a:r>
            <a:r>
              <a:rPr lang="en-US" baseline="0" dirty="0" err="1"/>
              <a:t>oulier</a:t>
            </a:r>
            <a:r>
              <a:rPr lang="en-US" baseline="0" dirty="0"/>
              <a:t> but an anomalous pattern.</a:t>
            </a:r>
          </a:p>
          <a:p>
            <a:pPr marL="628650" lvl="1" indent="-171450">
              <a:buFontTx/>
              <a:buChar char="-"/>
            </a:pPr>
            <a:r>
              <a:rPr lang="en-US" baseline="0" dirty="0"/>
              <a:t>Pizza hut next door has cheap pizzas on Wednesdays. You can take advantage of that and say, maybe I should sell pizza a target? Maybe I come up with an agreement with Pizza Hut where we have Sales on Pizza and then Sales at Target</a:t>
            </a:r>
          </a:p>
          <a:p>
            <a:pPr marL="628650" lvl="1" indent="-171450">
              <a:buFontTx/>
              <a:buChar char="-"/>
            </a:pPr>
            <a:r>
              <a:rPr lang="en-US" baseline="0" dirty="0"/>
              <a:t>If you can identify the </a:t>
            </a:r>
            <a:r>
              <a:rPr lang="en-US" baseline="0" dirty="0" err="1"/>
              <a:t>anomlous</a:t>
            </a:r>
            <a:r>
              <a:rPr lang="en-US" baseline="0" dirty="0"/>
              <a:t> pattern, you can understand it, and turn the knobs in your favor but outliers do not give you knobs to turn.</a:t>
            </a:r>
            <a:endParaRPr lang="en-US" dirty="0"/>
          </a:p>
          <a:p>
            <a:pPr marL="171450" indent="-171450">
              <a:buFontTx/>
              <a:buChar char="-"/>
            </a:pPr>
            <a:r>
              <a:rPr lang="en-US" dirty="0"/>
              <a:t>Anomaly could be incorrect</a:t>
            </a:r>
            <a:r>
              <a:rPr lang="en-US" baseline="0" dirty="0"/>
              <a:t> data</a:t>
            </a:r>
            <a:endParaRPr lang="en-US" dirty="0"/>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dirty="0"/>
              <a:t>Could be data quality issues</a:t>
            </a:r>
          </a:p>
          <a:p>
            <a:pPr marL="1085850" lvl="2" indent="-171450">
              <a:buFontTx/>
              <a:buChar char="-"/>
            </a:pPr>
            <a:r>
              <a:rPr lang="en-US" dirty="0"/>
              <a:t>For example data</a:t>
            </a:r>
            <a:r>
              <a:rPr lang="en-US" baseline="0" dirty="0"/>
              <a:t> entry error</a:t>
            </a:r>
            <a:endParaRPr lang="en-US" dirty="0"/>
          </a:p>
          <a:p>
            <a:pPr marL="1085850" lvl="2" indent="-171450">
              <a:buFontTx/>
              <a:buChar char="-"/>
            </a:pPr>
            <a:r>
              <a:rPr lang="en-US" dirty="0"/>
              <a:t>Filling out online form (supposed to put age but put years of birth).</a:t>
            </a:r>
          </a:p>
          <a:p>
            <a:pPr marL="1085850" lvl="2" indent="-171450">
              <a:buFontTx/>
              <a:buChar char="-"/>
            </a:pPr>
            <a:r>
              <a:rPr lang="en-US" dirty="0"/>
              <a:t>Would be large value of birth, detection method would find it.</a:t>
            </a:r>
          </a:p>
          <a:p>
            <a:pPr marL="171450" lvl="0" indent="-171450">
              <a:buFontTx/>
              <a:buChar char="-"/>
            </a:pPr>
            <a:r>
              <a:rPr lang="en-US" dirty="0"/>
              <a:t>Could be regular correct data but just abnormal</a:t>
            </a:r>
          </a:p>
          <a:p>
            <a:pPr marL="171450" lvl="0" indent="-171450">
              <a:buFontTx/>
              <a:buChar char="-"/>
            </a:pPr>
            <a:r>
              <a:rPr lang="en-US" dirty="0"/>
              <a:t>Removing outliers or not depends on context</a:t>
            </a:r>
          </a:p>
          <a:p>
            <a:pPr marL="628650" lvl="1" indent="-171450">
              <a:buFontTx/>
              <a:buChar char="-"/>
            </a:pPr>
            <a:r>
              <a:rPr lang="en-US" dirty="0"/>
              <a:t>If it is a data error may want to remove or fix it. </a:t>
            </a:r>
          </a:p>
          <a:p>
            <a:pPr marL="628650" lvl="1" indent="-171450">
              <a:buFontTx/>
              <a:buChar char="-"/>
            </a:pPr>
            <a:r>
              <a:rPr lang="en-US" dirty="0"/>
              <a:t>If it is a true correct value it may make sense to keep it in. </a:t>
            </a:r>
          </a:p>
          <a:p>
            <a:pPr marL="1085850" lvl="2" indent="-171450">
              <a:buFontTx/>
              <a:buChar char="-"/>
            </a:pPr>
            <a:r>
              <a:rPr lang="en-US" dirty="0"/>
              <a:t>Could be indicative of interesting finding. </a:t>
            </a:r>
          </a:p>
          <a:p>
            <a:pPr marL="1085850" lvl="2" indent="-171450">
              <a:buFontTx/>
              <a:buChar char="-"/>
            </a:pPr>
            <a:r>
              <a:rPr lang="en-US" dirty="0"/>
              <a:t>There are many</a:t>
            </a:r>
            <a:r>
              <a:rPr lang="en-US" baseline="0" dirty="0"/>
              <a:t> tasks where the goal is to identify this unexpected things, we know how to handle when data is going well.</a:t>
            </a:r>
          </a:p>
          <a:p>
            <a:pPr marL="1085850" lvl="2" indent="-171450">
              <a:buFontTx/>
              <a:buChar char="-"/>
            </a:pPr>
            <a:r>
              <a:rPr lang="en-US" baseline="0" dirty="0"/>
              <a:t>When are the things I expected to see not happening, because something has changed or potentially my assumptions are wrong, so I wanted to detect that and use it.</a:t>
            </a:r>
            <a:endParaRPr lang="en-US" dirty="0"/>
          </a:p>
          <a:p>
            <a:pPr marL="628650" lvl="1" indent="-171450">
              <a:buFontTx/>
              <a:buChar char="-"/>
            </a:pPr>
            <a:r>
              <a:rPr lang="en-US" dirty="0"/>
              <a:t>Blinding preprocessing outliers may rob you of unexpected/interesting findings.</a:t>
            </a:r>
          </a:p>
          <a:p>
            <a:pPr marL="171450" lvl="0" indent="-171450">
              <a:buFontTx/>
              <a:buChar char="-"/>
            </a:pPr>
            <a:r>
              <a:rPr lang="en-US" dirty="0"/>
              <a:t>Anomaly</a:t>
            </a:r>
            <a:r>
              <a:rPr lang="en-US" baseline="0" dirty="0"/>
              <a:t> detection is a powerful paradigm, whenever you want to know when things are going they way you expected, then you have an anomaly detection question.</a:t>
            </a:r>
          </a:p>
          <a:p>
            <a:pPr marL="171450" lvl="0" indent="-171450">
              <a:buFontTx/>
              <a:buChar char="-"/>
            </a:pPr>
            <a:r>
              <a:rPr lang="en-US" baseline="0" dirty="0"/>
              <a:t>A lot of modeling is capturing what is expected or normal, anomaly detection is the opposite.</a:t>
            </a:r>
            <a:endParaRPr lang="en-US" dirty="0"/>
          </a:p>
          <a:p>
            <a:endParaRPr lang="en-US" dirty="0"/>
          </a:p>
        </p:txBody>
      </p:sp>
      <p:sp>
        <p:nvSpPr>
          <p:cNvPr id="4" name="Slide Number Placeholder 3"/>
          <p:cNvSpPr>
            <a:spLocks noGrp="1"/>
          </p:cNvSpPr>
          <p:nvPr>
            <p:ph type="sldNum" sz="quarter" idx="10"/>
          </p:nvPr>
        </p:nvSpPr>
        <p:spPr/>
        <p:txBody>
          <a:bodyPr/>
          <a:lstStyle/>
          <a:p>
            <a:fld id="{CE202BAD-07FF-FA4D-9E61-28096F4225A7}" type="slidenum">
              <a:rPr lang="en-US" smtClean="0"/>
              <a:t>7</a:t>
            </a:fld>
            <a:endParaRPr lang="en-US"/>
          </a:p>
        </p:txBody>
      </p:sp>
    </p:spTree>
    <p:extLst>
      <p:ext uri="{BB962C8B-B14F-4D97-AF65-F5344CB8AC3E}">
        <p14:creationId xmlns:p14="http://schemas.microsoft.com/office/powerpoint/2010/main" val="324604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is unsupervised learning technique--in most cases--like many of the other methods we have covered in this class</a:t>
            </a:r>
          </a:p>
          <a:p>
            <a:pPr marL="628650" lvl="1" indent="-171450">
              <a:buFontTx/>
              <a:buChar char="-"/>
            </a:pPr>
            <a:r>
              <a:rPr lang="en-US" dirty="0"/>
              <a:t>like we do not know how many clusters there are, we do not know how many outliers there are</a:t>
            </a:r>
          </a:p>
          <a:p>
            <a:pPr marL="628650" lvl="1" indent="-171450">
              <a:buFontTx/>
              <a:buChar char="-"/>
            </a:pPr>
            <a:r>
              <a:rPr lang="en-US" dirty="0"/>
              <a:t>Validation is hard because we do not know if our method is correct</a:t>
            </a:r>
          </a:p>
          <a:p>
            <a:pPr marL="628650" lvl="1" indent="-171450">
              <a:buFontTx/>
              <a:buChar char="-"/>
            </a:pPr>
            <a:r>
              <a:rPr lang="en-US" dirty="0"/>
              <a:t>There are a set of tools people use for variety of different purposes</a:t>
            </a:r>
          </a:p>
          <a:p>
            <a:pPr marL="628650" lvl="1" indent="-171450">
              <a:buFontTx/>
              <a:buChar char="-"/>
            </a:pPr>
            <a:r>
              <a:rPr lang="en-US" dirty="0"/>
              <a:t>Many different approaches and techniques use to identify outliers.</a:t>
            </a:r>
          </a:p>
          <a:p>
            <a:pPr marL="628650" lvl="1" indent="-171450">
              <a:buFontTx/>
              <a:buChar char="-"/>
            </a:pPr>
            <a:r>
              <a:rPr lang="en-US" dirty="0"/>
              <a:t>You have to decide as a domain expert to determine which is appropriate.</a:t>
            </a:r>
          </a:p>
          <a:p>
            <a:pPr marL="1085850" lvl="2" indent="-171450">
              <a:buFontTx/>
              <a:buChar char="-"/>
            </a:pPr>
            <a:r>
              <a:rPr lang="en-US" dirty="0"/>
              <a:t>Seeing</a:t>
            </a:r>
            <a:r>
              <a:rPr lang="en-US" baseline="0" dirty="0"/>
              <a:t> increase in 10 when the context is </a:t>
            </a:r>
            <a:r>
              <a:rPr lang="en-US" baseline="0" dirty="0" err="1"/>
              <a:t>cutomers</a:t>
            </a:r>
            <a:r>
              <a:rPr lang="en-US" baseline="0" dirty="0"/>
              <a:t> at target is not anomalous but when it is degree temperature of an engine it is a huge anomaly</a:t>
            </a:r>
            <a:endParaRPr lang="en-US" dirty="0"/>
          </a:p>
          <a:p>
            <a:pPr marL="171450" lvl="0" indent="-171450">
              <a:buFontTx/>
              <a:buChar char="-"/>
            </a:pPr>
            <a:r>
              <a:rPr lang="en-US" dirty="0"/>
              <a:t>Working assumptions is that vast majority is normal. </a:t>
            </a:r>
          </a:p>
          <a:p>
            <a:pPr marL="628650" lvl="1" indent="-171450">
              <a:buFontTx/>
              <a:buChar char="-"/>
            </a:pPr>
            <a:r>
              <a:rPr lang="en-US" dirty="0"/>
              <a:t>Trust what you see in majority of data. </a:t>
            </a:r>
          </a:p>
          <a:p>
            <a:pPr marL="628650" lvl="1" indent="-171450">
              <a:buFontTx/>
              <a:buChar char="-"/>
            </a:pPr>
            <a:r>
              <a:rPr lang="en-US" dirty="0"/>
              <a:t>Baseline over which to calculate normality.</a:t>
            </a:r>
          </a:p>
        </p:txBody>
      </p:sp>
      <p:sp>
        <p:nvSpPr>
          <p:cNvPr id="4" name="Slide Number Placeholder 3"/>
          <p:cNvSpPr>
            <a:spLocks noGrp="1"/>
          </p:cNvSpPr>
          <p:nvPr>
            <p:ph type="sldNum" sz="quarter" idx="10"/>
          </p:nvPr>
        </p:nvSpPr>
        <p:spPr/>
        <p:txBody>
          <a:bodyPr/>
          <a:lstStyle/>
          <a:p>
            <a:fld id="{595B88C8-DA27-9A44-94D5-7B54CC548174}" type="slidenum">
              <a:rPr lang="en-US" smtClean="0"/>
              <a:t>8</a:t>
            </a:fld>
            <a:endParaRPr lang="en-US"/>
          </a:p>
        </p:txBody>
      </p:sp>
    </p:spTree>
    <p:extLst>
      <p:ext uri="{BB962C8B-B14F-4D97-AF65-F5344CB8AC3E}">
        <p14:creationId xmlns:p14="http://schemas.microsoft.com/office/powerpoint/2010/main" val="152182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dirty="0"/>
              <a:t>As long as you can understand or define normal behavior, you can identify</a:t>
            </a:r>
            <a:r>
              <a:rPr lang="en-US" altLang="en-US" baseline="0" dirty="0"/>
              <a:t> anomalies.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ltLang="en-US" baseline="0" dirty="0"/>
              <a:t>As example, </a:t>
            </a:r>
            <a:r>
              <a:rPr lang="en-US" altLang="en-US" dirty="0"/>
              <a:t>using statistical description, like a normal distribution with mean and </a:t>
            </a:r>
            <a:r>
              <a:rPr lang="en-US" altLang="en-US" dirty="0" err="1"/>
              <a:t>std</a:t>
            </a:r>
            <a:endParaRPr lang="en-US" altLang="en-US" dirty="0"/>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dirty="0"/>
              <a:t>if you see something 5std away from mean -&gt; highly unlikely</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altLang="en-US" dirty="0"/>
              <a:t>This is highly oversimplified,</a:t>
            </a:r>
            <a:r>
              <a:rPr lang="en-US" altLang="en-US" baseline="0" dirty="0"/>
              <a:t> but in </a:t>
            </a:r>
            <a:r>
              <a:rPr lang="en-US" altLang="en-US" dirty="0"/>
              <a:t>clusters, you may have few data points that do not fit into any cluster.</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altLang="en-US" dirty="0"/>
              <a:t>We could have a long course on this topic, variety of techniques with sophisticated math behind them.</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altLang="en-US" dirty="0"/>
              <a:t>I have made my careers on this.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altLang="en-US" dirty="0"/>
              <a:t>3 main approaches: Graphical, Distance based, Statistical Model based</a:t>
            </a:r>
          </a:p>
        </p:txBody>
      </p:sp>
      <p:sp>
        <p:nvSpPr>
          <p:cNvPr id="4" name="Slide Number Placeholder 3"/>
          <p:cNvSpPr>
            <a:spLocks noGrp="1"/>
          </p:cNvSpPr>
          <p:nvPr>
            <p:ph type="sldNum" sz="quarter" idx="10"/>
          </p:nvPr>
        </p:nvSpPr>
        <p:spPr/>
        <p:txBody>
          <a:bodyPr/>
          <a:lstStyle/>
          <a:p>
            <a:fld id="{CE202BAD-07FF-FA4D-9E61-28096F4225A7}" type="slidenum">
              <a:rPr lang="en-US" smtClean="0"/>
              <a:t>9</a:t>
            </a:fld>
            <a:endParaRPr lang="en-US"/>
          </a:p>
        </p:txBody>
      </p:sp>
    </p:spTree>
    <p:extLst>
      <p:ext uri="{BB962C8B-B14F-4D97-AF65-F5344CB8AC3E}">
        <p14:creationId xmlns:p14="http://schemas.microsoft.com/office/powerpoint/2010/main" val="407874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Scatter plot is one of the more effective ways, because right away you can see points that do not follow the group</a:t>
            </a:r>
          </a:p>
          <a:p>
            <a:pPr marL="171450" indent="-171450">
              <a:buFontTx/>
              <a:buChar char="-"/>
            </a:pPr>
            <a:r>
              <a:rPr lang="en-US" dirty="0"/>
              <a:t>You can have millions of data points, but right away can see outliers. </a:t>
            </a:r>
          </a:p>
          <a:p>
            <a:pPr marL="171450" indent="-171450">
              <a:buFontTx/>
              <a:buChar char="-"/>
            </a:pPr>
            <a:r>
              <a:rPr lang="en-US" dirty="0"/>
              <a:t>In 3-Dims, you can rotate around axis, and see what sticks out. </a:t>
            </a:r>
          </a:p>
          <a:p>
            <a:pPr marL="171450" indent="-171450">
              <a:buFontTx/>
              <a:buChar char="-"/>
            </a:pPr>
            <a:r>
              <a:rPr lang="en-US" dirty="0"/>
              <a:t>Up to 3 dims you can do graphical stuff easily</a:t>
            </a:r>
          </a:p>
        </p:txBody>
      </p:sp>
      <p:sp>
        <p:nvSpPr>
          <p:cNvPr id="4" name="Slide Number Placeholder 3"/>
          <p:cNvSpPr>
            <a:spLocks noGrp="1"/>
          </p:cNvSpPr>
          <p:nvPr>
            <p:ph type="sldNum" sz="quarter" idx="10"/>
          </p:nvPr>
        </p:nvSpPr>
        <p:spPr/>
        <p:txBody>
          <a:bodyPr/>
          <a:lstStyle/>
          <a:p>
            <a:fld id="{CE202BAD-07FF-FA4D-9E61-28096F4225A7}" type="slidenum">
              <a:rPr lang="en-US" smtClean="0"/>
              <a:t>10</a:t>
            </a:fld>
            <a:endParaRPr lang="en-US"/>
          </a:p>
        </p:txBody>
      </p:sp>
    </p:spTree>
    <p:extLst>
      <p:ext uri="{BB962C8B-B14F-4D97-AF65-F5344CB8AC3E}">
        <p14:creationId xmlns:p14="http://schemas.microsoft.com/office/powerpoint/2010/main" val="29697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A3E49-254F-EA44-8BA7-10F7D1A41162}"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EDCB8-B6E8-174F-87A2-9FDD184E6A0B}"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561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6/29/18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6/29/18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6/29/18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tiff"/></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utonlab.or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5B92-D2BC-364E-BD5F-EA9C21CB2BF7}"/>
              </a:ext>
            </a:extLst>
          </p:cNvPr>
          <p:cNvSpPr>
            <a:spLocks noGrp="1"/>
          </p:cNvSpPr>
          <p:nvPr>
            <p:ph type="ctrTitle"/>
          </p:nvPr>
        </p:nvSpPr>
        <p:spPr>
          <a:xfrm>
            <a:off x="1600200" y="2386744"/>
            <a:ext cx="8991600" cy="1645920"/>
          </a:xfrm>
        </p:spPr>
        <p:txBody>
          <a:bodyPr>
            <a:normAutofit fontScale="90000"/>
          </a:bodyPr>
          <a:lstStyle/>
          <a:p>
            <a:pPr>
              <a:lnSpc>
                <a:spcPct val="150000"/>
              </a:lnSpc>
            </a:pPr>
            <a:r>
              <a:rPr lang="en-US" sz="3200" dirty="0"/>
              <a:t> Machine Learning &amp; Public Policy</a:t>
            </a:r>
            <a:br>
              <a:rPr lang="en-US" sz="3200" dirty="0"/>
            </a:br>
            <a:r>
              <a:rPr lang="en-US" sz="2200" dirty="0"/>
              <a:t>Lecture 3: Anomaly Detection &amp; Surveillance Systems</a:t>
            </a:r>
            <a:endParaRPr lang="en-US" sz="3200" dirty="0"/>
          </a:p>
        </p:txBody>
      </p:sp>
      <p:sp>
        <p:nvSpPr>
          <p:cNvPr id="3" name="Subtitle 2">
            <a:extLst>
              <a:ext uri="{FF2B5EF4-FFF2-40B4-BE49-F238E27FC236}">
                <a16:creationId xmlns:a16="http://schemas.microsoft.com/office/drawing/2014/main" id="{252AA005-9CA4-F24C-966A-5ED311AFE64B}"/>
              </a:ext>
            </a:extLst>
          </p:cNvPr>
          <p:cNvSpPr>
            <a:spLocks noGrp="1"/>
          </p:cNvSpPr>
          <p:nvPr>
            <p:ph type="subTitle" idx="1"/>
          </p:nvPr>
        </p:nvSpPr>
        <p:spPr/>
        <p:txBody>
          <a:bodyPr>
            <a:normAutofit fontScale="70000" lnSpcReduction="20000"/>
          </a:bodyPr>
          <a:lstStyle/>
          <a:p>
            <a:r>
              <a:rPr lang="en-US" dirty="0"/>
              <a:t>Professor Edward </a:t>
            </a:r>
            <a:r>
              <a:rPr lang="en-US" dirty="0" err="1"/>
              <a:t>McFowland</a:t>
            </a:r>
            <a:r>
              <a:rPr lang="en-US" dirty="0"/>
              <a:t> III</a:t>
            </a:r>
          </a:p>
          <a:p>
            <a:r>
              <a:rPr lang="en-US" dirty="0"/>
              <a:t>Information Systems and Decision Sciences</a:t>
            </a:r>
          </a:p>
          <a:p>
            <a:r>
              <a:rPr lang="en-US" dirty="0"/>
              <a:t>Carlson School of </a:t>
            </a:r>
            <a:r>
              <a:rPr lang="en-US" dirty="0" err="1"/>
              <a:t>Managment</a:t>
            </a:r>
            <a:endParaRPr lang="en-US" dirty="0"/>
          </a:p>
          <a:p>
            <a:r>
              <a:rPr lang="en-US" dirty="0"/>
              <a:t>University of Minnesota</a:t>
            </a:r>
          </a:p>
        </p:txBody>
      </p:sp>
    </p:spTree>
    <p:extLst>
      <p:ext uri="{BB962C8B-B14F-4D97-AF65-F5344CB8AC3E}">
        <p14:creationId xmlns:p14="http://schemas.microsoft.com/office/powerpoint/2010/main" val="402720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D04EF-8D8E-834B-8AE7-928A6E8C4DC9}"/>
              </a:ext>
            </a:extLst>
          </p:cNvPr>
          <p:cNvSpPr>
            <a:spLocks noGrp="1"/>
          </p:cNvSpPr>
          <p:nvPr>
            <p:ph type="body" idx="1"/>
          </p:nvPr>
        </p:nvSpPr>
        <p:spPr/>
        <p:txBody>
          <a:bodyPr/>
          <a:lstStyle/>
          <a:p>
            <a:r>
              <a:rPr lang="en-US" dirty="0"/>
              <a:t>Scatter Plot</a:t>
            </a:r>
          </a:p>
        </p:txBody>
      </p:sp>
      <p:sp>
        <p:nvSpPr>
          <p:cNvPr id="5" name="Text Placeholder 4">
            <a:extLst>
              <a:ext uri="{FF2B5EF4-FFF2-40B4-BE49-F238E27FC236}">
                <a16:creationId xmlns:a16="http://schemas.microsoft.com/office/drawing/2014/main" id="{713CFBC6-CA0A-AF45-8621-8F5EA5984E1F}"/>
              </a:ext>
            </a:extLst>
          </p:cNvPr>
          <p:cNvSpPr>
            <a:spLocks noGrp="1"/>
          </p:cNvSpPr>
          <p:nvPr>
            <p:ph type="body" sz="quarter" idx="13"/>
          </p:nvPr>
        </p:nvSpPr>
        <p:spPr/>
        <p:txBody>
          <a:bodyPr/>
          <a:lstStyle/>
          <a:p>
            <a:r>
              <a:rPr lang="en-US" dirty="0"/>
              <a:t>3d Scatterplot</a:t>
            </a:r>
          </a:p>
        </p:txBody>
      </p:sp>
      <p:sp>
        <p:nvSpPr>
          <p:cNvPr id="6" name="Title 5">
            <a:extLst>
              <a:ext uri="{FF2B5EF4-FFF2-40B4-BE49-F238E27FC236}">
                <a16:creationId xmlns:a16="http://schemas.microsoft.com/office/drawing/2014/main" id="{539C8C7A-8E50-4742-9F6C-D4E545ED4981}"/>
              </a:ext>
            </a:extLst>
          </p:cNvPr>
          <p:cNvSpPr>
            <a:spLocks noGrp="1"/>
          </p:cNvSpPr>
          <p:nvPr>
            <p:ph type="title"/>
          </p:nvPr>
        </p:nvSpPr>
        <p:spPr/>
        <p:txBody>
          <a:bodyPr/>
          <a:lstStyle/>
          <a:p>
            <a:r>
              <a:rPr lang="en-US" altLang="en-US" dirty="0"/>
              <a:t>Graphical Approaches: Examples</a:t>
            </a:r>
            <a:endParaRPr lang="en-US" dirty="0"/>
          </a:p>
        </p:txBody>
      </p:sp>
      <p:pic>
        <p:nvPicPr>
          <p:cNvPr id="7" name="Picture 4" descr="A scatterplot which has a positive relationship. Most of the points are in a line-like shape from the bottom left of the plot to the top right. However, there are two points which do not match this trend. One is far below the majority of the points and the other is far left. These points do not participate in the line-like shape at all.">
            <a:extLst>
              <a:ext uri="{FF2B5EF4-FFF2-40B4-BE49-F238E27FC236}">
                <a16:creationId xmlns:a16="http://schemas.microsoft.com/office/drawing/2014/main" id="{21267868-4239-404A-81B3-B53C31208C3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8453" t="2115" r="12086" b="660"/>
          <a:stretch/>
        </p:blipFill>
        <p:spPr bwMode="auto">
          <a:xfrm>
            <a:off x="2391285" y="3143250"/>
            <a:ext cx="265328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jmp.com/support/help/images/EG_05_3d_Scatterplot.png">
            <a:extLst>
              <a:ext uri="{FF2B5EF4-FFF2-40B4-BE49-F238E27FC236}">
                <a16:creationId xmlns:a16="http://schemas.microsoft.com/office/drawing/2014/main" id="{519BF05A-609A-7A4A-AA90-E3874B78D5C8}"/>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23437" r="10937" b="22300"/>
          <a:stretch/>
        </p:blipFill>
        <p:spPr bwMode="auto">
          <a:xfrm>
            <a:off x="7162064" y="3143250"/>
            <a:ext cx="2606559"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55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6F6-16A8-6D43-987F-5C9E3D81EF0B}"/>
              </a:ext>
            </a:extLst>
          </p:cNvPr>
          <p:cNvSpPr>
            <a:spLocks noGrp="1"/>
          </p:cNvSpPr>
          <p:nvPr>
            <p:ph type="title"/>
          </p:nvPr>
        </p:nvSpPr>
        <p:spPr/>
        <p:txBody>
          <a:bodyPr>
            <a:normAutofit/>
          </a:bodyPr>
          <a:lstStyle/>
          <a:p>
            <a:r>
              <a:rPr lang="en-US" sz="3200" dirty="0"/>
              <a:t>Density Based Anomaly Detection</a:t>
            </a:r>
          </a:p>
        </p:txBody>
      </p:sp>
      <p:sp>
        <p:nvSpPr>
          <p:cNvPr id="3" name="Text Placeholder 2">
            <a:extLst>
              <a:ext uri="{FF2B5EF4-FFF2-40B4-BE49-F238E27FC236}">
                <a16:creationId xmlns:a16="http://schemas.microsoft.com/office/drawing/2014/main" id="{44206B57-D049-1041-B21D-FFB9C2BEF932}"/>
              </a:ext>
            </a:extLst>
          </p:cNvPr>
          <p:cNvSpPr>
            <a:spLocks noGrp="1"/>
          </p:cNvSpPr>
          <p:nvPr>
            <p:ph type="body" idx="1"/>
          </p:nvPr>
        </p:nvSpPr>
        <p:spPr>
          <a:xfrm>
            <a:off x="1600200" y="4352465"/>
            <a:ext cx="8991600" cy="1265082"/>
          </a:xfrm>
        </p:spPr>
        <p:txBody>
          <a:bodyPr/>
          <a:lstStyle/>
          <a:p>
            <a:r>
              <a:rPr lang="en-US" b="1" dirty="0"/>
              <a:t>Observation 1I: </a:t>
            </a:r>
            <a:r>
              <a:rPr lang="en-US" dirty="0"/>
              <a:t>Sometimes goal is one of detection or discovery</a:t>
            </a:r>
          </a:p>
        </p:txBody>
      </p:sp>
    </p:spTree>
    <p:extLst>
      <p:ext uri="{BB962C8B-B14F-4D97-AF65-F5344CB8AC3E}">
        <p14:creationId xmlns:p14="http://schemas.microsoft.com/office/powerpoint/2010/main" val="183998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Density-Based Approach</a:t>
            </a:r>
          </a:p>
        </p:txBody>
      </p:sp>
      <p:sp>
        <p:nvSpPr>
          <p:cNvPr id="18435" name="Rectangle 3"/>
          <p:cNvSpPr>
            <a:spLocks noGrp="1" noChangeArrowheads="1"/>
          </p:cNvSpPr>
          <p:nvPr>
            <p:ph sz="half" idx="4294967295"/>
          </p:nvPr>
        </p:nvSpPr>
        <p:spPr>
          <a:xfrm>
            <a:off x="1905000" y="2325131"/>
            <a:ext cx="4419600" cy="4114800"/>
          </a:xfrm>
          <a:prstGeom prst="rect">
            <a:avLst/>
          </a:prstGeom>
        </p:spPr>
        <p:txBody>
          <a:bodyPr>
            <a:normAutofit/>
          </a:bodyPr>
          <a:lstStyle/>
          <a:p>
            <a:pPr>
              <a:lnSpc>
                <a:spcPct val="110000"/>
              </a:lnSpc>
            </a:pPr>
            <a:r>
              <a:rPr lang="en-US" altLang="en-US" sz="2000" dirty="0"/>
              <a:t>Finds </a:t>
            </a:r>
            <a:r>
              <a:rPr lang="en-US" altLang="en-US" sz="2000" b="1" dirty="0"/>
              <a:t>local outliers</a:t>
            </a:r>
            <a:r>
              <a:rPr lang="en-US" altLang="en-US" sz="2000" dirty="0"/>
              <a:t>, i.e., by comparing data points to their local neighborhoods, instead of looking at the global data distribution</a:t>
            </a:r>
          </a:p>
          <a:p>
            <a:pPr>
              <a:lnSpc>
                <a:spcPct val="110000"/>
              </a:lnSpc>
            </a:pPr>
            <a:r>
              <a:rPr lang="en-US" altLang="en-US" sz="2000" b="1" dirty="0"/>
              <a:t>Intuition</a:t>
            </a:r>
            <a:r>
              <a:rPr lang="en-US" altLang="en-US" sz="2000" dirty="0"/>
              <a:t>: The density around an outlier object is significantly different from the density around its neighbors</a:t>
            </a:r>
          </a:p>
          <a:p>
            <a:pPr>
              <a:lnSpc>
                <a:spcPct val="110000"/>
              </a:lnSpc>
            </a:pPr>
            <a:r>
              <a:rPr lang="en-US" altLang="en-US" sz="2000" b="1" dirty="0"/>
              <a:t>Method</a:t>
            </a:r>
            <a:r>
              <a:rPr lang="en-US" altLang="en-US" sz="2000" dirty="0"/>
              <a:t>: Use the relative density of an object against its neighbors as the indicator of the degree of the object being outliers</a:t>
            </a:r>
          </a:p>
        </p:txBody>
      </p:sp>
      <p:sp>
        <p:nvSpPr>
          <p:cNvPr id="2" name="Content Placeholder 1"/>
          <p:cNvSpPr>
            <a:spLocks noGrp="1"/>
          </p:cNvSpPr>
          <p:nvPr>
            <p:ph sz="half" idx="2"/>
          </p:nvPr>
        </p:nvSpPr>
        <p:spPr>
          <a:xfrm>
            <a:off x="6477000" y="2325131"/>
            <a:ext cx="3886200" cy="2438400"/>
          </a:xfrm>
        </p:spPr>
        <p:txBody>
          <a:bodyPr/>
          <a:lstStyle/>
          <a:p>
            <a:r>
              <a:rPr lang="en-US" altLang="en-US" sz="2000" b="1" dirty="0"/>
              <a:t>Example</a:t>
            </a:r>
            <a:r>
              <a:rPr lang="en-US" altLang="en-US" sz="2000" dirty="0"/>
              <a:t>: O1 and O2 are local outliers (to C1), O3 is a global outlier, but O4 is not an outlier. Nearest-neighbor-based approaches would not identify O1 and O2  as outlier (as opposed to O4).</a:t>
            </a:r>
          </a:p>
          <a:p>
            <a:endParaRPr lang="en-US" altLang="en-US" sz="2000" dirty="0"/>
          </a:p>
        </p:txBody>
      </p:sp>
      <p:pic>
        <p:nvPicPr>
          <p:cNvPr id="2867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535488"/>
            <a:ext cx="41148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20994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Density-Based Approach: </a:t>
            </a:r>
            <a:br>
              <a:rPr lang="en-US" altLang="en-US"/>
            </a:br>
            <a:r>
              <a:rPr lang="en-US" altLang="en-US"/>
              <a:t>Local Outlier Factor (LOF)</a:t>
            </a:r>
          </a:p>
        </p:txBody>
      </p:sp>
      <p:sp>
        <p:nvSpPr>
          <p:cNvPr id="19459" name="Rectangle 3"/>
          <p:cNvSpPr>
            <a:spLocks noGrp="1" noChangeArrowheads="1"/>
          </p:cNvSpPr>
          <p:nvPr>
            <p:ph idx="1"/>
          </p:nvPr>
        </p:nvSpPr>
        <p:spPr>
          <a:xfrm>
            <a:off x="2231136" y="2628900"/>
            <a:ext cx="7729728" cy="3886200"/>
          </a:xfrm>
        </p:spPr>
        <p:txBody>
          <a:bodyPr>
            <a:normAutofit/>
          </a:bodyPr>
          <a:lstStyle/>
          <a:p>
            <a:r>
              <a:rPr lang="en-US" altLang="en-US" sz="2400" dirty="0"/>
              <a:t>Basic idea:</a:t>
            </a:r>
          </a:p>
          <a:p>
            <a:pPr lvl="1" indent="-342900"/>
            <a:r>
              <a:rPr lang="en-US" altLang="en-US" sz="2000" dirty="0"/>
              <a:t>For each object (data point), compute the density of its local neighborhood (defined by the </a:t>
            </a:r>
            <a:r>
              <a:rPr lang="en-US" altLang="en-US" sz="2000" i="1" dirty="0"/>
              <a:t>k</a:t>
            </a:r>
            <a:r>
              <a:rPr lang="en-US" altLang="en-US" sz="2000" dirty="0"/>
              <a:t> nearest neighbors)</a:t>
            </a:r>
          </a:p>
          <a:p>
            <a:pPr lvl="1" indent="-342900"/>
            <a:r>
              <a:rPr lang="en-US" altLang="en-US" sz="2000" dirty="0"/>
              <a:t>Compute local outlier factor (LOF) of a given object as the ratio between its local density and the local densities of its nearest neighbors</a:t>
            </a:r>
          </a:p>
          <a:p>
            <a:pPr lvl="1" indent="-342900"/>
            <a:r>
              <a:rPr lang="en-US" altLang="en-US" sz="2000" dirty="0"/>
              <a:t>Outliers are objects with largest LOF value</a:t>
            </a:r>
          </a:p>
          <a:p>
            <a:r>
              <a:rPr lang="en-US" altLang="en-US" sz="2400" dirty="0"/>
              <a:t>A number of further variations and refinements have been proposed</a:t>
            </a:r>
          </a:p>
        </p:txBody>
      </p:sp>
    </p:spTree>
    <p:extLst>
      <p:ext uri="{BB962C8B-B14F-4D97-AF65-F5344CB8AC3E}">
        <p14:creationId xmlns:p14="http://schemas.microsoft.com/office/powerpoint/2010/main" val="39005315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LOF Approach: Example</a:t>
            </a:r>
          </a:p>
        </p:txBody>
      </p:sp>
      <p:sp>
        <p:nvSpPr>
          <p:cNvPr id="20483" name="Content Placeholder 5"/>
          <p:cNvSpPr>
            <a:spLocks noGrp="1"/>
          </p:cNvSpPr>
          <p:nvPr>
            <p:ph sz="half" idx="4294967295"/>
          </p:nvPr>
        </p:nvSpPr>
        <p:spPr>
          <a:xfrm>
            <a:off x="1981200" y="3048000"/>
            <a:ext cx="4038600" cy="2438400"/>
          </a:xfrm>
          <a:prstGeom prst="rect">
            <a:avLst/>
          </a:prstGeom>
        </p:spPr>
        <p:txBody>
          <a:bodyPr/>
          <a:lstStyle/>
          <a:p>
            <a:r>
              <a:rPr lang="en-US" altLang="en-US" sz="2800" dirty="0"/>
              <a:t>Object A has much lower local density than its nearest neighbors</a:t>
            </a:r>
          </a:p>
          <a:p>
            <a:endParaRPr lang="en-US" altLang="en-US" sz="2800" dirty="0"/>
          </a:p>
        </p:txBody>
      </p:sp>
      <p:sp>
        <p:nvSpPr>
          <p:cNvPr id="20484" name="Rectangle 6"/>
          <p:cNvSpPr>
            <a:spLocks noChangeArrowheads="1"/>
          </p:cNvSpPr>
          <p:nvPr/>
        </p:nvSpPr>
        <p:spPr bwMode="auto">
          <a:xfrm>
            <a:off x="1828800" y="36576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lnSpc>
                <a:spcPct val="110000"/>
              </a:lnSpc>
              <a:buClr>
                <a:schemeClr val="folHlink"/>
              </a:buClr>
              <a:buSzPct val="60000"/>
            </a:pPr>
            <a:endParaRPr lang="en-US" altLang="en-US" sz="2000"/>
          </a:p>
        </p:txBody>
      </p:sp>
      <p:pic>
        <p:nvPicPr>
          <p:cNvPr id="20485" name="Picture 2" descr="http://upload.wikimedia.org/wikipedia/commons/thumb/4/4e/LOF-idea.svg/250px-LOF-ide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182814"/>
            <a:ext cx="3733800"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Box 4"/>
          <p:cNvSpPr txBox="1">
            <a:spLocks noChangeArrowheads="1"/>
          </p:cNvSpPr>
          <p:nvPr/>
        </p:nvSpPr>
        <p:spPr bwMode="auto">
          <a:xfrm>
            <a:off x="8485188" y="6505576"/>
            <a:ext cx="164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r>
              <a:rPr lang="en-US" altLang="en-US" sz="1200"/>
              <a:t>Source: wikipedia.org</a:t>
            </a:r>
          </a:p>
        </p:txBody>
      </p:sp>
    </p:spTree>
    <p:extLst>
      <p:ext uri="{BB962C8B-B14F-4D97-AF65-F5344CB8AC3E}">
        <p14:creationId xmlns:p14="http://schemas.microsoft.com/office/powerpoint/2010/main" val="170867095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LOF Approach: Details</a:t>
            </a:r>
          </a:p>
        </p:txBody>
      </p:sp>
      <p:sp>
        <p:nvSpPr>
          <p:cNvPr id="21507" name="Content Placeholder 4"/>
          <p:cNvSpPr>
            <a:spLocks noGrp="1"/>
          </p:cNvSpPr>
          <p:nvPr>
            <p:ph idx="1"/>
          </p:nvPr>
        </p:nvSpPr>
        <p:spPr>
          <a:xfrm>
            <a:off x="2231136" y="2638044"/>
            <a:ext cx="7729728" cy="3700972"/>
          </a:xfrm>
        </p:spPr>
        <p:txBody>
          <a:bodyPr>
            <a:normAutofit fontScale="92500" lnSpcReduction="20000"/>
          </a:bodyPr>
          <a:lstStyle/>
          <a:p>
            <a:r>
              <a:rPr lang="en-US" altLang="en-US" sz="2000" b="1" dirty="0"/>
              <a:t>k-distance</a:t>
            </a:r>
            <a:r>
              <a:rPr lang="en-US" altLang="en-US" sz="2000" dirty="0"/>
              <a:t> of object </a:t>
            </a:r>
            <a:r>
              <a:rPr lang="en-US" altLang="en-US" sz="2000" i="1" dirty="0"/>
              <a:t>A</a:t>
            </a:r>
            <a:r>
              <a:rPr lang="en-US" altLang="en-US" sz="2000" dirty="0"/>
              <a:t>, </a:t>
            </a:r>
            <a:r>
              <a:rPr lang="en-US" altLang="en-US" sz="2000" b="1" i="1" dirty="0" err="1">
                <a:solidFill>
                  <a:srgbClr val="00B050"/>
                </a:solidFill>
              </a:rPr>
              <a:t>dist</a:t>
            </a:r>
            <a:r>
              <a:rPr lang="en-US" altLang="en-US" sz="2000" b="1" i="1" baseline="-25000" dirty="0" err="1">
                <a:solidFill>
                  <a:srgbClr val="00B050"/>
                </a:solidFill>
              </a:rPr>
              <a:t>k</a:t>
            </a:r>
            <a:r>
              <a:rPr lang="en-US" altLang="en-US" sz="2000" b="1" dirty="0">
                <a:solidFill>
                  <a:srgbClr val="00B050"/>
                </a:solidFill>
              </a:rPr>
              <a:t>(</a:t>
            </a:r>
            <a:r>
              <a:rPr lang="en-US" altLang="en-US" sz="2000" b="1" i="1" dirty="0">
                <a:solidFill>
                  <a:srgbClr val="00B050"/>
                </a:solidFill>
              </a:rPr>
              <a:t>A</a:t>
            </a:r>
            <a:r>
              <a:rPr lang="en-US" altLang="en-US" sz="2000" b="1" dirty="0">
                <a:solidFill>
                  <a:srgbClr val="00B050"/>
                </a:solidFill>
              </a:rPr>
              <a:t>)</a:t>
            </a:r>
          </a:p>
          <a:p>
            <a:pPr lvl="1"/>
            <a:r>
              <a:rPr lang="en-US" altLang="en-US" sz="1800" dirty="0"/>
              <a:t>Distance between </a:t>
            </a:r>
            <a:r>
              <a:rPr lang="en-US" altLang="en-US" sz="1800" i="1" dirty="0"/>
              <a:t>A</a:t>
            </a:r>
            <a:r>
              <a:rPr lang="en-US" altLang="en-US" sz="1800" dirty="0"/>
              <a:t> and its </a:t>
            </a:r>
            <a:r>
              <a:rPr lang="en-US" altLang="en-US" sz="1800" i="1" dirty="0"/>
              <a:t>k</a:t>
            </a:r>
            <a:r>
              <a:rPr lang="en-US" altLang="en-US" sz="1800" baseline="30000" dirty="0"/>
              <a:t>th</a:t>
            </a:r>
            <a:r>
              <a:rPr lang="en-US" altLang="en-US" sz="1800" dirty="0"/>
              <a:t> nearest neighbor</a:t>
            </a:r>
          </a:p>
          <a:p>
            <a:r>
              <a:rPr lang="en-US" altLang="en-US" sz="2000" b="1" dirty="0"/>
              <a:t>k-distance neighborhood </a:t>
            </a:r>
            <a:r>
              <a:rPr lang="en-US" altLang="en-US" sz="2000" dirty="0"/>
              <a:t>of </a:t>
            </a:r>
            <a:r>
              <a:rPr lang="en-US" altLang="en-US" sz="2000" i="1" dirty="0"/>
              <a:t>A</a:t>
            </a:r>
            <a:r>
              <a:rPr lang="en-US" altLang="en-US" sz="2000" dirty="0"/>
              <a:t>, </a:t>
            </a:r>
            <a:r>
              <a:rPr lang="en-US" altLang="en-US" sz="2000" b="1" i="1" dirty="0" err="1">
                <a:solidFill>
                  <a:srgbClr val="00B050"/>
                </a:solidFill>
              </a:rPr>
              <a:t>N</a:t>
            </a:r>
            <a:r>
              <a:rPr lang="en-US" altLang="en-US" sz="2000" b="1" i="1" baseline="-25000" dirty="0" err="1">
                <a:solidFill>
                  <a:srgbClr val="00B050"/>
                </a:solidFill>
              </a:rPr>
              <a:t>k</a:t>
            </a:r>
            <a:r>
              <a:rPr lang="en-US" altLang="en-US" sz="2000" b="1" dirty="0">
                <a:solidFill>
                  <a:srgbClr val="00B050"/>
                </a:solidFill>
              </a:rPr>
              <a:t>(</a:t>
            </a:r>
            <a:r>
              <a:rPr lang="en-US" altLang="en-US" sz="2000" b="1" i="1" dirty="0">
                <a:solidFill>
                  <a:srgbClr val="00B050"/>
                </a:solidFill>
              </a:rPr>
              <a:t>A</a:t>
            </a:r>
            <a:r>
              <a:rPr lang="en-US" altLang="en-US" sz="2000" b="1" dirty="0">
                <a:solidFill>
                  <a:srgbClr val="00B050"/>
                </a:solidFill>
              </a:rPr>
              <a:t>)</a:t>
            </a:r>
            <a:r>
              <a:rPr lang="en-US" altLang="en-US" sz="2000" dirty="0"/>
              <a:t> </a:t>
            </a:r>
          </a:p>
          <a:p>
            <a:pPr lvl="1"/>
            <a:r>
              <a:rPr lang="en-US" altLang="en-US" sz="1800" i="1" dirty="0" err="1"/>
              <a:t>N</a:t>
            </a:r>
            <a:r>
              <a:rPr lang="en-US" altLang="en-US" sz="1800" i="1" baseline="-25000" dirty="0" err="1"/>
              <a:t>k</a:t>
            </a:r>
            <a:r>
              <a:rPr lang="en-US" altLang="en-US" sz="1800" dirty="0"/>
              <a:t>(</a:t>
            </a:r>
            <a:r>
              <a:rPr lang="en-US" altLang="en-US" sz="1800" i="1" dirty="0"/>
              <a:t>A</a:t>
            </a:r>
            <a:r>
              <a:rPr lang="en-US" altLang="en-US" sz="1800" dirty="0"/>
              <a:t>) = {</a:t>
            </a:r>
            <a:r>
              <a:rPr lang="en-US" altLang="en-US" sz="1800" i="1" dirty="0"/>
              <a:t>B </a:t>
            </a:r>
            <a:r>
              <a:rPr lang="en-US" altLang="en-US" sz="1800" dirty="0"/>
              <a:t>| </a:t>
            </a:r>
            <a:r>
              <a:rPr lang="en-US" altLang="en-US" sz="1800" i="1" dirty="0"/>
              <a:t>B</a:t>
            </a:r>
            <a:r>
              <a:rPr lang="en-US" altLang="en-US" sz="1800" dirty="0">
                <a:sym typeface="Symbol" charset="2"/>
              </a:rPr>
              <a:t></a:t>
            </a:r>
            <a:r>
              <a:rPr lang="en-US" altLang="en-US" sz="1800" i="1" dirty="0"/>
              <a:t>D</a:t>
            </a:r>
            <a:r>
              <a:rPr lang="en-US" altLang="en-US" sz="1800" dirty="0"/>
              <a:t>, </a:t>
            </a:r>
            <a:r>
              <a:rPr lang="en-US" altLang="en-US" sz="1800" i="1" dirty="0" err="1"/>
              <a:t>dist</a:t>
            </a:r>
            <a:r>
              <a:rPr lang="en-US" altLang="en-US" sz="1800" dirty="0"/>
              <a:t>(</a:t>
            </a:r>
            <a:r>
              <a:rPr lang="en-US" altLang="en-US" sz="1800" i="1" dirty="0"/>
              <a:t>A</a:t>
            </a:r>
            <a:r>
              <a:rPr lang="en-US" altLang="en-US" sz="1800" dirty="0"/>
              <a:t>,</a:t>
            </a:r>
            <a:r>
              <a:rPr lang="en-US" altLang="en-US" sz="1800" i="1" dirty="0"/>
              <a:t>B</a:t>
            </a:r>
            <a:r>
              <a:rPr lang="en-US" altLang="en-US" sz="1800" dirty="0"/>
              <a:t>)≤</a:t>
            </a:r>
            <a:r>
              <a:rPr lang="en-US" altLang="en-US" sz="1800" i="1" dirty="0" err="1"/>
              <a:t>dist</a:t>
            </a:r>
            <a:r>
              <a:rPr lang="en-US" altLang="en-US" sz="1800" i="1" baseline="-25000" dirty="0" err="1"/>
              <a:t>k</a:t>
            </a:r>
            <a:r>
              <a:rPr lang="en-US" altLang="en-US" sz="1800" dirty="0"/>
              <a:t>(</a:t>
            </a:r>
            <a:r>
              <a:rPr lang="en-US" altLang="en-US" sz="1800" i="1" dirty="0"/>
              <a:t>A</a:t>
            </a:r>
            <a:r>
              <a:rPr lang="en-US" altLang="en-US" sz="1800" dirty="0"/>
              <a:t>)}</a:t>
            </a:r>
          </a:p>
          <a:p>
            <a:pPr lvl="1"/>
            <a:r>
              <a:rPr lang="en-US" altLang="en-US" sz="1800" dirty="0" err="1"/>
              <a:t>Esentially</a:t>
            </a:r>
            <a:r>
              <a:rPr lang="en-US" altLang="en-US" sz="1800" dirty="0"/>
              <a:t>, </a:t>
            </a:r>
            <a:r>
              <a:rPr lang="en-US" altLang="en-US" sz="1800" i="1" dirty="0" err="1"/>
              <a:t>N</a:t>
            </a:r>
            <a:r>
              <a:rPr lang="en-US" altLang="en-US" sz="1800" i="1" baseline="-25000" dirty="0" err="1"/>
              <a:t>k</a:t>
            </a:r>
            <a:r>
              <a:rPr lang="en-US" altLang="en-US" sz="1800" dirty="0"/>
              <a:t>(</a:t>
            </a:r>
            <a:r>
              <a:rPr lang="en-US" altLang="en-US" sz="1800" i="1" dirty="0"/>
              <a:t>A</a:t>
            </a:r>
            <a:r>
              <a:rPr lang="en-US" altLang="en-US" sz="1800" dirty="0"/>
              <a:t>) is the set of k nearest neighbors of A</a:t>
            </a:r>
          </a:p>
          <a:p>
            <a:pPr lvl="1"/>
            <a:r>
              <a:rPr lang="en-US" altLang="en-US" sz="1800" dirty="0"/>
              <a:t>However, technically size of </a:t>
            </a:r>
            <a:r>
              <a:rPr lang="en-US" altLang="en-US" sz="1800" i="1" dirty="0" err="1"/>
              <a:t>N</a:t>
            </a:r>
            <a:r>
              <a:rPr lang="en-US" altLang="en-US" sz="1800" i="1" baseline="-25000" dirty="0" err="1"/>
              <a:t>k</a:t>
            </a:r>
            <a:r>
              <a:rPr lang="en-US" altLang="en-US" sz="1800" dirty="0"/>
              <a:t>(</a:t>
            </a:r>
            <a:r>
              <a:rPr lang="en-US" altLang="en-US" sz="1800" i="1" dirty="0"/>
              <a:t>A</a:t>
            </a:r>
            <a:r>
              <a:rPr lang="en-US" altLang="en-US" sz="1800" dirty="0"/>
              <a:t>) could be bigger than </a:t>
            </a:r>
            <a:r>
              <a:rPr lang="en-US" altLang="en-US" sz="1800" i="1" dirty="0"/>
              <a:t>k</a:t>
            </a:r>
            <a:r>
              <a:rPr lang="en-US" altLang="en-US" sz="1800" dirty="0"/>
              <a:t> since multiple objects may have identical distance to </a:t>
            </a:r>
            <a:r>
              <a:rPr lang="en-US" altLang="en-US" sz="1800" i="1" dirty="0"/>
              <a:t>A</a:t>
            </a:r>
          </a:p>
          <a:p>
            <a:r>
              <a:rPr lang="en-US" altLang="en-US" sz="2000" b="1" dirty="0"/>
              <a:t>Reachability distance </a:t>
            </a:r>
            <a:r>
              <a:rPr lang="en-US" altLang="en-US" sz="2000" dirty="0"/>
              <a:t>of </a:t>
            </a:r>
            <a:r>
              <a:rPr lang="en-US" altLang="en-US" sz="2000" i="1" dirty="0"/>
              <a:t>A</a:t>
            </a:r>
            <a:r>
              <a:rPr lang="en-US" altLang="en-US" sz="2000" dirty="0"/>
              <a:t> from </a:t>
            </a:r>
            <a:r>
              <a:rPr lang="en-US" altLang="en-US" sz="2000" i="1" dirty="0"/>
              <a:t>B</a:t>
            </a:r>
            <a:r>
              <a:rPr lang="en-US" altLang="en-US" sz="2000" dirty="0"/>
              <a:t>: </a:t>
            </a:r>
            <a:r>
              <a:rPr lang="en-US" altLang="en-US" sz="2000" b="1" i="1" dirty="0" err="1">
                <a:solidFill>
                  <a:srgbClr val="00B050"/>
                </a:solidFill>
              </a:rPr>
              <a:t>reachdist</a:t>
            </a:r>
            <a:r>
              <a:rPr lang="en-US" altLang="en-US" sz="2000" b="1" i="1" baseline="-25000" dirty="0" err="1">
                <a:solidFill>
                  <a:srgbClr val="00B050"/>
                </a:solidFill>
              </a:rPr>
              <a:t>k</a:t>
            </a:r>
            <a:r>
              <a:rPr lang="en-US" altLang="en-US" sz="2000" b="1" dirty="0">
                <a:solidFill>
                  <a:srgbClr val="00B050"/>
                </a:solidFill>
              </a:rPr>
              <a:t>(</a:t>
            </a:r>
            <a:r>
              <a:rPr lang="en-US" altLang="en-US" sz="2000" b="1" i="1" dirty="0">
                <a:solidFill>
                  <a:srgbClr val="00B050"/>
                </a:solidFill>
              </a:rPr>
              <a:t>A,B</a:t>
            </a:r>
            <a:r>
              <a:rPr lang="en-US" altLang="en-US" sz="2000" b="1" dirty="0">
                <a:solidFill>
                  <a:srgbClr val="00B050"/>
                </a:solidFill>
              </a:rPr>
              <a:t>)</a:t>
            </a:r>
          </a:p>
          <a:p>
            <a:pPr lvl="1"/>
            <a:r>
              <a:rPr lang="en-US" altLang="en-US" sz="1800" i="1" dirty="0" err="1"/>
              <a:t>reachdist</a:t>
            </a:r>
            <a:r>
              <a:rPr lang="en-US" altLang="en-US" sz="1800" i="1" baseline="-25000" dirty="0" err="1"/>
              <a:t>k</a:t>
            </a:r>
            <a:r>
              <a:rPr lang="en-US" altLang="en-US" sz="1800" dirty="0"/>
              <a:t>(</a:t>
            </a:r>
            <a:r>
              <a:rPr lang="en-US" altLang="en-US" sz="1800" i="1" dirty="0"/>
              <a:t>A</a:t>
            </a:r>
            <a:r>
              <a:rPr lang="en-US" altLang="en-US" sz="1800" dirty="0"/>
              <a:t>,</a:t>
            </a:r>
            <a:r>
              <a:rPr lang="en-US" altLang="en-US" sz="1800" i="1" dirty="0"/>
              <a:t>B</a:t>
            </a:r>
            <a:r>
              <a:rPr lang="en-US" altLang="en-US" sz="1800" dirty="0"/>
              <a:t>) = max { </a:t>
            </a:r>
            <a:r>
              <a:rPr lang="en-US" altLang="en-US" sz="1800" i="1" dirty="0" err="1"/>
              <a:t>dist</a:t>
            </a:r>
            <a:r>
              <a:rPr lang="en-US" altLang="en-US" sz="1800" i="1" baseline="-25000" dirty="0" err="1"/>
              <a:t>k</a:t>
            </a:r>
            <a:r>
              <a:rPr lang="en-US" altLang="en-US" sz="1800" dirty="0"/>
              <a:t>(</a:t>
            </a:r>
            <a:r>
              <a:rPr lang="en-US" altLang="en-US" sz="1800" i="1" dirty="0"/>
              <a:t>B</a:t>
            </a:r>
            <a:r>
              <a:rPr lang="en-US" altLang="en-US" sz="1800" dirty="0"/>
              <a:t>), </a:t>
            </a:r>
            <a:r>
              <a:rPr lang="en-US" altLang="en-US" sz="1800" i="1" dirty="0" err="1"/>
              <a:t>dist</a:t>
            </a:r>
            <a:r>
              <a:rPr lang="en-US" altLang="en-US" sz="1800" dirty="0"/>
              <a:t>(</a:t>
            </a:r>
            <a:r>
              <a:rPr lang="en-US" altLang="en-US" sz="1800" i="1" dirty="0"/>
              <a:t>A</a:t>
            </a:r>
            <a:r>
              <a:rPr lang="en-US" altLang="en-US" sz="1800" dirty="0"/>
              <a:t>,</a:t>
            </a:r>
            <a:r>
              <a:rPr lang="en-US" altLang="en-US" sz="1800" i="1" dirty="0"/>
              <a:t>B</a:t>
            </a:r>
            <a:r>
              <a:rPr lang="en-US" altLang="en-US" sz="1800" dirty="0"/>
              <a:t>) }</a:t>
            </a:r>
          </a:p>
          <a:p>
            <a:pPr lvl="1"/>
            <a:r>
              <a:rPr lang="en-US" altLang="en-US" sz="1800" dirty="0"/>
              <a:t>I.e., objects </a:t>
            </a:r>
            <a:r>
              <a:rPr lang="en-US" altLang="en-US" sz="1800" i="1" dirty="0"/>
              <a:t>A</a:t>
            </a:r>
            <a:r>
              <a:rPr lang="en-US" altLang="en-US" sz="1800" dirty="0"/>
              <a:t> that belong to the </a:t>
            </a:r>
            <a:r>
              <a:rPr lang="en-US" altLang="en-US" sz="1800" i="1" dirty="0"/>
              <a:t>k</a:t>
            </a:r>
            <a:r>
              <a:rPr lang="en-US" altLang="en-US" sz="1800" dirty="0"/>
              <a:t> nearest neighbors of </a:t>
            </a:r>
            <a:r>
              <a:rPr lang="en-US" altLang="en-US" sz="1800" i="1" dirty="0"/>
              <a:t>B</a:t>
            </a:r>
            <a:r>
              <a:rPr lang="en-US" altLang="en-US" sz="1800" dirty="0"/>
              <a:t> have the same </a:t>
            </a:r>
            <a:r>
              <a:rPr lang="en-US" altLang="en-US" sz="1800" i="1" dirty="0" err="1"/>
              <a:t>reachdist</a:t>
            </a:r>
            <a:r>
              <a:rPr lang="en-US" altLang="en-US" sz="1800" i="1" baseline="-25000" dirty="0" err="1"/>
              <a:t>k</a:t>
            </a:r>
            <a:r>
              <a:rPr lang="en-US" altLang="en-US" sz="1800" dirty="0"/>
              <a:t>(</a:t>
            </a:r>
            <a:r>
              <a:rPr lang="en-US" altLang="en-US" sz="1800" i="1" dirty="0"/>
              <a:t>A</a:t>
            </a:r>
            <a:r>
              <a:rPr lang="en-US" altLang="en-US" sz="1800" dirty="0"/>
              <a:t>,</a:t>
            </a:r>
            <a:r>
              <a:rPr lang="en-US" altLang="en-US" sz="1800" i="1" dirty="0"/>
              <a:t>B</a:t>
            </a:r>
            <a:r>
              <a:rPr lang="en-US" altLang="en-US" sz="1800" dirty="0"/>
              <a:t>)</a:t>
            </a:r>
          </a:p>
        </p:txBody>
      </p:sp>
    </p:spTree>
    <p:extLst>
      <p:ext uri="{BB962C8B-B14F-4D97-AF65-F5344CB8AC3E}">
        <p14:creationId xmlns:p14="http://schemas.microsoft.com/office/powerpoint/2010/main" val="32325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LOF Approach: Details (2)</a:t>
            </a:r>
          </a:p>
        </p:txBody>
      </p:sp>
      <p:sp>
        <p:nvSpPr>
          <p:cNvPr id="22531" name="Content Placeholder 4"/>
          <p:cNvSpPr>
            <a:spLocks noGrp="1"/>
          </p:cNvSpPr>
          <p:nvPr>
            <p:ph idx="1"/>
          </p:nvPr>
        </p:nvSpPr>
        <p:spPr>
          <a:xfrm>
            <a:off x="2231136" y="2638044"/>
            <a:ext cx="7729728" cy="3836897"/>
          </a:xfrm>
        </p:spPr>
        <p:txBody>
          <a:bodyPr>
            <a:normAutofit fontScale="92500" lnSpcReduction="20000"/>
          </a:bodyPr>
          <a:lstStyle/>
          <a:p>
            <a:r>
              <a:rPr lang="en-US" altLang="en-US" sz="2400" b="1" dirty="0"/>
              <a:t>Local reachability density </a:t>
            </a:r>
            <a:r>
              <a:rPr lang="en-US" altLang="en-US" sz="2400" dirty="0"/>
              <a:t>of A, </a:t>
            </a:r>
            <a:r>
              <a:rPr lang="en-US" altLang="en-US" sz="2400" b="1" dirty="0" err="1">
                <a:solidFill>
                  <a:srgbClr val="00B050"/>
                </a:solidFill>
              </a:rPr>
              <a:t>lrd</a:t>
            </a:r>
            <a:r>
              <a:rPr lang="en-US" altLang="en-US" sz="2400" b="1" dirty="0">
                <a:solidFill>
                  <a:srgbClr val="00B050"/>
                </a:solidFill>
              </a:rPr>
              <a:t>(</a:t>
            </a:r>
            <a:r>
              <a:rPr lang="en-US" altLang="en-US" sz="2400" b="1" i="1" dirty="0">
                <a:solidFill>
                  <a:srgbClr val="00B050"/>
                </a:solidFill>
              </a:rPr>
              <a:t>A</a:t>
            </a:r>
            <a:r>
              <a:rPr lang="en-US" altLang="en-US" sz="2400" b="1" dirty="0">
                <a:solidFill>
                  <a:srgbClr val="00B050"/>
                </a:solidFill>
              </a:rPr>
              <a:t>)</a:t>
            </a:r>
          </a:p>
          <a:p>
            <a:pPr lvl="1"/>
            <a:r>
              <a:rPr lang="en-US" altLang="en-US" sz="2000" dirty="0" err="1"/>
              <a:t>lrd</a:t>
            </a:r>
            <a:r>
              <a:rPr lang="en-US" altLang="en-US" sz="2000" dirty="0"/>
              <a:t>(</a:t>
            </a:r>
            <a:r>
              <a:rPr lang="en-US" altLang="en-US" sz="2000" i="1" dirty="0"/>
              <a:t>A</a:t>
            </a:r>
            <a:r>
              <a:rPr lang="en-US" altLang="en-US" sz="2000" dirty="0"/>
              <a:t>) = 1 / ( ∑</a:t>
            </a:r>
            <a:r>
              <a:rPr lang="en-US" altLang="en-US" sz="2000" i="1" baseline="-25000" dirty="0" err="1"/>
              <a:t>B</a:t>
            </a:r>
            <a:r>
              <a:rPr lang="en-US" altLang="en-US" sz="2000" baseline="-25000" dirty="0" err="1">
                <a:sym typeface="Symbol" charset="2"/>
              </a:rPr>
              <a:t></a:t>
            </a:r>
            <a:r>
              <a:rPr lang="en-US" altLang="en-US" sz="2000" i="1" baseline="-25000" dirty="0" err="1"/>
              <a:t>Nk</a:t>
            </a:r>
            <a:r>
              <a:rPr lang="en-US" altLang="en-US" sz="2000" baseline="-25000" dirty="0"/>
              <a:t>(</a:t>
            </a:r>
            <a:r>
              <a:rPr lang="en-US" altLang="en-US" sz="2000" i="1" baseline="-25000" dirty="0"/>
              <a:t>A</a:t>
            </a:r>
            <a:r>
              <a:rPr lang="en-US" altLang="en-US" sz="2000" baseline="-25000" dirty="0"/>
              <a:t>) </a:t>
            </a:r>
            <a:r>
              <a:rPr lang="en-US" altLang="en-US" sz="2000" i="1" dirty="0" err="1"/>
              <a:t>reachdist</a:t>
            </a:r>
            <a:r>
              <a:rPr lang="en-US" altLang="en-US" sz="2000" i="1" baseline="-25000" dirty="0" err="1"/>
              <a:t>k</a:t>
            </a:r>
            <a:r>
              <a:rPr lang="en-US" altLang="en-US" sz="2000" dirty="0"/>
              <a:t>(</a:t>
            </a:r>
            <a:r>
              <a:rPr lang="en-US" altLang="en-US" sz="2000" i="1" dirty="0"/>
              <a:t>A</a:t>
            </a:r>
            <a:r>
              <a:rPr lang="en-US" altLang="en-US" sz="2000" dirty="0"/>
              <a:t>,</a:t>
            </a:r>
            <a:r>
              <a:rPr lang="en-US" altLang="en-US" sz="2000" i="1" dirty="0"/>
              <a:t>B</a:t>
            </a:r>
            <a:r>
              <a:rPr lang="en-US" altLang="en-US" sz="2000" dirty="0"/>
              <a:t>) / |</a:t>
            </a:r>
            <a:r>
              <a:rPr lang="en-US" altLang="en-US" sz="2000" i="1" dirty="0" err="1"/>
              <a:t>N</a:t>
            </a:r>
            <a:r>
              <a:rPr lang="en-US" altLang="en-US" sz="2000" i="1" baseline="-25000" dirty="0" err="1"/>
              <a:t>k</a:t>
            </a:r>
            <a:r>
              <a:rPr lang="en-US" altLang="en-US" sz="2000" dirty="0"/>
              <a:t>(</a:t>
            </a:r>
            <a:r>
              <a:rPr lang="en-US" altLang="en-US" sz="2000" i="1" dirty="0"/>
              <a:t>A</a:t>
            </a:r>
            <a:r>
              <a:rPr lang="en-US" altLang="en-US" sz="2000" dirty="0"/>
              <a:t>)| )</a:t>
            </a:r>
          </a:p>
          <a:p>
            <a:pPr lvl="1"/>
            <a:r>
              <a:rPr lang="en-US" altLang="en-US" sz="2000" dirty="0"/>
              <a:t>I.e., captures how </a:t>
            </a:r>
            <a:r>
              <a:rPr lang="en-US" altLang="en-US" sz="2000" i="1" dirty="0"/>
              <a:t>A</a:t>
            </a:r>
            <a:r>
              <a:rPr lang="en-US" altLang="en-US" sz="2000" dirty="0"/>
              <a:t> can be reached from its neighbors</a:t>
            </a:r>
          </a:p>
          <a:p>
            <a:endParaRPr lang="en-US" altLang="en-US" sz="2400" b="1" dirty="0"/>
          </a:p>
          <a:p>
            <a:r>
              <a:rPr lang="en-US" altLang="en-US" sz="2400" b="1" dirty="0"/>
              <a:t>Local outlier factor</a:t>
            </a:r>
            <a:r>
              <a:rPr lang="en-US" altLang="en-US" sz="2400" dirty="0"/>
              <a:t> of A, </a:t>
            </a:r>
            <a:r>
              <a:rPr lang="en-US" altLang="en-US" sz="2400" b="1" i="1" dirty="0" err="1">
                <a:solidFill>
                  <a:srgbClr val="00B050"/>
                </a:solidFill>
              </a:rPr>
              <a:t>LOF</a:t>
            </a:r>
            <a:r>
              <a:rPr lang="en-US" altLang="en-US" sz="2400" b="1" i="1" baseline="-25000" dirty="0" err="1">
                <a:solidFill>
                  <a:srgbClr val="00B050"/>
                </a:solidFill>
              </a:rPr>
              <a:t>k</a:t>
            </a:r>
            <a:r>
              <a:rPr lang="en-US" altLang="en-US" sz="2400" b="1" dirty="0">
                <a:solidFill>
                  <a:srgbClr val="00B050"/>
                </a:solidFill>
              </a:rPr>
              <a:t>(</a:t>
            </a:r>
            <a:r>
              <a:rPr lang="en-US" altLang="en-US" sz="2400" b="1" i="1" dirty="0">
                <a:solidFill>
                  <a:srgbClr val="00B050"/>
                </a:solidFill>
              </a:rPr>
              <a:t>A</a:t>
            </a:r>
            <a:r>
              <a:rPr lang="en-US" altLang="en-US" sz="2400" b="1" dirty="0">
                <a:solidFill>
                  <a:srgbClr val="00B050"/>
                </a:solidFill>
              </a:rPr>
              <a:t>)</a:t>
            </a:r>
          </a:p>
          <a:p>
            <a:endParaRPr lang="en-US" altLang="en-US" sz="2400" b="1" dirty="0">
              <a:solidFill>
                <a:srgbClr val="00B050"/>
              </a:solidFill>
            </a:endParaRPr>
          </a:p>
          <a:p>
            <a:endParaRPr lang="en-US" altLang="en-US" sz="2400" b="1" dirty="0">
              <a:solidFill>
                <a:srgbClr val="00B050"/>
              </a:solidFill>
            </a:endParaRPr>
          </a:p>
          <a:p>
            <a:endParaRPr lang="en-US" altLang="en-US" sz="2400" b="1" dirty="0">
              <a:solidFill>
                <a:srgbClr val="00B050"/>
              </a:solidFill>
            </a:endParaRPr>
          </a:p>
          <a:p>
            <a:pPr lvl="1"/>
            <a:r>
              <a:rPr lang="en-US" altLang="en-US" sz="2000" dirty="0"/>
              <a:t>I.e., average local reachability density of A’s neighbors divided by the A’s own local reachability density</a:t>
            </a:r>
          </a:p>
        </p:txBody>
      </p:sp>
      <p:pic>
        <p:nvPicPr>
          <p:cNvPr id="22532" name="Picture 2" descr="&#10;\mbox{LOF}_k(A):=\frac{\sum_{B\in N_k(A)}\frac{\mbox{lrd}(B)}{\mbox{lrd}(A)}}{|N_k(A)|}&#10;= \frac{\sum_{B\in N_k(A)}\mbox{lrd}(B)}{|N_k(A)|} / \mbox{lrd}(A)&#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832" y="4680060"/>
            <a:ext cx="6019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07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LOF Approach: Example (2)</a:t>
            </a:r>
            <a:endParaRPr lang="en-US" altLang="en-US" dirty="0"/>
          </a:p>
        </p:txBody>
      </p:sp>
      <p:sp>
        <p:nvSpPr>
          <p:cNvPr id="23555" name="Content Placeholder 5"/>
          <p:cNvSpPr>
            <a:spLocks noGrp="1"/>
          </p:cNvSpPr>
          <p:nvPr>
            <p:ph sz="half" idx="1"/>
          </p:nvPr>
        </p:nvSpPr>
        <p:spPr>
          <a:prstGeom prst="rect">
            <a:avLst/>
          </a:prstGeom>
        </p:spPr>
        <p:txBody>
          <a:bodyPr>
            <a:normAutofit/>
          </a:bodyPr>
          <a:lstStyle/>
          <a:p>
            <a:r>
              <a:rPr lang="en-US" altLang="en-US" sz="2400" dirty="0"/>
              <a:t>LOF(</a:t>
            </a:r>
            <a:r>
              <a:rPr lang="en-US" altLang="en-US" sz="2400" i="1" dirty="0"/>
              <a:t>x</a:t>
            </a:r>
            <a:r>
              <a:rPr lang="en-US" altLang="en-US" sz="2400" dirty="0"/>
              <a:t>) = 1: data point </a:t>
            </a:r>
            <a:r>
              <a:rPr lang="en-US" altLang="en-US" sz="2400" i="1" dirty="0"/>
              <a:t>x</a:t>
            </a:r>
            <a:r>
              <a:rPr lang="en-US" altLang="en-US" sz="2400" dirty="0"/>
              <a:t> is comparable to its neighbors (not an outlier)</a:t>
            </a:r>
          </a:p>
          <a:p>
            <a:r>
              <a:rPr lang="en-US" altLang="en-US" sz="2400" dirty="0"/>
              <a:t>LOF(</a:t>
            </a:r>
            <a:r>
              <a:rPr lang="en-US" altLang="en-US" sz="2400" i="1" dirty="0"/>
              <a:t>x</a:t>
            </a:r>
            <a:r>
              <a:rPr lang="en-US" altLang="en-US" sz="2400" dirty="0"/>
              <a:t>) &lt; 1 indicates a denser region </a:t>
            </a:r>
          </a:p>
          <a:p>
            <a:r>
              <a:rPr lang="en-US" altLang="en-US" sz="2400" dirty="0"/>
              <a:t>LOF(</a:t>
            </a:r>
            <a:r>
              <a:rPr lang="en-US" altLang="en-US" sz="2400" i="1" dirty="0"/>
              <a:t>x</a:t>
            </a:r>
            <a:r>
              <a:rPr lang="en-US" altLang="en-US" sz="2400" dirty="0"/>
              <a:t>) significantly larger than 1 indicate outliers</a:t>
            </a:r>
          </a:p>
        </p:txBody>
      </p:sp>
      <p:sp>
        <p:nvSpPr>
          <p:cNvPr id="23556" name="Rectangle 6"/>
          <p:cNvSpPr>
            <a:spLocks noChangeArrowheads="1"/>
          </p:cNvSpPr>
          <p:nvPr/>
        </p:nvSpPr>
        <p:spPr bwMode="auto">
          <a:xfrm>
            <a:off x="1828800" y="36576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lnSpc>
                <a:spcPct val="110000"/>
              </a:lnSpc>
              <a:buClr>
                <a:schemeClr val="folHlink"/>
              </a:buClr>
              <a:buSzPct val="60000"/>
            </a:pPr>
            <a:endParaRPr lang="en-US" altLang="en-US" sz="2000"/>
          </a:p>
        </p:txBody>
      </p:sp>
      <p:sp>
        <p:nvSpPr>
          <p:cNvPr id="23557" name="TextBox 4"/>
          <p:cNvSpPr txBox="1">
            <a:spLocks noChangeArrowheads="1"/>
          </p:cNvSpPr>
          <p:nvPr/>
        </p:nvSpPr>
        <p:spPr bwMode="auto">
          <a:xfrm>
            <a:off x="10264561" y="6647357"/>
            <a:ext cx="164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r>
              <a:rPr lang="en-US" altLang="en-US" sz="1200"/>
              <a:t>Source: wikipedia.org</a:t>
            </a:r>
          </a:p>
        </p:txBody>
      </p:sp>
      <p:pic>
        <p:nvPicPr>
          <p:cNvPr id="17" name="Picture 2" descr="http://upload.wikimedia.org/wikipedia/commons/thumb/5/59/LOF.svg/400px-LOF.svg.png">
            <a:extLst>
              <a:ext uri="{FF2B5EF4-FFF2-40B4-BE49-F238E27FC236}">
                <a16:creationId xmlns:a16="http://schemas.microsoft.com/office/drawing/2014/main" id="{06E007AD-7CAB-2741-BE56-BEB146B6E09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49691" y="2446638"/>
            <a:ext cx="4756996" cy="424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79378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6F6-16A8-6D43-987F-5C9E3D81EF0B}"/>
              </a:ext>
            </a:extLst>
          </p:cNvPr>
          <p:cNvSpPr>
            <a:spLocks noGrp="1"/>
          </p:cNvSpPr>
          <p:nvPr>
            <p:ph type="title"/>
          </p:nvPr>
        </p:nvSpPr>
        <p:spPr/>
        <p:txBody>
          <a:bodyPr>
            <a:normAutofit/>
          </a:bodyPr>
          <a:lstStyle/>
          <a:p>
            <a:r>
              <a:rPr lang="en-US" sz="3200" dirty="0"/>
              <a:t>Model Based Anomaly Detection</a:t>
            </a:r>
          </a:p>
        </p:txBody>
      </p:sp>
      <p:sp>
        <p:nvSpPr>
          <p:cNvPr id="3" name="Text Placeholder 2">
            <a:extLst>
              <a:ext uri="{FF2B5EF4-FFF2-40B4-BE49-F238E27FC236}">
                <a16:creationId xmlns:a16="http://schemas.microsoft.com/office/drawing/2014/main" id="{44206B57-D049-1041-B21D-FFB9C2BEF932}"/>
              </a:ext>
            </a:extLst>
          </p:cNvPr>
          <p:cNvSpPr>
            <a:spLocks noGrp="1"/>
          </p:cNvSpPr>
          <p:nvPr>
            <p:ph type="body" idx="1"/>
          </p:nvPr>
        </p:nvSpPr>
        <p:spPr>
          <a:xfrm>
            <a:off x="1600200" y="4352465"/>
            <a:ext cx="8991600" cy="1265082"/>
          </a:xfrm>
        </p:spPr>
        <p:txBody>
          <a:bodyPr/>
          <a:lstStyle/>
          <a:p>
            <a:r>
              <a:rPr lang="en-US" b="1" dirty="0"/>
              <a:t>Observation 1I: </a:t>
            </a:r>
            <a:r>
              <a:rPr lang="en-US" dirty="0"/>
              <a:t>Sometimes goal is one of detection or discovery</a:t>
            </a:r>
          </a:p>
        </p:txBody>
      </p:sp>
    </p:spTree>
    <p:extLst>
      <p:ext uri="{BB962C8B-B14F-4D97-AF65-F5344CB8AC3E}">
        <p14:creationId xmlns:p14="http://schemas.microsoft.com/office/powerpoint/2010/main" val="201198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Statistical Approaches</a:t>
            </a:r>
          </a:p>
        </p:txBody>
      </p:sp>
      <p:sp>
        <p:nvSpPr>
          <p:cNvPr id="9219" name="Rectangle 3"/>
          <p:cNvSpPr>
            <a:spLocks noGrp="1" noChangeArrowheads="1"/>
          </p:cNvSpPr>
          <p:nvPr>
            <p:ph idx="1"/>
          </p:nvPr>
        </p:nvSpPr>
        <p:spPr/>
        <p:txBody>
          <a:bodyPr>
            <a:normAutofit fontScale="85000" lnSpcReduction="10000"/>
          </a:bodyPr>
          <a:lstStyle/>
          <a:p>
            <a:pPr>
              <a:lnSpc>
                <a:spcPct val="110000"/>
              </a:lnSpc>
            </a:pPr>
            <a:r>
              <a:rPr lang="en-US" altLang="en-US" sz="2400" dirty="0"/>
              <a:t>Statistical methods (also known as model-based methods) assume that the regular data follow some statistical model (a stochastic model)</a:t>
            </a:r>
          </a:p>
          <a:p>
            <a:pPr lvl="1">
              <a:lnSpc>
                <a:spcPct val="110000"/>
              </a:lnSpc>
            </a:pPr>
            <a:r>
              <a:rPr lang="en-US" altLang="en-US" sz="2000" dirty="0"/>
              <a:t>The data not following the model are outliers</a:t>
            </a:r>
          </a:p>
          <a:p>
            <a:pPr lvl="1">
              <a:lnSpc>
                <a:spcPct val="110000"/>
              </a:lnSpc>
            </a:pPr>
            <a:r>
              <a:rPr lang="en-US" altLang="en-US" sz="2000" dirty="0"/>
              <a:t>Lots of different models are available</a:t>
            </a:r>
          </a:p>
          <a:p>
            <a:pPr>
              <a:lnSpc>
                <a:spcPct val="110000"/>
              </a:lnSpc>
            </a:pPr>
            <a:r>
              <a:rPr lang="en-US" altLang="en-US" sz="2400" dirty="0"/>
              <a:t>Effectiveness of statistical methods highly depends on whether the assumption of statistical model holds in the real data</a:t>
            </a:r>
          </a:p>
          <a:p>
            <a:pPr lvl="1">
              <a:lnSpc>
                <a:spcPct val="110000"/>
              </a:lnSpc>
            </a:pPr>
            <a:r>
              <a:rPr lang="en-US" altLang="en-US" sz="2000" dirty="0"/>
              <a:t>Many statistical techniques have been developed</a:t>
            </a:r>
          </a:p>
          <a:p>
            <a:pPr lvl="1">
              <a:lnSpc>
                <a:spcPct val="110000"/>
              </a:lnSpc>
            </a:pPr>
            <a:r>
              <a:rPr lang="en-US" altLang="en-US" sz="2000" dirty="0"/>
              <a:t>E.g., parametric vs. non-parametric</a:t>
            </a:r>
          </a:p>
        </p:txBody>
      </p:sp>
      <p:sp>
        <p:nvSpPr>
          <p:cNvPr id="9220" name="Rectangle 6"/>
          <p:cNvSpPr>
            <a:spLocks noChangeArrowheads="1"/>
          </p:cNvSpPr>
          <p:nvPr/>
        </p:nvSpPr>
        <p:spPr bwMode="auto">
          <a:xfrm>
            <a:off x="1828800" y="48768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lnSpc>
                <a:spcPct val="120000"/>
              </a:lnSpc>
              <a:buClr>
                <a:schemeClr val="folHlink"/>
              </a:buClr>
              <a:buSzPct val="60000"/>
            </a:pPr>
            <a:endParaRPr lang="en-US" altLang="en-US" sz="2000"/>
          </a:p>
        </p:txBody>
      </p:sp>
    </p:spTree>
    <p:extLst>
      <p:ext uri="{BB962C8B-B14F-4D97-AF65-F5344CB8AC3E}">
        <p14:creationId xmlns:p14="http://schemas.microsoft.com/office/powerpoint/2010/main" val="3950399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6F6-16A8-6D43-987F-5C9E3D81EF0B}"/>
              </a:ext>
            </a:extLst>
          </p:cNvPr>
          <p:cNvSpPr>
            <a:spLocks noGrp="1"/>
          </p:cNvSpPr>
          <p:nvPr>
            <p:ph type="title"/>
          </p:nvPr>
        </p:nvSpPr>
        <p:spPr/>
        <p:txBody>
          <a:bodyPr/>
          <a:lstStyle/>
          <a:p>
            <a:r>
              <a:rPr lang="en-US" dirty="0"/>
              <a:t>Prediction For Policy</a:t>
            </a:r>
          </a:p>
        </p:txBody>
      </p:sp>
      <p:sp>
        <p:nvSpPr>
          <p:cNvPr id="3" name="Text Placeholder 2">
            <a:extLst>
              <a:ext uri="{FF2B5EF4-FFF2-40B4-BE49-F238E27FC236}">
                <a16:creationId xmlns:a16="http://schemas.microsoft.com/office/drawing/2014/main" id="{44206B57-D049-1041-B21D-FFB9C2BEF932}"/>
              </a:ext>
            </a:extLst>
          </p:cNvPr>
          <p:cNvSpPr>
            <a:spLocks noGrp="1"/>
          </p:cNvSpPr>
          <p:nvPr>
            <p:ph type="body" idx="1"/>
          </p:nvPr>
        </p:nvSpPr>
        <p:spPr/>
        <p:txBody>
          <a:bodyPr/>
          <a:lstStyle/>
          <a:p>
            <a:r>
              <a:rPr lang="en-US" b="1" dirty="0"/>
              <a:t>Observation 1: </a:t>
            </a:r>
            <a:r>
              <a:rPr lang="en-US" dirty="0"/>
              <a:t>Sometimes correlation is valuable on its own</a:t>
            </a:r>
          </a:p>
        </p:txBody>
      </p:sp>
    </p:spTree>
    <p:extLst>
      <p:ext uri="{BB962C8B-B14F-4D97-AF65-F5344CB8AC3E}">
        <p14:creationId xmlns:p14="http://schemas.microsoft.com/office/powerpoint/2010/main" val="1434994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Statistical Approaches:</a:t>
            </a:r>
            <a:br>
              <a:rPr lang="en-US" altLang="en-US" dirty="0"/>
            </a:br>
            <a:r>
              <a:rPr lang="en-US" altLang="en-US" dirty="0"/>
              <a:t>General Idea</a:t>
            </a:r>
          </a:p>
        </p:txBody>
      </p:sp>
      <p:sp>
        <p:nvSpPr>
          <p:cNvPr id="12291" name="Rectangle 3"/>
          <p:cNvSpPr>
            <a:spLocks noGrp="1" noChangeArrowheads="1"/>
          </p:cNvSpPr>
          <p:nvPr>
            <p:ph type="body" idx="1"/>
          </p:nvPr>
        </p:nvSpPr>
        <p:spPr>
          <a:xfrm>
            <a:off x="2243493" y="2638044"/>
            <a:ext cx="7729728" cy="3101983"/>
          </a:xfrm>
        </p:spPr>
        <p:txBody>
          <a:bodyPr>
            <a:normAutofit/>
          </a:bodyPr>
          <a:lstStyle/>
          <a:p>
            <a:pPr>
              <a:lnSpc>
                <a:spcPct val="90000"/>
              </a:lnSpc>
            </a:pPr>
            <a:r>
              <a:rPr lang="en-US" altLang="en-US" sz="2000" dirty="0"/>
              <a:t>Assume a parametric model describing the distribution of regular data (e.g., normal distribution)</a:t>
            </a:r>
          </a:p>
          <a:p>
            <a:pPr>
              <a:lnSpc>
                <a:spcPct val="90000"/>
              </a:lnSpc>
            </a:pPr>
            <a:r>
              <a:rPr lang="en-US" altLang="en-US" sz="2000" dirty="0"/>
              <a:t>Apply some statistical test/procedure on how likely is that a given data point was generated by the assumed distribution</a:t>
            </a:r>
          </a:p>
        </p:txBody>
      </p:sp>
      <p:pic>
        <p:nvPicPr>
          <p:cNvPr id="181146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166020"/>
            <a:ext cx="411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592439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1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664" y="4220240"/>
            <a:ext cx="3886200" cy="252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339" name="Rectangle 2"/>
          <p:cNvSpPr>
            <a:spLocks noGrp="1" noChangeArrowheads="1"/>
          </p:cNvSpPr>
          <p:nvPr>
            <p:ph type="title"/>
          </p:nvPr>
        </p:nvSpPr>
        <p:spPr/>
        <p:txBody>
          <a:bodyPr>
            <a:normAutofit/>
          </a:bodyPr>
          <a:lstStyle/>
          <a:p>
            <a:r>
              <a:rPr lang="en-US" altLang="en-US" dirty="0"/>
              <a:t>Non-Parametric Methods</a:t>
            </a:r>
            <a:br>
              <a:rPr lang="en-US" altLang="en-US" dirty="0"/>
            </a:br>
            <a:r>
              <a:rPr lang="en-US" altLang="en-US" dirty="0"/>
              <a:t>for Anomaly Detection</a:t>
            </a:r>
          </a:p>
        </p:txBody>
      </p:sp>
      <p:sp>
        <p:nvSpPr>
          <p:cNvPr id="14340" name="Rectangle 3"/>
          <p:cNvSpPr>
            <a:spLocks noGrp="1" noChangeArrowheads="1"/>
          </p:cNvSpPr>
          <p:nvPr>
            <p:ph idx="1"/>
          </p:nvPr>
        </p:nvSpPr>
        <p:spPr/>
        <p:txBody>
          <a:bodyPr>
            <a:normAutofit/>
          </a:bodyPr>
          <a:lstStyle/>
          <a:p>
            <a:pPr>
              <a:lnSpc>
                <a:spcPct val="120000"/>
              </a:lnSpc>
            </a:pPr>
            <a:r>
              <a:rPr lang="en-US" altLang="en-US" sz="2000" b="1" dirty="0"/>
              <a:t>Non-parametric</a:t>
            </a:r>
            <a:r>
              <a:rPr lang="en-US" altLang="en-US" sz="2000" dirty="0"/>
              <a:t>: The model of regular data is learned from the input data without any </a:t>
            </a:r>
            <a:r>
              <a:rPr lang="en-US" altLang="en-US" sz="2000" i="1" dirty="0"/>
              <a:t>a priori</a:t>
            </a:r>
            <a:r>
              <a:rPr lang="en-US" altLang="en-US" sz="2000" dirty="0"/>
              <a:t> structure  </a:t>
            </a:r>
          </a:p>
          <a:p>
            <a:pPr>
              <a:lnSpc>
                <a:spcPct val="120000"/>
              </a:lnSpc>
            </a:pPr>
            <a:r>
              <a:rPr lang="en-US" altLang="en-US" sz="2000" dirty="0"/>
              <a:t>Fewer assumptions about the data – applicable in more scenarios</a:t>
            </a:r>
          </a:p>
          <a:p>
            <a:pPr>
              <a:lnSpc>
                <a:spcPct val="120000"/>
              </a:lnSpc>
            </a:pPr>
            <a:r>
              <a:rPr lang="en-US" altLang="en-US" sz="2000" dirty="0"/>
              <a:t>Example: </a:t>
            </a:r>
          </a:p>
          <a:p>
            <a:pPr lvl="1">
              <a:lnSpc>
                <a:spcPct val="120000"/>
              </a:lnSpc>
            </a:pPr>
            <a:r>
              <a:rPr lang="en-US" altLang="en-US" sz="1800" dirty="0"/>
              <a:t>Histogram-based approach</a:t>
            </a:r>
          </a:p>
        </p:txBody>
      </p:sp>
      <p:sp>
        <p:nvSpPr>
          <p:cNvPr id="14341" name="Rectangle 5"/>
          <p:cNvSpPr>
            <a:spLocks noChangeArrowheads="1"/>
          </p:cNvSpPr>
          <p:nvPr/>
        </p:nvSpPr>
        <p:spPr bwMode="auto">
          <a:xfrm>
            <a:off x="1828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buClr>
                <a:schemeClr val="folHlink"/>
              </a:buClr>
              <a:buSzPct val="60000"/>
            </a:pPr>
            <a:endParaRPr lang="en-US" altLang="en-US" sz="2000"/>
          </a:p>
        </p:txBody>
      </p:sp>
    </p:spTree>
    <p:extLst>
      <p:ext uri="{BB962C8B-B14F-4D97-AF65-F5344CB8AC3E}">
        <p14:creationId xmlns:p14="http://schemas.microsoft.com/office/powerpoint/2010/main" val="100581028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CA55-49B2-8445-A950-72447DD062DB}"/>
              </a:ext>
            </a:extLst>
          </p:cNvPr>
          <p:cNvSpPr>
            <a:spLocks noGrp="1"/>
          </p:cNvSpPr>
          <p:nvPr>
            <p:ph type="title"/>
          </p:nvPr>
        </p:nvSpPr>
        <p:spPr/>
        <p:txBody>
          <a:bodyPr>
            <a:normAutofit/>
          </a:bodyPr>
          <a:lstStyle/>
          <a:p>
            <a:r>
              <a:rPr lang="en-US" dirty="0"/>
              <a:t>Generalized Extreme Studentized Deviate</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44DDB4F5-10B6-CC4B-BFDC-DA7AC06626E9}"/>
                  </a:ext>
                </a:extLst>
              </p:cNvPr>
              <p:cNvSpPr txBox="1"/>
              <p:nvPr/>
            </p:nvSpPr>
            <p:spPr>
              <a:xfrm>
                <a:off x="2218892" y="3706148"/>
                <a:ext cx="2732698" cy="66358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mj-lt"/>
                            </a:rPr>
                          </m:ctrlPr>
                        </m:sSubPr>
                        <m:e>
                          <m:r>
                            <a:rPr lang="en-US" sz="2000" b="0" i="1" smtClean="0">
                              <a:latin typeface="+mj-lt"/>
                            </a:rPr>
                            <m:t>𝑅</m:t>
                          </m:r>
                        </m:e>
                        <m:sub>
                          <m:r>
                            <a:rPr lang="en-US" sz="2000" b="0" i="1" smtClean="0">
                              <a:latin typeface="+mj-lt"/>
                            </a:rPr>
                            <m:t>𝑖</m:t>
                          </m:r>
                        </m:sub>
                      </m:sSub>
                      <m:r>
                        <a:rPr lang="en-US" sz="2000" b="0" i="1" smtClean="0">
                          <a:latin typeface="+mj-lt"/>
                        </a:rPr>
                        <m:t>= </m:t>
                      </m:r>
                      <m:f>
                        <m:fPr>
                          <m:ctrlPr>
                            <a:rPr lang="en-US" sz="2000" b="0" i="1" smtClean="0">
                              <a:latin typeface="+mj-lt"/>
                            </a:rPr>
                          </m:ctrlPr>
                        </m:fPr>
                        <m:num>
                          <m:func>
                            <m:funcPr>
                              <m:ctrlPr>
                                <a:rPr lang="en-US" sz="2000" b="0" i="1" smtClean="0">
                                  <a:latin typeface="+mj-lt"/>
                                </a:rPr>
                              </m:ctrlPr>
                            </m:funcPr>
                            <m:fName>
                              <m:limLow>
                                <m:limLowPr>
                                  <m:ctrlPr>
                                    <a:rPr lang="en-US" sz="2000" b="0" i="1" smtClean="0">
                                      <a:latin typeface="+mj-lt"/>
                                    </a:rPr>
                                  </m:ctrlPr>
                                </m:limLowPr>
                                <m:e>
                                  <m:r>
                                    <m:rPr>
                                      <m:sty m:val="p"/>
                                    </m:rPr>
                                    <a:rPr lang="en-US" sz="2000" b="0" i="0" smtClean="0">
                                      <a:latin typeface="+mj-lt"/>
                                    </a:rPr>
                                    <m:t>max</m:t>
                                  </m:r>
                                </m:e>
                                <m:lim>
                                  <m:r>
                                    <a:rPr lang="en-US" sz="2000" b="0" i="1" smtClean="0">
                                      <a:latin typeface="+mj-lt"/>
                                    </a:rPr>
                                    <m:t>𝑖</m:t>
                                  </m:r>
                                </m:lim>
                              </m:limLow>
                            </m:fName>
                            <m:e>
                              <m:sSub>
                                <m:sSubPr>
                                  <m:ctrlPr>
                                    <a:rPr lang="en-US" sz="2000" i="1">
                                      <a:latin typeface="+mj-lt"/>
                                    </a:rPr>
                                  </m:ctrlPr>
                                </m:sSubPr>
                                <m:e>
                                  <m:r>
                                    <a:rPr lang="en-US" sz="2000" i="1">
                                      <a:latin typeface="+mj-lt"/>
                                    </a:rPr>
                                    <m:t>|</m:t>
                                  </m:r>
                                  <m:r>
                                    <a:rPr lang="en-US" sz="2000" i="1">
                                      <a:latin typeface="+mj-lt"/>
                                    </a:rPr>
                                    <m:t>𝑥</m:t>
                                  </m:r>
                                </m:e>
                                <m:sub>
                                  <m:r>
                                    <a:rPr lang="en-US" sz="2000" i="1">
                                      <a:latin typeface="+mj-lt"/>
                                    </a:rPr>
                                    <m:t>𝑖</m:t>
                                  </m:r>
                                </m:sub>
                              </m:sSub>
                              <m:r>
                                <a:rPr lang="en-US" sz="2000" i="1">
                                  <a:latin typeface="+mj-lt"/>
                                </a:rPr>
                                <m:t>−</m:t>
                              </m:r>
                              <m:acc>
                                <m:accPr>
                                  <m:chr m:val="̅"/>
                                  <m:ctrlPr>
                                    <a:rPr lang="en-US" sz="2000" i="1">
                                      <a:latin typeface="+mj-lt"/>
                                    </a:rPr>
                                  </m:ctrlPr>
                                </m:accPr>
                                <m:e>
                                  <m:r>
                                    <a:rPr lang="en-US" sz="2000" i="1">
                                      <a:latin typeface="+mj-lt"/>
                                    </a:rPr>
                                    <m:t>𝑥</m:t>
                                  </m:r>
                                </m:e>
                              </m:acc>
                              <m:r>
                                <a:rPr lang="en-US" sz="2000" i="1">
                                  <a:latin typeface="+mj-lt"/>
                                </a:rPr>
                                <m:t>|</m:t>
                              </m:r>
                            </m:e>
                          </m:func>
                        </m:num>
                        <m:den>
                          <m:r>
                            <a:rPr lang="en-US" sz="2000" i="1">
                              <a:latin typeface="+mj-lt"/>
                            </a:rPr>
                            <m:t>𝜎</m:t>
                          </m:r>
                        </m:den>
                      </m:f>
                    </m:oMath>
                  </m:oMathPara>
                </a14:m>
                <a:endParaRPr lang="en-US" sz="2000" b="0" dirty="0">
                  <a:latin typeface="+mj-lt"/>
                </a:endParaRPr>
              </a:p>
            </p:txBody>
          </p:sp>
        </mc:Choice>
        <mc:Fallback>
          <p:sp>
            <p:nvSpPr>
              <p:cNvPr id="33" name="TextBox 32">
                <a:extLst>
                  <a:ext uri="{FF2B5EF4-FFF2-40B4-BE49-F238E27FC236}">
                    <a16:creationId xmlns:a16="http://schemas.microsoft.com/office/drawing/2014/main" id="{44DDB4F5-10B6-CC4B-BFDC-DA7AC06626E9}"/>
                  </a:ext>
                </a:extLst>
              </p:cNvPr>
              <p:cNvSpPr txBox="1">
                <a:spLocks noRot="1" noChangeAspect="1" noMove="1" noResize="1" noEditPoints="1" noAdjustHandles="1" noChangeArrowheads="1" noChangeShapeType="1" noTextEdit="1"/>
              </p:cNvSpPr>
              <p:nvPr/>
            </p:nvSpPr>
            <p:spPr>
              <a:xfrm>
                <a:off x="2218892" y="3706148"/>
                <a:ext cx="2732698" cy="663580"/>
              </a:xfrm>
              <a:prstGeom prst="rect">
                <a:avLst/>
              </a:prstGeom>
              <a:blipFill>
                <a:blip r:embed="rId3"/>
                <a:stretch>
                  <a:fillRect l="-2778" t="-3774" b="-75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623E04D-A515-C54E-9D9B-ABB8B40E5A03}"/>
                  </a:ext>
                </a:extLst>
              </p:cNvPr>
              <p:cNvSpPr txBox="1"/>
              <p:nvPr/>
            </p:nvSpPr>
            <p:spPr>
              <a:xfrm>
                <a:off x="5507594" y="3521337"/>
                <a:ext cx="4453270" cy="98796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mj-lt"/>
                            </a:rPr>
                          </m:ctrlPr>
                        </m:sSubPr>
                        <m:e>
                          <m:r>
                            <a:rPr lang="en-US" sz="2000" b="0" i="1" smtClean="0">
                              <a:latin typeface="+mj-lt"/>
                            </a:rPr>
                            <m:t>𝜆</m:t>
                          </m:r>
                        </m:e>
                        <m:sub>
                          <m:r>
                            <a:rPr lang="en-US" sz="2000" b="0" i="1" smtClean="0">
                              <a:latin typeface="+mj-lt"/>
                            </a:rPr>
                            <m:t>𝑖</m:t>
                          </m:r>
                        </m:sub>
                      </m:sSub>
                      <m:r>
                        <a:rPr lang="en-US" sz="2000" b="0" i="1" smtClean="0">
                          <a:latin typeface="+mj-lt"/>
                        </a:rPr>
                        <m:t>=</m:t>
                      </m:r>
                      <m:f>
                        <m:fPr>
                          <m:ctrlPr>
                            <a:rPr lang="en-US" sz="2000" b="0" i="1" smtClean="0">
                              <a:latin typeface="+mj-lt"/>
                            </a:rPr>
                          </m:ctrlPr>
                        </m:fPr>
                        <m:num>
                          <m:d>
                            <m:dPr>
                              <m:ctrlPr>
                                <a:rPr lang="en-US" sz="2000" b="0" i="1" smtClean="0">
                                  <a:latin typeface="+mj-lt"/>
                                </a:rPr>
                              </m:ctrlPr>
                            </m:dPr>
                            <m:e>
                              <m:r>
                                <a:rPr lang="en-US" sz="2000" b="0" i="1" smtClean="0">
                                  <a:latin typeface="+mj-lt"/>
                                </a:rPr>
                                <m:t>𝑛</m:t>
                              </m:r>
                              <m:r>
                                <a:rPr lang="en-US" sz="2000" b="0" i="1" smtClean="0">
                                  <a:latin typeface="+mj-lt"/>
                                </a:rPr>
                                <m:t>−1</m:t>
                              </m:r>
                            </m:e>
                          </m:d>
                          <m:sSub>
                            <m:sSubPr>
                              <m:ctrlPr>
                                <a:rPr lang="en-US" sz="2000" b="0" i="1" smtClean="0">
                                  <a:latin typeface="+mj-lt"/>
                                </a:rPr>
                              </m:ctrlPr>
                            </m:sSubPr>
                            <m:e>
                              <m:r>
                                <a:rPr lang="en-US" sz="2000" b="0" i="1" smtClean="0">
                                  <a:latin typeface="+mj-lt"/>
                                </a:rPr>
                                <m:t>𝑡</m:t>
                              </m:r>
                            </m:e>
                            <m:sub>
                              <m:r>
                                <a:rPr lang="en-US" sz="2000" b="0" i="1" smtClean="0">
                                  <a:latin typeface="+mj-lt"/>
                                </a:rPr>
                                <m:t>𝑝</m:t>
                              </m:r>
                              <m:r>
                                <a:rPr lang="en-US" sz="2000" b="0" i="1" smtClean="0">
                                  <a:latin typeface="+mj-lt"/>
                                </a:rPr>
                                <m:t>,</m:t>
                              </m:r>
                              <m:r>
                                <a:rPr lang="en-US" sz="2000" b="0" i="1" smtClean="0">
                                  <a:latin typeface="+mj-lt"/>
                                </a:rPr>
                                <m:t>𝑛</m:t>
                              </m:r>
                              <m:r>
                                <a:rPr lang="en-US" sz="2000" b="0" i="1" smtClean="0">
                                  <a:latin typeface="+mj-lt"/>
                                </a:rPr>
                                <m:t>−</m:t>
                              </m:r>
                              <m:r>
                                <a:rPr lang="en-US" sz="2000" b="0" i="1" smtClean="0">
                                  <a:latin typeface="+mj-lt"/>
                                </a:rPr>
                                <m:t>𝑖</m:t>
                              </m:r>
                              <m:r>
                                <a:rPr lang="en-US" sz="2000" b="0" i="1" smtClean="0">
                                  <a:latin typeface="+mj-lt"/>
                                </a:rPr>
                                <m:t>−1</m:t>
                              </m:r>
                            </m:sub>
                          </m:sSub>
                          <m:r>
                            <a:rPr lang="en-US" sz="2000" b="0" i="1" smtClean="0">
                              <a:latin typeface="+mj-lt"/>
                            </a:rPr>
                            <m:t> </m:t>
                          </m:r>
                        </m:num>
                        <m:den>
                          <m:rad>
                            <m:radPr>
                              <m:degHide m:val="on"/>
                              <m:ctrlPr>
                                <a:rPr lang="en-US" sz="2000" b="0" i="1" smtClean="0">
                                  <a:latin typeface="+mj-lt"/>
                                </a:rPr>
                              </m:ctrlPr>
                            </m:radPr>
                            <m:deg/>
                            <m:e>
                              <m:d>
                                <m:dPr>
                                  <m:ctrlPr>
                                    <a:rPr lang="en-US" sz="2000" b="0" i="1" smtClean="0">
                                      <a:latin typeface="+mj-lt"/>
                                    </a:rPr>
                                  </m:ctrlPr>
                                </m:dPr>
                                <m:e>
                                  <m:r>
                                    <a:rPr lang="en-US" sz="2000" b="0" i="1" smtClean="0">
                                      <a:latin typeface="+mj-lt"/>
                                    </a:rPr>
                                    <m:t>𝑛</m:t>
                                  </m:r>
                                  <m:r>
                                    <a:rPr lang="en-US" sz="2000" b="0" i="1" smtClean="0">
                                      <a:latin typeface="+mj-lt"/>
                                    </a:rPr>
                                    <m:t>−</m:t>
                                  </m:r>
                                  <m:r>
                                    <a:rPr lang="en-US" sz="2000" b="0" i="1" smtClean="0">
                                      <a:latin typeface="+mj-lt"/>
                                    </a:rPr>
                                    <m:t>𝑖</m:t>
                                  </m:r>
                                  <m:r>
                                    <a:rPr lang="en-US" sz="2000" b="0" i="1" smtClean="0">
                                      <a:latin typeface="+mj-lt"/>
                                    </a:rPr>
                                    <m:t>−1+</m:t>
                                  </m:r>
                                  <m:sSubSup>
                                    <m:sSubSupPr>
                                      <m:ctrlPr>
                                        <a:rPr lang="en-US" sz="2000" b="0" i="1" smtClean="0">
                                          <a:latin typeface="+mj-lt"/>
                                        </a:rPr>
                                      </m:ctrlPr>
                                    </m:sSubSupPr>
                                    <m:e>
                                      <m:r>
                                        <a:rPr lang="en-US" sz="2000" b="0" i="1" smtClean="0">
                                          <a:latin typeface="+mj-lt"/>
                                        </a:rPr>
                                        <m:t>𝑡</m:t>
                                      </m:r>
                                    </m:e>
                                    <m:sub>
                                      <m:r>
                                        <a:rPr lang="en-US" sz="2000" b="0" i="1" smtClean="0">
                                          <a:latin typeface="+mj-lt"/>
                                        </a:rPr>
                                        <m:t>𝑝</m:t>
                                      </m:r>
                                      <m:r>
                                        <a:rPr lang="en-US" sz="2000" b="0" i="1" smtClean="0">
                                          <a:latin typeface="+mj-lt"/>
                                        </a:rPr>
                                        <m:t>,</m:t>
                                      </m:r>
                                      <m:r>
                                        <a:rPr lang="en-US" sz="2000" b="0" i="1" smtClean="0">
                                          <a:latin typeface="+mj-lt"/>
                                        </a:rPr>
                                        <m:t>𝑛</m:t>
                                      </m:r>
                                      <m:r>
                                        <a:rPr lang="en-US" sz="2000" b="0" i="1" smtClean="0">
                                          <a:latin typeface="+mj-lt"/>
                                        </a:rPr>
                                        <m:t>−</m:t>
                                      </m:r>
                                      <m:r>
                                        <a:rPr lang="en-US" sz="2000" b="0" i="1" smtClean="0">
                                          <a:latin typeface="+mj-lt"/>
                                        </a:rPr>
                                        <m:t>𝑖</m:t>
                                      </m:r>
                                      <m:r>
                                        <a:rPr lang="en-US" sz="2000" b="0" i="1" smtClean="0">
                                          <a:latin typeface="+mj-lt"/>
                                        </a:rPr>
                                        <m:t>−1</m:t>
                                      </m:r>
                                    </m:sub>
                                    <m:sup>
                                      <m:r>
                                        <a:rPr lang="en-US" sz="2000" b="0" i="1" smtClean="0">
                                          <a:latin typeface="+mj-lt"/>
                                        </a:rPr>
                                        <m:t>2</m:t>
                                      </m:r>
                                    </m:sup>
                                  </m:sSubSup>
                                </m:e>
                              </m:d>
                              <m:d>
                                <m:dPr>
                                  <m:ctrlPr>
                                    <a:rPr lang="en-US" sz="2000" b="0" i="1" smtClean="0">
                                      <a:latin typeface="+mj-lt"/>
                                    </a:rPr>
                                  </m:ctrlPr>
                                </m:dPr>
                                <m:e>
                                  <m:r>
                                    <a:rPr lang="en-US" sz="2000" b="0" i="1" smtClean="0">
                                      <a:latin typeface="+mj-lt"/>
                                    </a:rPr>
                                    <m:t>𝑛</m:t>
                                  </m:r>
                                  <m:r>
                                    <a:rPr lang="en-US" sz="2000" b="0" i="1" smtClean="0">
                                      <a:latin typeface="+mj-lt"/>
                                    </a:rPr>
                                    <m:t>−</m:t>
                                  </m:r>
                                  <m:r>
                                    <a:rPr lang="en-US" sz="2000" b="0" i="1" smtClean="0">
                                      <a:latin typeface="+mj-lt"/>
                                    </a:rPr>
                                    <m:t>𝑖</m:t>
                                  </m:r>
                                  <m:r>
                                    <a:rPr lang="en-US" sz="2000" b="0" i="1" smtClean="0">
                                      <a:latin typeface="+mj-lt"/>
                                    </a:rPr>
                                    <m:t>+1</m:t>
                                  </m:r>
                                </m:e>
                              </m:d>
                            </m:e>
                          </m:rad>
                        </m:den>
                      </m:f>
                    </m:oMath>
                  </m:oMathPara>
                </a14:m>
                <a:endParaRPr lang="en-US" sz="2000" b="0" dirty="0">
                  <a:latin typeface="+mj-lt"/>
                </a:endParaRPr>
              </a:p>
            </p:txBody>
          </p:sp>
        </mc:Choice>
        <mc:Fallback>
          <p:sp>
            <p:nvSpPr>
              <p:cNvPr id="34" name="TextBox 33">
                <a:extLst>
                  <a:ext uri="{FF2B5EF4-FFF2-40B4-BE49-F238E27FC236}">
                    <a16:creationId xmlns:a16="http://schemas.microsoft.com/office/drawing/2014/main" id="{7623E04D-A515-C54E-9D9B-ABB8B40E5A03}"/>
                  </a:ext>
                </a:extLst>
              </p:cNvPr>
              <p:cNvSpPr txBox="1">
                <a:spLocks noRot="1" noChangeAspect="1" noMove="1" noResize="1" noEditPoints="1" noAdjustHandles="1" noChangeArrowheads="1" noChangeShapeType="1" noTextEdit="1"/>
              </p:cNvSpPr>
              <p:nvPr/>
            </p:nvSpPr>
            <p:spPr>
              <a:xfrm>
                <a:off x="5507594" y="3521337"/>
                <a:ext cx="4453270" cy="987963"/>
              </a:xfrm>
              <a:prstGeom prst="rect">
                <a:avLst/>
              </a:prstGeom>
              <a:blipFill>
                <a:blip r:embed="rId4"/>
                <a:stretch>
                  <a:fillRect l="-1994" t="-25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 Box 32">
                <a:extLst>
                  <a:ext uri="{FF2B5EF4-FFF2-40B4-BE49-F238E27FC236}">
                    <a16:creationId xmlns:a16="http://schemas.microsoft.com/office/drawing/2014/main" id="{804E73BB-77C9-3043-8C8D-04EAD6266DFF}"/>
                  </a:ext>
                </a:extLst>
              </p:cNvPr>
              <p:cNvSpPr txBox="1">
                <a:spLocks noChangeArrowheads="1"/>
              </p:cNvSpPr>
              <p:nvPr/>
            </p:nvSpPr>
            <p:spPr bwMode="auto">
              <a:xfrm>
                <a:off x="2231136" y="2258342"/>
                <a:ext cx="3827010" cy="1323439"/>
              </a:xfrm>
              <a:prstGeom prst="rect">
                <a:avLst/>
              </a:prstGeom>
              <a:noFill/>
              <a:ln>
                <a:noFill/>
              </a:ln>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None/>
                </a:pPr>
                <a:r>
                  <a:rPr lang="en-US" sz="2000" i="1" dirty="0">
                    <a:latin typeface="+mj-lt"/>
                    <a:sym typeface="Symbol" charset="2"/>
                  </a:rPr>
                  <a:t>  r : </a:t>
                </a:r>
                <a:r>
                  <a:rPr lang="en-US" sz="2000" dirty="0">
                    <a:latin typeface="+mj-lt"/>
                    <a:sym typeface="Symbol" charset="2"/>
                  </a:rPr>
                  <a:t>upper-bound on # of anomalies</a:t>
                </a:r>
              </a:p>
              <a:p>
                <a:pPr>
                  <a:spcBef>
                    <a:spcPct val="0"/>
                  </a:spcBef>
                  <a:buNone/>
                </a:pPr>
                <a:r>
                  <a:rPr lang="en-US" sz="2000" i="1" dirty="0">
                    <a:latin typeface="+mj-lt"/>
                    <a:sym typeface="Symbol" charset="2"/>
                  </a:rPr>
                  <a:t> </a:t>
                </a:r>
                <a14:m>
                  <m:oMath xmlns:m="http://schemas.openxmlformats.org/officeDocument/2006/math">
                    <m:acc>
                      <m:accPr>
                        <m:chr m:val="̅"/>
                        <m:ctrlPr>
                          <a:rPr lang="en-US" sz="2000" i="1">
                            <a:latin typeface="+mj-lt"/>
                          </a:rPr>
                        </m:ctrlPr>
                      </m:accPr>
                      <m:e>
                        <m:r>
                          <a:rPr lang="en-US" sz="2000" i="1">
                            <a:latin typeface="+mj-lt"/>
                          </a:rPr>
                          <m:t>𝑥</m:t>
                        </m:r>
                      </m:e>
                    </m:acc>
                    <m:r>
                      <a:rPr lang="en-US" sz="2000" b="0" i="1" smtClean="0">
                        <a:latin typeface="+mj-lt"/>
                      </a:rPr>
                      <m:t> </m:t>
                    </m:r>
                  </m:oMath>
                </a14:m>
                <a:r>
                  <a:rPr lang="en-US" sz="2000" i="1" dirty="0">
                    <a:latin typeface="+mj-lt"/>
                    <a:sym typeface="Symbol" charset="2"/>
                  </a:rPr>
                  <a:t>: </a:t>
                </a:r>
                <a:r>
                  <a:rPr lang="en-US" sz="2000" dirty="0">
                    <a:latin typeface="+mj-lt"/>
                    <a:sym typeface="Symbol" charset="2"/>
                  </a:rPr>
                  <a:t>sample average</a:t>
                </a:r>
              </a:p>
              <a:p>
                <a:pPr>
                  <a:spcBef>
                    <a:spcPct val="0"/>
                  </a:spcBef>
                  <a:buNone/>
                </a:pPr>
                <a:r>
                  <a:rPr lang="en-US" sz="2000" dirty="0">
                    <a:latin typeface="+mj-lt"/>
                  </a:rPr>
                  <a:t> </a:t>
                </a:r>
                <a14:m>
                  <m:oMath xmlns:m="http://schemas.openxmlformats.org/officeDocument/2006/math">
                    <m:r>
                      <a:rPr lang="en-US" sz="2000" i="1">
                        <a:latin typeface="+mj-lt"/>
                      </a:rPr>
                      <m:t>𝜎</m:t>
                    </m:r>
                    <m:r>
                      <a:rPr lang="en-US" sz="2000" b="0" i="1" smtClean="0">
                        <a:latin typeface="+mj-lt"/>
                      </a:rPr>
                      <m:t> </m:t>
                    </m:r>
                  </m:oMath>
                </a14:m>
                <a:r>
                  <a:rPr lang="en-US" sz="2000" i="1" dirty="0">
                    <a:latin typeface="+mj-lt"/>
                    <a:sym typeface="Symbol" charset="2"/>
                  </a:rPr>
                  <a:t>: </a:t>
                </a:r>
                <a:r>
                  <a:rPr lang="en-US" sz="2000" dirty="0">
                    <a:latin typeface="+mj-lt"/>
                    <a:sym typeface="Symbol" charset="2"/>
                  </a:rPr>
                  <a:t>sample standard deviation</a:t>
                </a:r>
              </a:p>
              <a:p>
                <a:pPr>
                  <a:spcBef>
                    <a:spcPct val="0"/>
                  </a:spcBef>
                  <a:buNone/>
                </a:pPr>
                <a:r>
                  <a:rPr lang="en-US" sz="2000" dirty="0">
                    <a:latin typeface="+mj-lt"/>
                    <a:sym typeface="Symbol" charset="2"/>
                  </a:rPr>
                  <a:t>  : significance level</a:t>
                </a:r>
              </a:p>
            </p:txBody>
          </p:sp>
        </mc:Choice>
        <mc:Fallback>
          <p:sp>
            <p:nvSpPr>
              <p:cNvPr id="35" name="Text Box 32">
                <a:extLst>
                  <a:ext uri="{FF2B5EF4-FFF2-40B4-BE49-F238E27FC236}">
                    <a16:creationId xmlns:a16="http://schemas.microsoft.com/office/drawing/2014/main" id="{804E73BB-77C9-3043-8C8D-04EAD6266DFF}"/>
                  </a:ext>
                </a:extLst>
              </p:cNvPr>
              <p:cNvSpPr txBox="1">
                <a:spLocks noRot="1" noChangeAspect="1" noMove="1" noResize="1" noEditPoints="1" noAdjustHandles="1" noChangeArrowheads="1" noChangeShapeType="1" noTextEdit="1"/>
              </p:cNvSpPr>
              <p:nvPr/>
            </p:nvSpPr>
            <p:spPr bwMode="auto">
              <a:xfrm>
                <a:off x="2231136" y="2258342"/>
                <a:ext cx="3827010" cy="1323439"/>
              </a:xfrm>
              <a:prstGeom prst="rect">
                <a:avLst/>
              </a:prstGeom>
              <a:blipFill>
                <a:blip r:embed="rId5"/>
                <a:stretch>
                  <a:fillRect t="-1905" r="-662" b="-666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86FD99BA-9621-F14C-8BD4-35869F2853AE}"/>
                  </a:ext>
                </a:extLst>
              </p:cNvPr>
              <p:cNvSpPr txBox="1"/>
              <p:nvPr/>
            </p:nvSpPr>
            <p:spPr>
              <a:xfrm>
                <a:off x="2218892" y="5421187"/>
                <a:ext cx="2732698"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n-US" sz="2000" b="0" i="0" smtClean="0">
                          <a:latin typeface="+mj-lt"/>
                        </a:rPr>
                        <m:t>P</m:t>
                      </m:r>
                      <m:d>
                        <m:dPr>
                          <m:ctrlPr>
                            <a:rPr lang="en-US" sz="2000" b="0" i="1" smtClean="0">
                              <a:latin typeface="+mj-lt"/>
                            </a:rPr>
                          </m:ctrlPr>
                        </m:dPr>
                        <m:e>
                          <m:sSub>
                            <m:sSubPr>
                              <m:ctrlPr>
                                <a:rPr lang="en-US" sz="2000" b="0" i="1" smtClean="0">
                                  <a:latin typeface="+mj-lt"/>
                                </a:rPr>
                              </m:ctrlPr>
                            </m:sSubPr>
                            <m:e>
                              <m:r>
                                <a:rPr lang="en-US" sz="2000" b="0" i="1" smtClean="0">
                                  <a:latin typeface="+mj-lt"/>
                                </a:rPr>
                                <m:t>∪</m:t>
                              </m:r>
                            </m:e>
                            <m:sub>
                              <m:r>
                                <a:rPr lang="en-US" sz="2000" b="0" i="1" smtClean="0">
                                  <a:latin typeface="+mj-lt"/>
                                </a:rPr>
                                <m:t>𝑖</m:t>
                              </m:r>
                            </m:sub>
                          </m:sSub>
                          <m:r>
                            <a:rPr lang="en-US" sz="2000" b="0" i="1" smtClean="0">
                              <a:latin typeface="+mj-lt"/>
                            </a:rPr>
                            <m:t>{</m:t>
                          </m:r>
                          <m:sSub>
                            <m:sSubPr>
                              <m:ctrlPr>
                                <a:rPr lang="en-US" sz="2000" i="1">
                                  <a:latin typeface="+mj-lt"/>
                                </a:rPr>
                              </m:ctrlPr>
                            </m:sSubPr>
                            <m:e>
                              <m:r>
                                <a:rPr lang="en-US" sz="2000" i="1">
                                  <a:latin typeface="+mj-lt"/>
                                </a:rPr>
                                <m:t>𝑅</m:t>
                              </m:r>
                            </m:e>
                            <m:sub>
                              <m:r>
                                <a:rPr lang="en-US" sz="2000" i="1">
                                  <a:latin typeface="+mj-lt"/>
                                </a:rPr>
                                <m:t>𝑖</m:t>
                              </m:r>
                            </m:sub>
                          </m:sSub>
                          <m:r>
                            <a:rPr lang="en-US" sz="2000" b="0" i="1" smtClean="0">
                              <a:latin typeface="+mj-lt"/>
                            </a:rPr>
                            <m:t>≥</m:t>
                          </m:r>
                          <m:sSub>
                            <m:sSubPr>
                              <m:ctrlPr>
                                <a:rPr lang="en-US" sz="2000" b="0" i="1" smtClean="0">
                                  <a:latin typeface="+mj-lt"/>
                                </a:rPr>
                              </m:ctrlPr>
                            </m:sSubPr>
                            <m:e>
                              <m:r>
                                <a:rPr lang="en-US" sz="2000" i="1">
                                  <a:latin typeface="+mj-lt"/>
                                </a:rPr>
                                <m:t>𝜆</m:t>
                              </m:r>
                            </m:e>
                            <m:sub>
                              <m:r>
                                <a:rPr lang="en-US" sz="2000" b="0" i="1" smtClean="0">
                                  <a:latin typeface="+mj-lt"/>
                                </a:rPr>
                                <m:t>𝑖</m:t>
                              </m:r>
                            </m:sub>
                          </m:sSub>
                          <m:r>
                            <a:rPr lang="en-US" sz="2000" b="0" i="1" smtClean="0">
                              <a:latin typeface="+mj-lt"/>
                            </a:rPr>
                            <m:t>}</m:t>
                          </m:r>
                        </m:e>
                      </m:d>
                      <m:r>
                        <a:rPr lang="en-US" sz="2000" b="0" i="1" smtClean="0">
                          <a:latin typeface="+mj-lt"/>
                        </a:rPr>
                        <m:t>≤</m:t>
                      </m:r>
                      <m:r>
                        <a:rPr lang="en-US" sz="2000" b="0" i="1" smtClean="0">
                          <a:latin typeface="+mj-lt"/>
                        </a:rPr>
                        <m:t>𝛼</m:t>
                      </m:r>
                    </m:oMath>
                  </m:oMathPara>
                </a14:m>
                <a:endParaRPr lang="en-US" sz="2000" b="0" dirty="0">
                  <a:latin typeface="+mj-lt"/>
                </a:endParaRPr>
              </a:p>
            </p:txBody>
          </p:sp>
        </mc:Choice>
        <mc:Fallback>
          <p:sp>
            <p:nvSpPr>
              <p:cNvPr id="36" name="TextBox 35">
                <a:extLst>
                  <a:ext uri="{FF2B5EF4-FFF2-40B4-BE49-F238E27FC236}">
                    <a16:creationId xmlns:a16="http://schemas.microsoft.com/office/drawing/2014/main" id="{86FD99BA-9621-F14C-8BD4-35869F2853AE}"/>
                  </a:ext>
                </a:extLst>
              </p:cNvPr>
              <p:cNvSpPr txBox="1">
                <a:spLocks noRot="1" noChangeAspect="1" noMove="1" noResize="1" noEditPoints="1" noAdjustHandles="1" noChangeArrowheads="1" noChangeShapeType="1" noTextEdit="1"/>
              </p:cNvSpPr>
              <p:nvPr/>
            </p:nvSpPr>
            <p:spPr>
              <a:xfrm>
                <a:off x="2218892" y="5421187"/>
                <a:ext cx="2732698" cy="307777"/>
              </a:xfrm>
              <a:prstGeom prst="rect">
                <a:avLst/>
              </a:prstGeom>
              <a:blipFill>
                <a:blip r:embed="rId6"/>
                <a:stretch>
                  <a:fillRect l="-2778" b="-28000"/>
                </a:stretch>
              </a:blipFill>
            </p:spPr>
            <p:txBody>
              <a:bodyPr/>
              <a:lstStyle/>
              <a:p>
                <a:r>
                  <a:rPr lang="en-US">
                    <a:noFill/>
                  </a:rPr>
                  <a:t> </a:t>
                </a:r>
              </a:p>
            </p:txBody>
          </p:sp>
        </mc:Fallback>
      </mc:AlternateContent>
      <p:sp>
        <p:nvSpPr>
          <p:cNvPr id="37" name="Text Box 13">
            <a:extLst>
              <a:ext uri="{FF2B5EF4-FFF2-40B4-BE49-F238E27FC236}">
                <a16:creationId xmlns:a16="http://schemas.microsoft.com/office/drawing/2014/main" id="{1560609A-F534-874E-950E-784628B15EF0}"/>
              </a:ext>
            </a:extLst>
          </p:cNvPr>
          <p:cNvSpPr txBox="1">
            <a:spLocks noChangeArrowheads="1"/>
          </p:cNvSpPr>
          <p:nvPr/>
        </p:nvSpPr>
        <p:spPr bwMode="auto">
          <a:xfrm>
            <a:off x="4200092" y="6100578"/>
            <a:ext cx="3776330" cy="646331"/>
          </a:xfrm>
          <a:prstGeom prst="rect">
            <a:avLst/>
          </a:prstGeom>
          <a:noFill/>
          <a:ln>
            <a:noFill/>
          </a:ln>
        </p:spPr>
        <p:txBody>
          <a:bodyPr wrap="squar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marL="285750" indent="-285750">
              <a:spcBef>
                <a:spcPct val="0"/>
              </a:spcBef>
            </a:pPr>
            <a:r>
              <a:rPr lang="en-US" altLang="en-US" sz="1800" dirty="0">
                <a:latin typeface="+mj-lt"/>
              </a:rPr>
              <a:t>Assumes Gaussian Distribution</a:t>
            </a:r>
          </a:p>
          <a:p>
            <a:pPr marL="285750" indent="-285750">
              <a:spcBef>
                <a:spcPct val="0"/>
              </a:spcBef>
            </a:pPr>
            <a:r>
              <a:rPr lang="en-US" altLang="en-US" sz="1800" dirty="0">
                <a:latin typeface="+mj-lt"/>
              </a:rPr>
              <a:t>Seasonality unaware</a:t>
            </a:r>
          </a:p>
        </p:txBody>
      </p:sp>
      <mc:AlternateContent xmlns:mc="http://schemas.openxmlformats.org/markup-compatibility/2006">
        <mc:Choice xmlns:a14="http://schemas.microsoft.com/office/drawing/2010/main" Requires="a14">
          <p:sp>
            <p:nvSpPr>
              <p:cNvPr id="38" name="Text Box 13">
                <a:extLst>
                  <a:ext uri="{FF2B5EF4-FFF2-40B4-BE49-F238E27FC236}">
                    <a16:creationId xmlns:a16="http://schemas.microsoft.com/office/drawing/2014/main" id="{D3731FB7-8725-254D-9E86-A2AE924E5A33}"/>
                  </a:ext>
                </a:extLst>
              </p:cNvPr>
              <p:cNvSpPr txBox="1">
                <a:spLocks noChangeArrowheads="1"/>
              </p:cNvSpPr>
              <p:nvPr/>
            </p:nvSpPr>
            <p:spPr bwMode="auto">
              <a:xfrm>
                <a:off x="4200092" y="5791206"/>
                <a:ext cx="3776330" cy="369332"/>
              </a:xfrm>
              <a:prstGeom prst="rect">
                <a:avLst/>
              </a:prstGeom>
              <a:noFill/>
              <a:ln>
                <a:noFill/>
              </a:ln>
            </p:spPr>
            <p:txBody>
              <a:bodyPr wrap="squar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marL="285750" indent="-285750">
                  <a:spcBef>
                    <a:spcPct val="0"/>
                  </a:spcBef>
                </a:pPr>
                <a:r>
                  <a:rPr lang="en-US" altLang="en-US" sz="1800" dirty="0">
                    <a:latin typeface="+mj-lt"/>
                  </a:rPr>
                  <a:t>Select largest </a:t>
                </a:r>
                <a:r>
                  <a:rPr lang="en-US" altLang="en-US" sz="1800" i="1" dirty="0" err="1">
                    <a:latin typeface="+mj-lt"/>
                  </a:rPr>
                  <a:t>i</a:t>
                </a:r>
                <a:r>
                  <a:rPr lang="en-US" altLang="en-US" sz="1800" dirty="0">
                    <a:latin typeface="+mj-lt"/>
                  </a:rPr>
                  <a:t> such that </a:t>
                </a:r>
                <a14:m>
                  <m:oMath xmlns:m="http://schemas.openxmlformats.org/officeDocument/2006/math">
                    <m:sSub>
                      <m:sSubPr>
                        <m:ctrlPr>
                          <a:rPr lang="en-US" sz="1800" i="1">
                            <a:latin typeface="+mj-lt"/>
                          </a:rPr>
                        </m:ctrlPr>
                      </m:sSubPr>
                      <m:e>
                        <m:r>
                          <a:rPr lang="en-US" sz="1800" i="1">
                            <a:latin typeface="+mj-lt"/>
                          </a:rPr>
                          <m:t>𝑅</m:t>
                        </m:r>
                      </m:e>
                      <m:sub>
                        <m:r>
                          <a:rPr lang="en-US" sz="1800" i="1">
                            <a:latin typeface="+mj-lt"/>
                          </a:rPr>
                          <m:t>𝑖</m:t>
                        </m:r>
                      </m:sub>
                    </m:sSub>
                    <m:r>
                      <a:rPr lang="en-US" sz="1800" b="0" i="1" smtClean="0">
                        <a:latin typeface="+mj-lt"/>
                      </a:rPr>
                      <m:t>&gt;</m:t>
                    </m:r>
                    <m:sSub>
                      <m:sSubPr>
                        <m:ctrlPr>
                          <a:rPr lang="en-US" sz="1800" i="1">
                            <a:latin typeface="+mj-lt"/>
                          </a:rPr>
                        </m:ctrlPr>
                      </m:sSubPr>
                      <m:e>
                        <m:r>
                          <a:rPr lang="en-US" sz="1800" i="1">
                            <a:latin typeface="+mj-lt"/>
                          </a:rPr>
                          <m:t>𝜆</m:t>
                        </m:r>
                      </m:e>
                      <m:sub>
                        <m:r>
                          <a:rPr lang="en-US" sz="1800" i="1">
                            <a:latin typeface="+mj-lt"/>
                          </a:rPr>
                          <m:t>𝑖</m:t>
                        </m:r>
                      </m:sub>
                    </m:sSub>
                  </m:oMath>
                </a14:m>
                <a:r>
                  <a:rPr lang="en-US" altLang="en-US" sz="1800" dirty="0">
                    <a:latin typeface="+mj-lt"/>
                  </a:rPr>
                  <a:t>  </a:t>
                </a:r>
              </a:p>
            </p:txBody>
          </p:sp>
        </mc:Choice>
        <mc:Fallback>
          <p:sp>
            <p:nvSpPr>
              <p:cNvPr id="38" name="Text Box 13">
                <a:extLst>
                  <a:ext uri="{FF2B5EF4-FFF2-40B4-BE49-F238E27FC236}">
                    <a16:creationId xmlns:a16="http://schemas.microsoft.com/office/drawing/2014/main" id="{D3731FB7-8725-254D-9E86-A2AE924E5A33}"/>
                  </a:ext>
                </a:extLst>
              </p:cNvPr>
              <p:cNvSpPr txBox="1">
                <a:spLocks noRot="1" noChangeAspect="1" noMove="1" noResize="1" noEditPoints="1" noAdjustHandles="1" noChangeArrowheads="1" noChangeShapeType="1" noTextEdit="1"/>
              </p:cNvSpPr>
              <p:nvPr/>
            </p:nvSpPr>
            <p:spPr bwMode="auto">
              <a:xfrm>
                <a:off x="4200092" y="5791206"/>
                <a:ext cx="3776330" cy="369332"/>
              </a:xfrm>
              <a:prstGeom prst="rect">
                <a:avLst/>
              </a:prstGeom>
              <a:blipFill>
                <a:blip r:embed="rId7"/>
                <a:stretch>
                  <a:fillRect l="-1007" t="-6897" b="-24138"/>
                </a:stretch>
              </a:blipFill>
              <a:ln>
                <a:noFill/>
              </a:ln>
            </p:spPr>
            <p:txBody>
              <a:bodyPr/>
              <a:lstStyle/>
              <a:p>
                <a:r>
                  <a:rPr lang="en-US">
                    <a:noFill/>
                  </a:rPr>
                  <a:t> </a:t>
                </a:r>
              </a:p>
            </p:txBody>
          </p:sp>
        </mc:Fallback>
      </mc:AlternateContent>
      <p:sp>
        <p:nvSpPr>
          <p:cNvPr id="39" name="TextBox 38">
            <a:extLst>
              <a:ext uri="{FF2B5EF4-FFF2-40B4-BE49-F238E27FC236}">
                <a16:creationId xmlns:a16="http://schemas.microsoft.com/office/drawing/2014/main" id="{9FFFAA09-C381-2142-82CA-830F8502671B}"/>
              </a:ext>
            </a:extLst>
          </p:cNvPr>
          <p:cNvSpPr txBox="1"/>
          <p:nvPr/>
        </p:nvSpPr>
        <p:spPr>
          <a:xfrm>
            <a:off x="2231136" y="4635412"/>
            <a:ext cx="8217356" cy="707886"/>
          </a:xfrm>
          <a:prstGeom prst="rect">
            <a:avLst/>
          </a:prstGeom>
          <a:noFill/>
        </p:spPr>
        <p:txBody>
          <a:bodyPr wrap="square" rtlCol="0">
            <a:spAutoFit/>
          </a:bodyPr>
          <a:lstStyle/>
          <a:p>
            <a:r>
              <a:rPr lang="en-US" sz="2000" dirty="0">
                <a:latin typeface="+mj-lt"/>
                <a:ea typeface="Arial" charset="0"/>
                <a:cs typeface="Arial" charset="0"/>
              </a:rPr>
              <a:t>Remove the observation </a:t>
            </a:r>
            <a:r>
              <a:rPr lang="en-US" sz="2000" i="1" dirty="0" err="1">
                <a:latin typeface="+mj-lt"/>
                <a:ea typeface="Arial" charset="0"/>
                <a:cs typeface="Arial" charset="0"/>
              </a:rPr>
              <a:t>i</a:t>
            </a:r>
            <a:r>
              <a:rPr lang="en-US" sz="2000" dirty="0">
                <a:latin typeface="+mj-lt"/>
                <a:ea typeface="Arial" charset="0"/>
                <a:cs typeface="Arial" charset="0"/>
              </a:rPr>
              <a:t> and </a:t>
            </a:r>
            <a:r>
              <a:rPr lang="en-US" sz="2000" dirty="0" err="1">
                <a:latin typeface="+mj-lt"/>
                <a:ea typeface="Arial" charset="0"/>
                <a:cs typeface="Arial" charset="0"/>
              </a:rPr>
              <a:t>recompute</a:t>
            </a:r>
            <a:r>
              <a:rPr lang="en-US" sz="2000" dirty="0">
                <a:latin typeface="+mj-lt"/>
                <a:ea typeface="Arial" charset="0"/>
                <a:cs typeface="Arial" charset="0"/>
              </a:rPr>
              <a:t>. Repeat until </a:t>
            </a:r>
            <a:r>
              <a:rPr lang="en-US" sz="2000" i="1" dirty="0">
                <a:latin typeface="+mj-lt"/>
                <a:ea typeface="Arial" charset="0"/>
                <a:cs typeface="Arial" charset="0"/>
              </a:rPr>
              <a:t>r</a:t>
            </a:r>
            <a:r>
              <a:rPr lang="en-US" sz="2000" dirty="0">
                <a:latin typeface="+mj-lt"/>
                <a:ea typeface="Arial" charset="0"/>
                <a:cs typeface="Arial" charset="0"/>
              </a:rPr>
              <a:t> observations have been removed, result in the </a:t>
            </a:r>
            <a:r>
              <a:rPr lang="en-US" sz="2000" i="1" dirty="0">
                <a:latin typeface="+mj-lt"/>
                <a:ea typeface="Arial" charset="0"/>
                <a:cs typeface="Arial" charset="0"/>
              </a:rPr>
              <a:t>r</a:t>
            </a:r>
            <a:r>
              <a:rPr lang="en-US" sz="2000" dirty="0">
                <a:latin typeface="+mj-lt"/>
                <a:ea typeface="Arial" charset="0"/>
                <a:cs typeface="Arial" charset="0"/>
              </a:rPr>
              <a:t> test statistics </a:t>
            </a:r>
            <a:r>
              <a:rPr lang="en-US" sz="2000" i="1" dirty="0">
                <a:latin typeface="+mj-lt"/>
                <a:ea typeface="Arial" charset="0"/>
                <a:cs typeface="Arial" charset="0"/>
              </a:rPr>
              <a:t>R</a:t>
            </a:r>
            <a:r>
              <a:rPr lang="en-US" sz="2000" i="1" baseline="-25000" dirty="0">
                <a:latin typeface="+mj-lt"/>
                <a:ea typeface="Arial" charset="0"/>
                <a:cs typeface="Arial" charset="0"/>
              </a:rPr>
              <a:t>1</a:t>
            </a:r>
            <a:r>
              <a:rPr lang="en-US" sz="2000" dirty="0">
                <a:latin typeface="+mj-lt"/>
                <a:ea typeface="Arial" charset="0"/>
                <a:cs typeface="Arial" charset="0"/>
              </a:rPr>
              <a:t>, </a:t>
            </a:r>
            <a:r>
              <a:rPr lang="en-US" sz="2000" i="1" dirty="0">
                <a:latin typeface="+mj-lt"/>
                <a:ea typeface="Arial" charset="0"/>
                <a:cs typeface="Arial" charset="0"/>
              </a:rPr>
              <a:t>R</a:t>
            </a:r>
            <a:r>
              <a:rPr lang="en-US" sz="2000" i="1" baseline="-25000" dirty="0">
                <a:latin typeface="+mj-lt"/>
                <a:ea typeface="Arial" charset="0"/>
                <a:cs typeface="Arial" charset="0"/>
              </a:rPr>
              <a:t>2</a:t>
            </a:r>
            <a:r>
              <a:rPr lang="en-US" sz="2000" dirty="0">
                <a:latin typeface="+mj-lt"/>
                <a:ea typeface="Arial" charset="0"/>
                <a:cs typeface="Arial" charset="0"/>
              </a:rPr>
              <a:t>, ..., </a:t>
            </a:r>
            <a:r>
              <a:rPr lang="en-US" sz="2000" i="1" dirty="0">
                <a:latin typeface="+mj-lt"/>
                <a:ea typeface="Arial" charset="0"/>
                <a:cs typeface="Arial" charset="0"/>
              </a:rPr>
              <a:t>R</a:t>
            </a:r>
            <a:r>
              <a:rPr lang="en-US" sz="2000" i="1" baseline="-25000" dirty="0">
                <a:latin typeface="+mj-lt"/>
                <a:ea typeface="Arial" charset="0"/>
                <a:cs typeface="Arial" charset="0"/>
              </a:rPr>
              <a:t>r</a:t>
            </a:r>
            <a:r>
              <a:rPr lang="en-US" sz="2000" dirty="0">
                <a:latin typeface="+mj-lt"/>
                <a:ea typeface="Arial" charset="0"/>
                <a:cs typeface="Arial" charset="0"/>
              </a:rPr>
              <a:t>.</a:t>
            </a:r>
          </a:p>
        </p:txBody>
      </p:sp>
      <p:sp>
        <p:nvSpPr>
          <p:cNvPr id="5" name="Rectangle 4">
            <a:extLst>
              <a:ext uri="{FF2B5EF4-FFF2-40B4-BE49-F238E27FC236}">
                <a16:creationId xmlns:a16="http://schemas.microsoft.com/office/drawing/2014/main" id="{74BAB8D7-2730-4249-BD0A-53BD578A78ED}"/>
              </a:ext>
            </a:extLst>
          </p:cNvPr>
          <p:cNvSpPr/>
          <p:nvPr/>
        </p:nvSpPr>
        <p:spPr>
          <a:xfrm>
            <a:off x="6111339" y="2695868"/>
            <a:ext cx="4827858" cy="707886"/>
          </a:xfrm>
          <a:prstGeom prst="rect">
            <a:avLst/>
          </a:prstGeom>
        </p:spPr>
        <p:txBody>
          <a:bodyPr wrap="square">
            <a:spAutoFit/>
          </a:bodyPr>
          <a:lstStyle/>
          <a:p>
            <a:pPr>
              <a:spcBef>
                <a:spcPct val="0"/>
              </a:spcBef>
              <a:buFontTx/>
              <a:buNone/>
            </a:pPr>
            <a:r>
              <a:rPr lang="en-US" altLang="en-US" sz="2000" dirty="0">
                <a:latin typeface="+mj-lt"/>
              </a:rPr>
              <a:t>H</a:t>
            </a:r>
            <a:r>
              <a:rPr lang="en-US" altLang="en-US" sz="2000" baseline="-25000" dirty="0">
                <a:latin typeface="+mj-lt"/>
              </a:rPr>
              <a:t>0</a:t>
            </a:r>
            <a:r>
              <a:rPr lang="en-US" altLang="en-US" sz="2000" dirty="0">
                <a:latin typeface="+mj-lt"/>
              </a:rPr>
              <a:t>: There are no anomalies in the data</a:t>
            </a:r>
          </a:p>
          <a:p>
            <a:pPr>
              <a:spcBef>
                <a:spcPct val="0"/>
              </a:spcBef>
              <a:buNone/>
            </a:pPr>
            <a:r>
              <a:rPr lang="en-US" altLang="en-US" sz="2000" dirty="0">
                <a:latin typeface="+mj-lt"/>
              </a:rPr>
              <a:t>H</a:t>
            </a:r>
            <a:r>
              <a:rPr lang="en-US" altLang="en-US" sz="2000" baseline="-25000" dirty="0">
                <a:latin typeface="+mj-lt"/>
              </a:rPr>
              <a:t>a</a:t>
            </a:r>
            <a:r>
              <a:rPr lang="en-US" altLang="en-US" sz="2000" dirty="0">
                <a:latin typeface="+mj-lt"/>
              </a:rPr>
              <a:t>: There are up to </a:t>
            </a:r>
            <a:r>
              <a:rPr lang="en-US" altLang="en-US" sz="2000" i="1" dirty="0">
                <a:latin typeface="+mj-lt"/>
              </a:rPr>
              <a:t>r</a:t>
            </a:r>
            <a:r>
              <a:rPr lang="en-US" altLang="en-US" sz="2000" dirty="0">
                <a:latin typeface="+mj-lt"/>
              </a:rPr>
              <a:t> anomalies in the data</a:t>
            </a:r>
            <a:endParaRPr lang="en-US" sz="2000" dirty="0">
              <a:latin typeface="+mj-lt"/>
            </a:endParaRPr>
          </a:p>
        </p:txBody>
      </p:sp>
    </p:spTree>
    <p:extLst>
      <p:ext uri="{BB962C8B-B14F-4D97-AF65-F5344CB8AC3E}">
        <p14:creationId xmlns:p14="http://schemas.microsoft.com/office/powerpoint/2010/main" val="33147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P spid="38" grpId="0"/>
      <p:bldP spid="39"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38F-B62D-BB47-9B4B-4BADA827177D}"/>
              </a:ext>
            </a:extLst>
          </p:cNvPr>
          <p:cNvSpPr>
            <a:spLocks noGrp="1"/>
          </p:cNvSpPr>
          <p:nvPr>
            <p:ph type="title"/>
          </p:nvPr>
        </p:nvSpPr>
        <p:spPr/>
        <p:txBody>
          <a:bodyPr>
            <a:normAutofit/>
          </a:bodyPr>
          <a:lstStyle/>
          <a:p>
            <a:r>
              <a:rPr lang="en-US" altLang="en-US" dirty="0">
                <a:solidFill>
                  <a:schemeClr val="tx2"/>
                </a:solidFill>
              </a:rPr>
              <a:t>Spatial and temporal anomaly detection</a:t>
            </a:r>
            <a:endParaRPr lang="en-US" dirty="0"/>
          </a:p>
        </p:txBody>
      </p:sp>
      <p:sp>
        <p:nvSpPr>
          <p:cNvPr id="4" name="Text Box 2">
            <a:extLst>
              <a:ext uri="{FF2B5EF4-FFF2-40B4-BE49-F238E27FC236}">
                <a16:creationId xmlns:a16="http://schemas.microsoft.com/office/drawing/2014/main" id="{882A5AAE-679E-054A-B51D-169BB6EAD7FB}"/>
              </a:ext>
            </a:extLst>
          </p:cNvPr>
          <p:cNvSpPr txBox="1">
            <a:spLocks noChangeArrowheads="1"/>
          </p:cNvSpPr>
          <p:nvPr/>
        </p:nvSpPr>
        <p:spPr bwMode="auto">
          <a:xfrm>
            <a:off x="2182114" y="2223570"/>
            <a:ext cx="7773988" cy="1200329"/>
          </a:xfrm>
          <a:prstGeom prst="rect">
            <a:avLst/>
          </a:prstGeom>
          <a:noFill/>
          <a:ln>
            <a:noFill/>
          </a:ln>
        </p:spPr>
        <p:txBody>
          <a:bodyP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a:spcBef>
                <a:spcPct val="0"/>
              </a:spcBef>
            </a:pPr>
            <a:r>
              <a:rPr lang="en-US" altLang="en-US" sz="1800" dirty="0">
                <a:latin typeface="+mj-lt"/>
              </a:rPr>
              <a:t>A simple model-based anomaly detection when we monitor a single real-valued quantity over time and/or space. </a:t>
            </a:r>
          </a:p>
          <a:p>
            <a:pPr marL="342900" indent="-342900">
              <a:spcBef>
                <a:spcPct val="0"/>
              </a:spcBef>
            </a:pPr>
            <a:r>
              <a:rPr lang="en-US" altLang="en-US" sz="1800" dirty="0">
                <a:latin typeface="+mj-lt"/>
              </a:rPr>
              <a:t>Report any observed value that is significantly above or below its expected value (e.g., using GESD).</a:t>
            </a:r>
          </a:p>
        </p:txBody>
      </p:sp>
      <p:pic>
        <p:nvPicPr>
          <p:cNvPr id="6" name="Picture 5">
            <a:extLst>
              <a:ext uri="{FF2B5EF4-FFF2-40B4-BE49-F238E27FC236}">
                <a16:creationId xmlns:a16="http://schemas.microsoft.com/office/drawing/2014/main" id="{340C24AC-6B56-1547-B785-586F066431B4}"/>
              </a:ext>
            </a:extLst>
          </p:cNvPr>
          <p:cNvPicPr>
            <a:picLocks noChangeAspect="1"/>
          </p:cNvPicPr>
          <p:nvPr/>
        </p:nvPicPr>
        <p:blipFill rotWithShape="1">
          <a:blip r:embed="rId3"/>
          <a:srcRect l="4727" r="3685" b="6715"/>
          <a:stretch/>
        </p:blipFill>
        <p:spPr>
          <a:xfrm>
            <a:off x="4586990" y="4941291"/>
            <a:ext cx="3038636" cy="1833386"/>
          </a:xfrm>
          <a:prstGeom prst="rect">
            <a:avLst/>
          </a:prstGeom>
        </p:spPr>
      </p:pic>
      <p:sp>
        <p:nvSpPr>
          <p:cNvPr id="8" name="Text Box 21">
            <a:extLst>
              <a:ext uri="{FF2B5EF4-FFF2-40B4-BE49-F238E27FC236}">
                <a16:creationId xmlns:a16="http://schemas.microsoft.com/office/drawing/2014/main" id="{56767447-3468-FD42-AE73-6239FB6A255F}"/>
              </a:ext>
            </a:extLst>
          </p:cNvPr>
          <p:cNvSpPr txBox="1">
            <a:spLocks noChangeArrowheads="1"/>
          </p:cNvSpPr>
          <p:nvPr/>
        </p:nvSpPr>
        <p:spPr bwMode="auto">
          <a:xfrm>
            <a:off x="2866849" y="3311171"/>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Time series data</a:t>
            </a:r>
          </a:p>
        </p:txBody>
      </p:sp>
      <p:sp>
        <p:nvSpPr>
          <p:cNvPr id="9" name="Text Box 22">
            <a:extLst>
              <a:ext uri="{FF2B5EF4-FFF2-40B4-BE49-F238E27FC236}">
                <a16:creationId xmlns:a16="http://schemas.microsoft.com/office/drawing/2014/main" id="{34DEBF95-E962-DB44-B4DA-5DC6011C3923}"/>
              </a:ext>
            </a:extLst>
          </p:cNvPr>
          <p:cNvSpPr txBox="1">
            <a:spLocks noChangeArrowheads="1"/>
          </p:cNvSpPr>
          <p:nvPr/>
        </p:nvSpPr>
        <p:spPr bwMode="auto">
          <a:xfrm>
            <a:off x="7064471" y="3307476"/>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dirty="0"/>
              <a:t>Spatially distributed data</a:t>
            </a:r>
          </a:p>
        </p:txBody>
      </p:sp>
      <p:pic>
        <p:nvPicPr>
          <p:cNvPr id="10" name="Picture 100" descr="tseries">
            <a:extLst>
              <a:ext uri="{FF2B5EF4-FFF2-40B4-BE49-F238E27FC236}">
                <a16:creationId xmlns:a16="http://schemas.microsoft.com/office/drawing/2014/main" id="{BB4EAB64-131D-854C-AA6F-650C4F468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2138"/>
          <a:stretch>
            <a:fillRect/>
          </a:stretch>
        </p:blipFill>
        <p:spPr bwMode="auto">
          <a:xfrm>
            <a:off x="1879424" y="3789009"/>
            <a:ext cx="38385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03A3CAD9-326D-7E45-B3C2-3BF69123A542}"/>
              </a:ext>
            </a:extLst>
          </p:cNvPr>
          <p:cNvGrpSpPr/>
          <p:nvPr/>
        </p:nvGrpSpPr>
        <p:grpSpPr>
          <a:xfrm>
            <a:off x="7118446" y="3802776"/>
            <a:ext cx="2565400" cy="952500"/>
            <a:chOff x="5575300" y="3187700"/>
            <a:chExt cx="2565400" cy="952500"/>
          </a:xfrm>
        </p:grpSpPr>
        <p:sp>
          <p:nvSpPr>
            <p:cNvPr id="12" name="Rectangle 124">
              <a:extLst>
                <a:ext uri="{FF2B5EF4-FFF2-40B4-BE49-F238E27FC236}">
                  <a16:creationId xmlns:a16="http://schemas.microsoft.com/office/drawing/2014/main" id="{10FAD17E-C449-9F4F-B133-6C27C6B22BD8}"/>
                </a:ext>
              </a:extLst>
            </p:cNvPr>
            <p:cNvSpPr>
              <a:spLocks noChangeArrowheads="1"/>
            </p:cNvSpPr>
            <p:nvPr/>
          </p:nvSpPr>
          <p:spPr bwMode="auto">
            <a:xfrm>
              <a:off x="5575300" y="3187700"/>
              <a:ext cx="2565400" cy="952500"/>
            </a:xfrm>
            <a:prstGeom prst="rect">
              <a:avLst/>
            </a:prstGeom>
            <a:noFill/>
            <a:ln w="19050">
              <a:solidFill>
                <a:schemeClr val="tx1"/>
              </a:solidFill>
              <a:miter lim="800000"/>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3" name="Text Box 117">
              <a:extLst>
                <a:ext uri="{FF2B5EF4-FFF2-40B4-BE49-F238E27FC236}">
                  <a16:creationId xmlns:a16="http://schemas.microsoft.com/office/drawing/2014/main" id="{1C3E15C1-6C7C-0C4E-89D2-667531C9AA67}"/>
                </a:ext>
              </a:extLst>
            </p:cNvPr>
            <p:cNvSpPr txBox="1">
              <a:spLocks noChangeArrowheads="1"/>
            </p:cNvSpPr>
            <p:nvPr/>
          </p:nvSpPr>
          <p:spPr bwMode="auto">
            <a:xfrm>
              <a:off x="6481763" y="3617913"/>
              <a:ext cx="479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0.03</a:t>
              </a:r>
            </a:p>
          </p:txBody>
        </p:sp>
        <p:sp>
          <p:nvSpPr>
            <p:cNvPr id="14" name="Text Box 118">
              <a:extLst>
                <a:ext uri="{FF2B5EF4-FFF2-40B4-BE49-F238E27FC236}">
                  <a16:creationId xmlns:a16="http://schemas.microsoft.com/office/drawing/2014/main" id="{4C43D573-7B37-7C46-A6AE-B2454A2A4D61}"/>
                </a:ext>
              </a:extLst>
            </p:cNvPr>
            <p:cNvSpPr txBox="1">
              <a:spLocks noChangeArrowheads="1"/>
            </p:cNvSpPr>
            <p:nvPr/>
          </p:nvSpPr>
          <p:spPr bwMode="auto">
            <a:xfrm>
              <a:off x="6816725" y="37592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15" name="Oval 102">
              <a:extLst>
                <a:ext uri="{FF2B5EF4-FFF2-40B4-BE49-F238E27FC236}">
                  <a16:creationId xmlns:a16="http://schemas.microsoft.com/office/drawing/2014/main" id="{9A647E7E-E0AB-5144-93B8-851A23D9E31C}"/>
                </a:ext>
              </a:extLst>
            </p:cNvPr>
            <p:cNvSpPr>
              <a:spLocks noChangeArrowheads="1"/>
            </p:cNvSpPr>
            <p:nvPr/>
          </p:nvSpPr>
          <p:spPr bwMode="auto">
            <a:xfrm>
              <a:off x="6108700" y="33655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6" name="Oval 103">
              <a:extLst>
                <a:ext uri="{FF2B5EF4-FFF2-40B4-BE49-F238E27FC236}">
                  <a16:creationId xmlns:a16="http://schemas.microsoft.com/office/drawing/2014/main" id="{0E76AAFD-9A07-FC4A-A7D6-57F1694381FC}"/>
                </a:ext>
              </a:extLst>
            </p:cNvPr>
            <p:cNvSpPr>
              <a:spLocks noChangeArrowheads="1"/>
            </p:cNvSpPr>
            <p:nvPr/>
          </p:nvSpPr>
          <p:spPr bwMode="auto">
            <a:xfrm>
              <a:off x="5945188" y="36083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7" name="Oval 104">
              <a:extLst>
                <a:ext uri="{FF2B5EF4-FFF2-40B4-BE49-F238E27FC236}">
                  <a16:creationId xmlns:a16="http://schemas.microsoft.com/office/drawing/2014/main" id="{65A09B9C-7188-FD4A-ACB4-F1BA781CC33C}"/>
                </a:ext>
              </a:extLst>
            </p:cNvPr>
            <p:cNvSpPr>
              <a:spLocks noChangeArrowheads="1"/>
            </p:cNvSpPr>
            <p:nvPr/>
          </p:nvSpPr>
          <p:spPr bwMode="auto">
            <a:xfrm>
              <a:off x="6365875" y="376237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8" name="Oval 105">
              <a:extLst>
                <a:ext uri="{FF2B5EF4-FFF2-40B4-BE49-F238E27FC236}">
                  <a16:creationId xmlns:a16="http://schemas.microsoft.com/office/drawing/2014/main" id="{99BA884D-BCE5-4743-BA0D-624570C57ED5}"/>
                </a:ext>
              </a:extLst>
            </p:cNvPr>
            <p:cNvSpPr>
              <a:spLocks noChangeArrowheads="1"/>
            </p:cNvSpPr>
            <p:nvPr/>
          </p:nvSpPr>
          <p:spPr bwMode="auto">
            <a:xfrm>
              <a:off x="6672263" y="357346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9" name="Oval 106">
              <a:extLst>
                <a:ext uri="{FF2B5EF4-FFF2-40B4-BE49-F238E27FC236}">
                  <a16:creationId xmlns:a16="http://schemas.microsoft.com/office/drawing/2014/main" id="{B707AA63-FC30-F846-AA5E-9AB4316D96A4}"/>
                </a:ext>
              </a:extLst>
            </p:cNvPr>
            <p:cNvSpPr>
              <a:spLocks noChangeArrowheads="1"/>
            </p:cNvSpPr>
            <p:nvPr/>
          </p:nvSpPr>
          <p:spPr bwMode="auto">
            <a:xfrm>
              <a:off x="6991350" y="337185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0" name="Oval 107">
              <a:extLst>
                <a:ext uri="{FF2B5EF4-FFF2-40B4-BE49-F238E27FC236}">
                  <a16:creationId xmlns:a16="http://schemas.microsoft.com/office/drawing/2014/main" id="{23A8EA8E-964E-694B-B294-2DB792C785A6}"/>
                </a:ext>
              </a:extLst>
            </p:cNvPr>
            <p:cNvSpPr>
              <a:spLocks noChangeArrowheads="1"/>
            </p:cNvSpPr>
            <p:nvPr/>
          </p:nvSpPr>
          <p:spPr bwMode="auto">
            <a:xfrm>
              <a:off x="7348538" y="352583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1" name="Oval 108">
              <a:extLst>
                <a:ext uri="{FF2B5EF4-FFF2-40B4-BE49-F238E27FC236}">
                  <a16:creationId xmlns:a16="http://schemas.microsoft.com/office/drawing/2014/main" id="{F1AED838-A82D-4043-9F02-D54D5A54A6C2}"/>
                </a:ext>
              </a:extLst>
            </p:cNvPr>
            <p:cNvSpPr>
              <a:spLocks noChangeArrowheads="1"/>
            </p:cNvSpPr>
            <p:nvPr/>
          </p:nvSpPr>
          <p:spPr bwMode="auto">
            <a:xfrm>
              <a:off x="7896225" y="367982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2" name="Oval 109">
              <a:extLst>
                <a:ext uri="{FF2B5EF4-FFF2-40B4-BE49-F238E27FC236}">
                  <a16:creationId xmlns:a16="http://schemas.microsoft.com/office/drawing/2014/main" id="{6773126B-9451-F14F-8B5C-BDD798BB805F}"/>
                </a:ext>
              </a:extLst>
            </p:cNvPr>
            <p:cNvSpPr>
              <a:spLocks noChangeArrowheads="1"/>
            </p:cNvSpPr>
            <p:nvPr/>
          </p:nvSpPr>
          <p:spPr bwMode="auto">
            <a:xfrm>
              <a:off x="6970713" y="370681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3" name="Oval 110">
              <a:extLst>
                <a:ext uri="{FF2B5EF4-FFF2-40B4-BE49-F238E27FC236}">
                  <a16:creationId xmlns:a16="http://schemas.microsoft.com/office/drawing/2014/main" id="{D774C6E2-4278-F246-B96A-5E3805A02116}"/>
                </a:ext>
              </a:extLst>
            </p:cNvPr>
            <p:cNvSpPr>
              <a:spLocks noChangeArrowheads="1"/>
            </p:cNvSpPr>
            <p:nvPr/>
          </p:nvSpPr>
          <p:spPr bwMode="auto">
            <a:xfrm>
              <a:off x="5765800" y="32639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4" name="Oval 111">
              <a:extLst>
                <a:ext uri="{FF2B5EF4-FFF2-40B4-BE49-F238E27FC236}">
                  <a16:creationId xmlns:a16="http://schemas.microsoft.com/office/drawing/2014/main" id="{B6587DED-9326-E142-88E6-B7D9A6F0737C}"/>
                </a:ext>
              </a:extLst>
            </p:cNvPr>
            <p:cNvSpPr>
              <a:spLocks noChangeArrowheads="1"/>
            </p:cNvSpPr>
            <p:nvPr/>
          </p:nvSpPr>
          <p:spPr bwMode="auto">
            <a:xfrm>
              <a:off x="7621588" y="37607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25" name="Text Box 113">
              <a:extLst>
                <a:ext uri="{FF2B5EF4-FFF2-40B4-BE49-F238E27FC236}">
                  <a16:creationId xmlns:a16="http://schemas.microsoft.com/office/drawing/2014/main" id="{FE0F961F-2652-9F45-ACF4-979107AB1988}"/>
                </a:ext>
              </a:extLst>
            </p:cNvPr>
            <p:cNvSpPr txBox="1">
              <a:spLocks noChangeArrowheads="1"/>
            </p:cNvSpPr>
            <p:nvPr/>
          </p:nvSpPr>
          <p:spPr bwMode="auto">
            <a:xfrm>
              <a:off x="5618163" y="332263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dirty="0"/>
                <a:t>1.2</a:t>
              </a:r>
            </a:p>
          </p:txBody>
        </p:sp>
        <p:sp>
          <p:nvSpPr>
            <p:cNvPr id="26" name="Text Box 114">
              <a:extLst>
                <a:ext uri="{FF2B5EF4-FFF2-40B4-BE49-F238E27FC236}">
                  <a16:creationId xmlns:a16="http://schemas.microsoft.com/office/drawing/2014/main" id="{150D283C-B772-F54F-88FE-D8AFE8E8EB01}"/>
                </a:ext>
              </a:extLst>
            </p:cNvPr>
            <p:cNvSpPr txBox="1">
              <a:spLocks noChangeArrowheads="1"/>
            </p:cNvSpPr>
            <p:nvPr/>
          </p:nvSpPr>
          <p:spPr bwMode="auto">
            <a:xfrm>
              <a:off x="5784850" y="36671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1.8</a:t>
              </a:r>
            </a:p>
          </p:txBody>
        </p:sp>
        <p:sp>
          <p:nvSpPr>
            <p:cNvPr id="27" name="Text Box 115">
              <a:extLst>
                <a:ext uri="{FF2B5EF4-FFF2-40B4-BE49-F238E27FC236}">
                  <a16:creationId xmlns:a16="http://schemas.microsoft.com/office/drawing/2014/main" id="{B2EC7DFA-C456-2B4A-96A8-EBF56E825B93}"/>
                </a:ext>
              </a:extLst>
            </p:cNvPr>
            <p:cNvSpPr txBox="1">
              <a:spLocks noChangeArrowheads="1"/>
            </p:cNvSpPr>
            <p:nvPr/>
          </p:nvSpPr>
          <p:spPr bwMode="auto">
            <a:xfrm>
              <a:off x="6219825" y="3821113"/>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0.7</a:t>
              </a:r>
            </a:p>
          </p:txBody>
        </p:sp>
        <p:sp>
          <p:nvSpPr>
            <p:cNvPr id="28" name="Text Box 116">
              <a:extLst>
                <a:ext uri="{FF2B5EF4-FFF2-40B4-BE49-F238E27FC236}">
                  <a16:creationId xmlns:a16="http://schemas.microsoft.com/office/drawing/2014/main" id="{ABA81BA9-D420-5F44-833E-A1372A788411}"/>
                </a:ext>
              </a:extLst>
            </p:cNvPr>
            <p:cNvSpPr txBox="1">
              <a:spLocks noChangeArrowheads="1"/>
            </p:cNvSpPr>
            <p:nvPr/>
          </p:nvSpPr>
          <p:spPr bwMode="auto">
            <a:xfrm>
              <a:off x="5949950" y="34258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29" name="Text Box 119">
              <a:extLst>
                <a:ext uri="{FF2B5EF4-FFF2-40B4-BE49-F238E27FC236}">
                  <a16:creationId xmlns:a16="http://schemas.microsoft.com/office/drawing/2014/main" id="{72C8D98E-D90D-4040-8D66-FE6A191D1CB6}"/>
                </a:ext>
              </a:extLst>
            </p:cNvPr>
            <p:cNvSpPr txBox="1">
              <a:spLocks noChangeArrowheads="1"/>
            </p:cNvSpPr>
            <p:nvPr/>
          </p:nvSpPr>
          <p:spPr bwMode="auto">
            <a:xfrm>
              <a:off x="6843713" y="34163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2.0</a:t>
              </a:r>
            </a:p>
          </p:txBody>
        </p:sp>
        <p:sp>
          <p:nvSpPr>
            <p:cNvPr id="30" name="Text Box 120">
              <a:extLst>
                <a:ext uri="{FF2B5EF4-FFF2-40B4-BE49-F238E27FC236}">
                  <a16:creationId xmlns:a16="http://schemas.microsoft.com/office/drawing/2014/main" id="{F33FABE7-0A6D-5249-830A-3CEE90C83AA7}"/>
                </a:ext>
              </a:extLst>
            </p:cNvPr>
            <p:cNvSpPr txBox="1">
              <a:spLocks noChangeArrowheads="1"/>
            </p:cNvSpPr>
            <p:nvPr/>
          </p:nvSpPr>
          <p:spPr bwMode="auto">
            <a:xfrm>
              <a:off x="7188200" y="357028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1.0</a:t>
              </a:r>
            </a:p>
          </p:txBody>
        </p:sp>
        <p:sp>
          <p:nvSpPr>
            <p:cNvPr id="31" name="Text Box 121">
              <a:extLst>
                <a:ext uri="{FF2B5EF4-FFF2-40B4-BE49-F238E27FC236}">
                  <a16:creationId xmlns:a16="http://schemas.microsoft.com/office/drawing/2014/main" id="{5A1E9E39-9BF4-5842-9CBF-2465A9A3D85A}"/>
                </a:ext>
              </a:extLst>
            </p:cNvPr>
            <p:cNvSpPr txBox="1">
              <a:spLocks noChangeArrowheads="1"/>
            </p:cNvSpPr>
            <p:nvPr/>
          </p:nvSpPr>
          <p:spPr bwMode="auto">
            <a:xfrm>
              <a:off x="7458075" y="38131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0.9</a:t>
              </a:r>
            </a:p>
          </p:txBody>
        </p:sp>
        <p:sp>
          <p:nvSpPr>
            <p:cNvPr id="32" name="Text Box 122">
              <a:extLst>
                <a:ext uri="{FF2B5EF4-FFF2-40B4-BE49-F238E27FC236}">
                  <a16:creationId xmlns:a16="http://schemas.microsoft.com/office/drawing/2014/main" id="{74AA0228-2A04-0845-B3EE-A4D0FC8BAAD8}"/>
                </a:ext>
              </a:extLst>
            </p:cNvPr>
            <p:cNvSpPr txBox="1">
              <a:spLocks noChangeArrowheads="1"/>
            </p:cNvSpPr>
            <p:nvPr/>
          </p:nvSpPr>
          <p:spPr bwMode="auto">
            <a:xfrm>
              <a:off x="7735888" y="37242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1.7</a:t>
              </a:r>
            </a:p>
          </p:txBody>
        </p:sp>
      </p:grpSp>
      <p:sp>
        <p:nvSpPr>
          <p:cNvPr id="33" name="Oval 126">
            <a:extLst>
              <a:ext uri="{FF2B5EF4-FFF2-40B4-BE49-F238E27FC236}">
                <a16:creationId xmlns:a16="http://schemas.microsoft.com/office/drawing/2014/main" id="{9700B60F-E06A-9446-B5D5-0D146CF3B33C}"/>
              </a:ext>
            </a:extLst>
          </p:cNvPr>
          <p:cNvSpPr>
            <a:spLocks noChangeArrowheads="1"/>
          </p:cNvSpPr>
          <p:nvPr/>
        </p:nvSpPr>
        <p:spPr bwMode="auto">
          <a:xfrm>
            <a:off x="8020146" y="4107576"/>
            <a:ext cx="469900" cy="4064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34" name="Oval 130">
            <a:extLst>
              <a:ext uri="{FF2B5EF4-FFF2-40B4-BE49-F238E27FC236}">
                <a16:creationId xmlns:a16="http://schemas.microsoft.com/office/drawing/2014/main" id="{C0D7DC87-9B17-114A-BE4A-8C56E49582D2}"/>
              </a:ext>
            </a:extLst>
          </p:cNvPr>
          <p:cNvSpPr>
            <a:spLocks noChangeArrowheads="1"/>
          </p:cNvSpPr>
          <p:nvPr/>
        </p:nvSpPr>
        <p:spPr bwMode="auto">
          <a:xfrm>
            <a:off x="3054174" y="3882671"/>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35" name="Oval 131">
            <a:extLst>
              <a:ext uri="{FF2B5EF4-FFF2-40B4-BE49-F238E27FC236}">
                <a16:creationId xmlns:a16="http://schemas.microsoft.com/office/drawing/2014/main" id="{77227A96-78C7-3E42-86C4-12C9B58206A5}"/>
              </a:ext>
            </a:extLst>
          </p:cNvPr>
          <p:cNvSpPr>
            <a:spLocks noChangeArrowheads="1"/>
          </p:cNvSpPr>
          <p:nvPr/>
        </p:nvSpPr>
        <p:spPr bwMode="auto">
          <a:xfrm>
            <a:off x="5405262" y="3909659"/>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Tree>
    <p:extLst>
      <p:ext uri="{BB962C8B-B14F-4D97-AF65-F5344CB8AC3E}">
        <p14:creationId xmlns:p14="http://schemas.microsoft.com/office/powerpoint/2010/main" val="130074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3" grpId="0" animBg="1"/>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38F-B62D-BB47-9B4B-4BADA827177D}"/>
              </a:ext>
            </a:extLst>
          </p:cNvPr>
          <p:cNvSpPr>
            <a:spLocks noGrp="1"/>
          </p:cNvSpPr>
          <p:nvPr>
            <p:ph type="title"/>
          </p:nvPr>
        </p:nvSpPr>
        <p:spPr/>
        <p:txBody>
          <a:bodyPr>
            <a:normAutofit/>
          </a:bodyPr>
          <a:lstStyle/>
          <a:p>
            <a:r>
              <a:rPr lang="en-US" altLang="en-US" dirty="0">
                <a:solidFill>
                  <a:schemeClr val="tx2"/>
                </a:solidFill>
              </a:rPr>
              <a:t>Spatial and temporal anomaly detection</a:t>
            </a:r>
            <a:endParaRPr lang="en-US" dirty="0"/>
          </a:p>
        </p:txBody>
      </p:sp>
      <p:sp>
        <p:nvSpPr>
          <p:cNvPr id="38" name="Text Box 2">
            <a:extLst>
              <a:ext uri="{FF2B5EF4-FFF2-40B4-BE49-F238E27FC236}">
                <a16:creationId xmlns:a16="http://schemas.microsoft.com/office/drawing/2014/main" id="{7A73ABDA-6664-A740-97DA-DDE5706CCC59}"/>
              </a:ext>
            </a:extLst>
          </p:cNvPr>
          <p:cNvSpPr txBox="1">
            <a:spLocks noChangeArrowheads="1"/>
          </p:cNvSpPr>
          <p:nvPr/>
        </p:nvSpPr>
        <p:spPr bwMode="auto">
          <a:xfrm>
            <a:off x="2182114" y="2223570"/>
            <a:ext cx="7773988" cy="1200329"/>
          </a:xfrm>
          <a:prstGeom prst="rect">
            <a:avLst/>
          </a:prstGeom>
          <a:noFill/>
          <a:ln>
            <a:noFill/>
          </a:ln>
        </p:spPr>
        <p:txBody>
          <a:bodyP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a:spcBef>
                <a:spcPct val="0"/>
              </a:spcBef>
            </a:pPr>
            <a:r>
              <a:rPr lang="en-US" altLang="en-US" sz="1800" dirty="0">
                <a:latin typeface="+mj-lt"/>
              </a:rPr>
              <a:t>A simple model-based anomaly detection when we monitor a single real-valued quantity over time and/or space. </a:t>
            </a:r>
          </a:p>
          <a:p>
            <a:pPr marL="342900" indent="-342900">
              <a:spcBef>
                <a:spcPct val="0"/>
              </a:spcBef>
            </a:pPr>
            <a:r>
              <a:rPr lang="en-US" altLang="en-US" sz="1800" dirty="0">
                <a:latin typeface="+mj-lt"/>
              </a:rPr>
              <a:t>Report any observed value that is significantly above or below its expected value (e.g., using GESD).</a:t>
            </a:r>
          </a:p>
        </p:txBody>
      </p:sp>
      <p:pic>
        <p:nvPicPr>
          <p:cNvPr id="70" name="Picture 69">
            <a:extLst>
              <a:ext uri="{FF2B5EF4-FFF2-40B4-BE49-F238E27FC236}">
                <a16:creationId xmlns:a16="http://schemas.microsoft.com/office/drawing/2014/main" id="{453F4E8B-3263-EC48-A4B2-002D4A067C9D}"/>
              </a:ext>
            </a:extLst>
          </p:cNvPr>
          <p:cNvPicPr>
            <a:picLocks noChangeAspect="1"/>
          </p:cNvPicPr>
          <p:nvPr/>
        </p:nvPicPr>
        <p:blipFill rotWithShape="1">
          <a:blip r:embed="rId3"/>
          <a:srcRect l="8572" t="5714" r="7567" b="5714"/>
          <a:stretch/>
        </p:blipFill>
        <p:spPr>
          <a:xfrm>
            <a:off x="4617819" y="4945730"/>
            <a:ext cx="3007807" cy="1817950"/>
          </a:xfrm>
          <a:prstGeom prst="rect">
            <a:avLst/>
          </a:prstGeom>
        </p:spPr>
      </p:pic>
      <p:sp>
        <p:nvSpPr>
          <p:cNvPr id="101" name="Text Box 21">
            <a:extLst>
              <a:ext uri="{FF2B5EF4-FFF2-40B4-BE49-F238E27FC236}">
                <a16:creationId xmlns:a16="http://schemas.microsoft.com/office/drawing/2014/main" id="{4854B6AD-2FC8-9740-BC00-B77E76A57FA2}"/>
              </a:ext>
            </a:extLst>
          </p:cNvPr>
          <p:cNvSpPr txBox="1">
            <a:spLocks noChangeArrowheads="1"/>
          </p:cNvSpPr>
          <p:nvPr/>
        </p:nvSpPr>
        <p:spPr bwMode="auto">
          <a:xfrm>
            <a:off x="2867962" y="3311048"/>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dirty="0"/>
              <a:t>Time series data</a:t>
            </a:r>
          </a:p>
        </p:txBody>
      </p:sp>
      <p:sp>
        <p:nvSpPr>
          <p:cNvPr id="102" name="Text Box 22">
            <a:extLst>
              <a:ext uri="{FF2B5EF4-FFF2-40B4-BE49-F238E27FC236}">
                <a16:creationId xmlns:a16="http://schemas.microsoft.com/office/drawing/2014/main" id="{EEA432BB-D19D-E44F-9C4F-D401A32A7A00}"/>
              </a:ext>
            </a:extLst>
          </p:cNvPr>
          <p:cNvSpPr txBox="1">
            <a:spLocks noChangeArrowheads="1"/>
          </p:cNvSpPr>
          <p:nvPr/>
        </p:nvSpPr>
        <p:spPr bwMode="auto">
          <a:xfrm>
            <a:off x="7065312" y="3311048"/>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dirty="0"/>
              <a:t>Spatially distributed data</a:t>
            </a:r>
          </a:p>
        </p:txBody>
      </p:sp>
      <p:pic>
        <p:nvPicPr>
          <p:cNvPr id="103" name="Picture 100" descr="tseries">
            <a:extLst>
              <a:ext uri="{FF2B5EF4-FFF2-40B4-BE49-F238E27FC236}">
                <a16:creationId xmlns:a16="http://schemas.microsoft.com/office/drawing/2014/main" id="{8F5F32F7-D5BB-E14F-BA67-669B3497F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2138"/>
          <a:stretch>
            <a:fillRect/>
          </a:stretch>
        </p:blipFill>
        <p:spPr bwMode="auto">
          <a:xfrm>
            <a:off x="1880537" y="3788886"/>
            <a:ext cx="38385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Group 103">
            <a:extLst>
              <a:ext uri="{FF2B5EF4-FFF2-40B4-BE49-F238E27FC236}">
                <a16:creationId xmlns:a16="http://schemas.microsoft.com/office/drawing/2014/main" id="{22A09471-FFC5-7E4A-86FD-900EF0078289}"/>
              </a:ext>
            </a:extLst>
          </p:cNvPr>
          <p:cNvGrpSpPr/>
          <p:nvPr/>
        </p:nvGrpSpPr>
        <p:grpSpPr>
          <a:xfrm>
            <a:off x="7119287" y="3806348"/>
            <a:ext cx="2565400" cy="952500"/>
            <a:chOff x="5575300" y="3187700"/>
            <a:chExt cx="2565400" cy="952500"/>
          </a:xfrm>
        </p:grpSpPr>
        <p:sp>
          <p:nvSpPr>
            <p:cNvPr id="105" name="Rectangle 124">
              <a:extLst>
                <a:ext uri="{FF2B5EF4-FFF2-40B4-BE49-F238E27FC236}">
                  <a16:creationId xmlns:a16="http://schemas.microsoft.com/office/drawing/2014/main" id="{D8939B7D-2124-9444-8D95-68FA6A92403B}"/>
                </a:ext>
              </a:extLst>
            </p:cNvPr>
            <p:cNvSpPr>
              <a:spLocks noChangeArrowheads="1"/>
            </p:cNvSpPr>
            <p:nvPr/>
          </p:nvSpPr>
          <p:spPr bwMode="auto">
            <a:xfrm>
              <a:off x="5575300" y="3187700"/>
              <a:ext cx="2565400" cy="952500"/>
            </a:xfrm>
            <a:prstGeom prst="rect">
              <a:avLst/>
            </a:prstGeom>
            <a:noFill/>
            <a:ln w="19050">
              <a:solidFill>
                <a:schemeClr val="tx1"/>
              </a:solidFill>
              <a:miter lim="800000"/>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06" name="Text Box 117">
              <a:extLst>
                <a:ext uri="{FF2B5EF4-FFF2-40B4-BE49-F238E27FC236}">
                  <a16:creationId xmlns:a16="http://schemas.microsoft.com/office/drawing/2014/main" id="{0B83E4EA-C3F5-E741-A045-CC8282D36D5E}"/>
                </a:ext>
              </a:extLst>
            </p:cNvPr>
            <p:cNvSpPr txBox="1">
              <a:spLocks noChangeArrowheads="1"/>
            </p:cNvSpPr>
            <p:nvPr/>
          </p:nvSpPr>
          <p:spPr bwMode="auto">
            <a:xfrm>
              <a:off x="6481763" y="3617913"/>
              <a:ext cx="479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0.03</a:t>
              </a:r>
            </a:p>
          </p:txBody>
        </p:sp>
        <p:sp>
          <p:nvSpPr>
            <p:cNvPr id="107" name="Text Box 118">
              <a:extLst>
                <a:ext uri="{FF2B5EF4-FFF2-40B4-BE49-F238E27FC236}">
                  <a16:creationId xmlns:a16="http://schemas.microsoft.com/office/drawing/2014/main" id="{5B7EC850-B353-C14E-8DB6-C413DB38D27E}"/>
                </a:ext>
              </a:extLst>
            </p:cNvPr>
            <p:cNvSpPr txBox="1">
              <a:spLocks noChangeArrowheads="1"/>
            </p:cNvSpPr>
            <p:nvPr/>
          </p:nvSpPr>
          <p:spPr bwMode="auto">
            <a:xfrm>
              <a:off x="6816725" y="37592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108" name="Oval 102">
              <a:extLst>
                <a:ext uri="{FF2B5EF4-FFF2-40B4-BE49-F238E27FC236}">
                  <a16:creationId xmlns:a16="http://schemas.microsoft.com/office/drawing/2014/main" id="{1F4F6BC9-EB42-8F47-A011-298057B1A427}"/>
                </a:ext>
              </a:extLst>
            </p:cNvPr>
            <p:cNvSpPr>
              <a:spLocks noChangeArrowheads="1"/>
            </p:cNvSpPr>
            <p:nvPr/>
          </p:nvSpPr>
          <p:spPr bwMode="auto">
            <a:xfrm>
              <a:off x="6108700" y="33655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09" name="Oval 103">
              <a:extLst>
                <a:ext uri="{FF2B5EF4-FFF2-40B4-BE49-F238E27FC236}">
                  <a16:creationId xmlns:a16="http://schemas.microsoft.com/office/drawing/2014/main" id="{50E16929-33F6-9E4B-929C-477D1A1F9382}"/>
                </a:ext>
              </a:extLst>
            </p:cNvPr>
            <p:cNvSpPr>
              <a:spLocks noChangeArrowheads="1"/>
            </p:cNvSpPr>
            <p:nvPr/>
          </p:nvSpPr>
          <p:spPr bwMode="auto">
            <a:xfrm>
              <a:off x="5945188" y="36083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0" name="Oval 104">
              <a:extLst>
                <a:ext uri="{FF2B5EF4-FFF2-40B4-BE49-F238E27FC236}">
                  <a16:creationId xmlns:a16="http://schemas.microsoft.com/office/drawing/2014/main" id="{FB30AADC-4FDA-5B45-9201-2A1E0849F4EB}"/>
                </a:ext>
              </a:extLst>
            </p:cNvPr>
            <p:cNvSpPr>
              <a:spLocks noChangeArrowheads="1"/>
            </p:cNvSpPr>
            <p:nvPr/>
          </p:nvSpPr>
          <p:spPr bwMode="auto">
            <a:xfrm>
              <a:off x="6365875" y="376237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1" name="Oval 105">
              <a:extLst>
                <a:ext uri="{FF2B5EF4-FFF2-40B4-BE49-F238E27FC236}">
                  <a16:creationId xmlns:a16="http://schemas.microsoft.com/office/drawing/2014/main" id="{54A68DE7-7B4D-C745-A58E-1827ADF455E6}"/>
                </a:ext>
              </a:extLst>
            </p:cNvPr>
            <p:cNvSpPr>
              <a:spLocks noChangeArrowheads="1"/>
            </p:cNvSpPr>
            <p:nvPr/>
          </p:nvSpPr>
          <p:spPr bwMode="auto">
            <a:xfrm>
              <a:off x="6672263" y="357346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2" name="Oval 106">
              <a:extLst>
                <a:ext uri="{FF2B5EF4-FFF2-40B4-BE49-F238E27FC236}">
                  <a16:creationId xmlns:a16="http://schemas.microsoft.com/office/drawing/2014/main" id="{2A1CDEC4-5590-8640-ABD2-37B3BB382C4E}"/>
                </a:ext>
              </a:extLst>
            </p:cNvPr>
            <p:cNvSpPr>
              <a:spLocks noChangeArrowheads="1"/>
            </p:cNvSpPr>
            <p:nvPr/>
          </p:nvSpPr>
          <p:spPr bwMode="auto">
            <a:xfrm>
              <a:off x="6991350" y="337185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3" name="Oval 107">
              <a:extLst>
                <a:ext uri="{FF2B5EF4-FFF2-40B4-BE49-F238E27FC236}">
                  <a16:creationId xmlns:a16="http://schemas.microsoft.com/office/drawing/2014/main" id="{358EFAF4-CD7B-BA43-A9EE-2868F9BC65A6}"/>
                </a:ext>
              </a:extLst>
            </p:cNvPr>
            <p:cNvSpPr>
              <a:spLocks noChangeArrowheads="1"/>
            </p:cNvSpPr>
            <p:nvPr/>
          </p:nvSpPr>
          <p:spPr bwMode="auto">
            <a:xfrm>
              <a:off x="7348538" y="352583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4" name="Oval 108">
              <a:extLst>
                <a:ext uri="{FF2B5EF4-FFF2-40B4-BE49-F238E27FC236}">
                  <a16:creationId xmlns:a16="http://schemas.microsoft.com/office/drawing/2014/main" id="{1178F5B4-3204-CC4D-B382-67B96EDCF5FC}"/>
                </a:ext>
              </a:extLst>
            </p:cNvPr>
            <p:cNvSpPr>
              <a:spLocks noChangeArrowheads="1"/>
            </p:cNvSpPr>
            <p:nvPr/>
          </p:nvSpPr>
          <p:spPr bwMode="auto">
            <a:xfrm>
              <a:off x="7896225" y="367982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5" name="Oval 109">
              <a:extLst>
                <a:ext uri="{FF2B5EF4-FFF2-40B4-BE49-F238E27FC236}">
                  <a16:creationId xmlns:a16="http://schemas.microsoft.com/office/drawing/2014/main" id="{E633EC97-E2DF-B149-98B0-56DB62B0400B}"/>
                </a:ext>
              </a:extLst>
            </p:cNvPr>
            <p:cNvSpPr>
              <a:spLocks noChangeArrowheads="1"/>
            </p:cNvSpPr>
            <p:nvPr/>
          </p:nvSpPr>
          <p:spPr bwMode="auto">
            <a:xfrm>
              <a:off x="6970713" y="370681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6" name="Oval 110">
              <a:extLst>
                <a:ext uri="{FF2B5EF4-FFF2-40B4-BE49-F238E27FC236}">
                  <a16:creationId xmlns:a16="http://schemas.microsoft.com/office/drawing/2014/main" id="{CF1F1344-A9A7-A246-9330-81E45966319F}"/>
                </a:ext>
              </a:extLst>
            </p:cNvPr>
            <p:cNvSpPr>
              <a:spLocks noChangeArrowheads="1"/>
            </p:cNvSpPr>
            <p:nvPr/>
          </p:nvSpPr>
          <p:spPr bwMode="auto">
            <a:xfrm>
              <a:off x="5765800" y="32639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7" name="Oval 111">
              <a:extLst>
                <a:ext uri="{FF2B5EF4-FFF2-40B4-BE49-F238E27FC236}">
                  <a16:creationId xmlns:a16="http://schemas.microsoft.com/office/drawing/2014/main" id="{CE8A7C67-D271-F04C-865B-BD275B795D87}"/>
                </a:ext>
              </a:extLst>
            </p:cNvPr>
            <p:cNvSpPr>
              <a:spLocks noChangeArrowheads="1"/>
            </p:cNvSpPr>
            <p:nvPr/>
          </p:nvSpPr>
          <p:spPr bwMode="auto">
            <a:xfrm>
              <a:off x="7621588" y="37607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18" name="Text Box 113">
              <a:extLst>
                <a:ext uri="{FF2B5EF4-FFF2-40B4-BE49-F238E27FC236}">
                  <a16:creationId xmlns:a16="http://schemas.microsoft.com/office/drawing/2014/main" id="{911EDF27-4375-4A4C-8FA4-72C191664C8C}"/>
                </a:ext>
              </a:extLst>
            </p:cNvPr>
            <p:cNvSpPr txBox="1">
              <a:spLocks noChangeArrowheads="1"/>
            </p:cNvSpPr>
            <p:nvPr/>
          </p:nvSpPr>
          <p:spPr bwMode="auto">
            <a:xfrm>
              <a:off x="5618163" y="332263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dirty="0"/>
                <a:t>1.2</a:t>
              </a:r>
            </a:p>
          </p:txBody>
        </p:sp>
        <p:sp>
          <p:nvSpPr>
            <p:cNvPr id="119" name="Text Box 114">
              <a:extLst>
                <a:ext uri="{FF2B5EF4-FFF2-40B4-BE49-F238E27FC236}">
                  <a16:creationId xmlns:a16="http://schemas.microsoft.com/office/drawing/2014/main" id="{866651D0-AC8C-6345-A002-98EC25055A9F}"/>
                </a:ext>
              </a:extLst>
            </p:cNvPr>
            <p:cNvSpPr txBox="1">
              <a:spLocks noChangeArrowheads="1"/>
            </p:cNvSpPr>
            <p:nvPr/>
          </p:nvSpPr>
          <p:spPr bwMode="auto">
            <a:xfrm>
              <a:off x="5784850" y="36671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1.8</a:t>
              </a:r>
            </a:p>
          </p:txBody>
        </p:sp>
        <p:sp>
          <p:nvSpPr>
            <p:cNvPr id="120" name="Text Box 115">
              <a:extLst>
                <a:ext uri="{FF2B5EF4-FFF2-40B4-BE49-F238E27FC236}">
                  <a16:creationId xmlns:a16="http://schemas.microsoft.com/office/drawing/2014/main" id="{02018C55-3411-B145-A324-4DACC45B206A}"/>
                </a:ext>
              </a:extLst>
            </p:cNvPr>
            <p:cNvSpPr txBox="1">
              <a:spLocks noChangeArrowheads="1"/>
            </p:cNvSpPr>
            <p:nvPr/>
          </p:nvSpPr>
          <p:spPr bwMode="auto">
            <a:xfrm>
              <a:off x="6219825" y="3821113"/>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0.7</a:t>
              </a:r>
            </a:p>
          </p:txBody>
        </p:sp>
        <p:sp>
          <p:nvSpPr>
            <p:cNvPr id="121" name="Text Box 116">
              <a:extLst>
                <a:ext uri="{FF2B5EF4-FFF2-40B4-BE49-F238E27FC236}">
                  <a16:creationId xmlns:a16="http://schemas.microsoft.com/office/drawing/2014/main" id="{8030D4EB-A48A-5443-9783-C3770197613F}"/>
                </a:ext>
              </a:extLst>
            </p:cNvPr>
            <p:cNvSpPr txBox="1">
              <a:spLocks noChangeArrowheads="1"/>
            </p:cNvSpPr>
            <p:nvPr/>
          </p:nvSpPr>
          <p:spPr bwMode="auto">
            <a:xfrm>
              <a:off x="5949950" y="34258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122" name="Text Box 119">
              <a:extLst>
                <a:ext uri="{FF2B5EF4-FFF2-40B4-BE49-F238E27FC236}">
                  <a16:creationId xmlns:a16="http://schemas.microsoft.com/office/drawing/2014/main" id="{86FB52F8-3940-A645-946F-44DB6566BBA3}"/>
                </a:ext>
              </a:extLst>
            </p:cNvPr>
            <p:cNvSpPr txBox="1">
              <a:spLocks noChangeArrowheads="1"/>
            </p:cNvSpPr>
            <p:nvPr/>
          </p:nvSpPr>
          <p:spPr bwMode="auto">
            <a:xfrm>
              <a:off x="6843713" y="34163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2.0</a:t>
              </a:r>
            </a:p>
          </p:txBody>
        </p:sp>
        <p:sp>
          <p:nvSpPr>
            <p:cNvPr id="123" name="Text Box 120">
              <a:extLst>
                <a:ext uri="{FF2B5EF4-FFF2-40B4-BE49-F238E27FC236}">
                  <a16:creationId xmlns:a16="http://schemas.microsoft.com/office/drawing/2014/main" id="{67747B70-02F0-0243-9240-0E6E048B20BA}"/>
                </a:ext>
              </a:extLst>
            </p:cNvPr>
            <p:cNvSpPr txBox="1">
              <a:spLocks noChangeArrowheads="1"/>
            </p:cNvSpPr>
            <p:nvPr/>
          </p:nvSpPr>
          <p:spPr bwMode="auto">
            <a:xfrm>
              <a:off x="7188200" y="357028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1.0</a:t>
              </a:r>
            </a:p>
          </p:txBody>
        </p:sp>
        <p:sp>
          <p:nvSpPr>
            <p:cNvPr id="124" name="Text Box 121">
              <a:extLst>
                <a:ext uri="{FF2B5EF4-FFF2-40B4-BE49-F238E27FC236}">
                  <a16:creationId xmlns:a16="http://schemas.microsoft.com/office/drawing/2014/main" id="{F1A8CC19-E370-D440-B8C6-C265C6FB4125}"/>
                </a:ext>
              </a:extLst>
            </p:cNvPr>
            <p:cNvSpPr txBox="1">
              <a:spLocks noChangeArrowheads="1"/>
            </p:cNvSpPr>
            <p:nvPr/>
          </p:nvSpPr>
          <p:spPr bwMode="auto">
            <a:xfrm>
              <a:off x="7458075" y="38131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0.9</a:t>
              </a:r>
            </a:p>
          </p:txBody>
        </p:sp>
        <p:sp>
          <p:nvSpPr>
            <p:cNvPr id="125" name="Text Box 122">
              <a:extLst>
                <a:ext uri="{FF2B5EF4-FFF2-40B4-BE49-F238E27FC236}">
                  <a16:creationId xmlns:a16="http://schemas.microsoft.com/office/drawing/2014/main" id="{FC06F9D8-16FF-FA48-9C3A-D4EA624A2B69}"/>
                </a:ext>
              </a:extLst>
            </p:cNvPr>
            <p:cNvSpPr txBox="1">
              <a:spLocks noChangeArrowheads="1"/>
            </p:cNvSpPr>
            <p:nvPr/>
          </p:nvSpPr>
          <p:spPr bwMode="auto">
            <a:xfrm>
              <a:off x="7735888" y="37242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1.7</a:t>
              </a:r>
            </a:p>
          </p:txBody>
        </p:sp>
      </p:grpSp>
      <p:sp>
        <p:nvSpPr>
          <p:cNvPr id="126" name="Oval 126">
            <a:extLst>
              <a:ext uri="{FF2B5EF4-FFF2-40B4-BE49-F238E27FC236}">
                <a16:creationId xmlns:a16="http://schemas.microsoft.com/office/drawing/2014/main" id="{4FF14105-9F2A-B647-AE4A-F60635638EB1}"/>
              </a:ext>
            </a:extLst>
          </p:cNvPr>
          <p:cNvSpPr>
            <a:spLocks noChangeArrowheads="1"/>
          </p:cNvSpPr>
          <p:nvPr/>
        </p:nvSpPr>
        <p:spPr bwMode="auto">
          <a:xfrm>
            <a:off x="8020987" y="4111148"/>
            <a:ext cx="469900" cy="4064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27" name="Oval 130">
            <a:extLst>
              <a:ext uri="{FF2B5EF4-FFF2-40B4-BE49-F238E27FC236}">
                <a16:creationId xmlns:a16="http://schemas.microsoft.com/office/drawing/2014/main" id="{09F0323A-736F-2946-A891-3C9A12C155ED}"/>
              </a:ext>
            </a:extLst>
          </p:cNvPr>
          <p:cNvSpPr>
            <a:spLocks noChangeArrowheads="1"/>
          </p:cNvSpPr>
          <p:nvPr/>
        </p:nvSpPr>
        <p:spPr bwMode="auto">
          <a:xfrm>
            <a:off x="3055287" y="3882548"/>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128" name="Oval 131">
            <a:extLst>
              <a:ext uri="{FF2B5EF4-FFF2-40B4-BE49-F238E27FC236}">
                <a16:creationId xmlns:a16="http://schemas.microsoft.com/office/drawing/2014/main" id="{40A16B85-1FA1-DF4D-B6C5-625D810C4345}"/>
              </a:ext>
            </a:extLst>
          </p:cNvPr>
          <p:cNvSpPr>
            <a:spLocks noChangeArrowheads="1"/>
          </p:cNvSpPr>
          <p:nvPr/>
        </p:nvSpPr>
        <p:spPr bwMode="auto">
          <a:xfrm>
            <a:off x="5406375" y="3909536"/>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Tree>
    <p:extLst>
      <p:ext uri="{BB962C8B-B14F-4D97-AF65-F5344CB8AC3E}">
        <p14:creationId xmlns:p14="http://schemas.microsoft.com/office/powerpoint/2010/main" val="273770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38F-B62D-BB47-9B4B-4BADA827177D}"/>
              </a:ext>
            </a:extLst>
          </p:cNvPr>
          <p:cNvSpPr>
            <a:spLocks noGrp="1"/>
          </p:cNvSpPr>
          <p:nvPr>
            <p:ph type="title"/>
          </p:nvPr>
        </p:nvSpPr>
        <p:spPr/>
        <p:txBody>
          <a:bodyPr>
            <a:normAutofit/>
          </a:bodyPr>
          <a:lstStyle/>
          <a:p>
            <a:r>
              <a:rPr lang="en-US" altLang="en-US" dirty="0">
                <a:solidFill>
                  <a:schemeClr val="tx2"/>
                </a:solidFill>
              </a:rPr>
              <a:t>Spatial and temporal anomaly detection</a:t>
            </a:r>
            <a:endParaRPr lang="en-US" dirty="0"/>
          </a:p>
        </p:txBody>
      </p:sp>
      <p:sp>
        <p:nvSpPr>
          <p:cNvPr id="4" name="Text Box 2">
            <a:extLst>
              <a:ext uri="{FF2B5EF4-FFF2-40B4-BE49-F238E27FC236}">
                <a16:creationId xmlns:a16="http://schemas.microsoft.com/office/drawing/2014/main" id="{882A5AAE-679E-054A-B51D-169BB6EAD7FB}"/>
              </a:ext>
            </a:extLst>
          </p:cNvPr>
          <p:cNvSpPr txBox="1">
            <a:spLocks noChangeArrowheads="1"/>
          </p:cNvSpPr>
          <p:nvPr/>
        </p:nvSpPr>
        <p:spPr bwMode="auto">
          <a:xfrm>
            <a:off x="2182114" y="2223570"/>
            <a:ext cx="7773988" cy="1200329"/>
          </a:xfrm>
          <a:prstGeom prst="rect">
            <a:avLst/>
          </a:prstGeom>
          <a:noFill/>
          <a:ln>
            <a:noFill/>
          </a:ln>
        </p:spPr>
        <p:txBody>
          <a:bodyP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a:spcBef>
                <a:spcPct val="0"/>
              </a:spcBef>
            </a:pPr>
            <a:r>
              <a:rPr lang="en-US" altLang="en-US" sz="1800" dirty="0">
                <a:latin typeface="+mj-lt"/>
              </a:rPr>
              <a:t>A simple model-based anomaly detection when we monitor a single real-valued quantity over time and/or space. </a:t>
            </a:r>
          </a:p>
          <a:p>
            <a:pPr marL="342900" indent="-342900">
              <a:spcBef>
                <a:spcPct val="0"/>
              </a:spcBef>
            </a:pPr>
            <a:r>
              <a:rPr lang="en-US" altLang="en-US" sz="1800" dirty="0">
                <a:latin typeface="+mj-lt"/>
              </a:rPr>
              <a:t>Report any observed value that is significantly above or below its expected value (e.g., using GESD).</a:t>
            </a:r>
          </a:p>
        </p:txBody>
      </p:sp>
      <p:sp>
        <p:nvSpPr>
          <p:cNvPr id="37" name="Text Box 21">
            <a:extLst>
              <a:ext uri="{FF2B5EF4-FFF2-40B4-BE49-F238E27FC236}">
                <a16:creationId xmlns:a16="http://schemas.microsoft.com/office/drawing/2014/main" id="{E83D4AF0-6572-BC48-A891-1A125FAA160C}"/>
              </a:ext>
            </a:extLst>
          </p:cNvPr>
          <p:cNvSpPr txBox="1">
            <a:spLocks noChangeArrowheads="1"/>
          </p:cNvSpPr>
          <p:nvPr/>
        </p:nvSpPr>
        <p:spPr bwMode="auto">
          <a:xfrm>
            <a:off x="2867962" y="3311048"/>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dirty="0"/>
              <a:t>Time series data</a:t>
            </a:r>
          </a:p>
        </p:txBody>
      </p:sp>
      <p:sp>
        <p:nvSpPr>
          <p:cNvPr id="38" name="Text Box 22">
            <a:extLst>
              <a:ext uri="{FF2B5EF4-FFF2-40B4-BE49-F238E27FC236}">
                <a16:creationId xmlns:a16="http://schemas.microsoft.com/office/drawing/2014/main" id="{810B5B3F-A9C6-7745-8F79-BA87704EC17E}"/>
              </a:ext>
            </a:extLst>
          </p:cNvPr>
          <p:cNvSpPr txBox="1">
            <a:spLocks noChangeArrowheads="1"/>
          </p:cNvSpPr>
          <p:nvPr/>
        </p:nvSpPr>
        <p:spPr bwMode="auto">
          <a:xfrm>
            <a:off x="7065312" y="3311048"/>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Spatially distributed data</a:t>
            </a:r>
          </a:p>
        </p:txBody>
      </p:sp>
      <p:sp>
        <p:nvSpPr>
          <p:cNvPr id="39" name="Line 27">
            <a:extLst>
              <a:ext uri="{FF2B5EF4-FFF2-40B4-BE49-F238E27FC236}">
                <a16:creationId xmlns:a16="http://schemas.microsoft.com/office/drawing/2014/main" id="{9238CA31-CE21-7441-B48F-1AD2C11D2084}"/>
              </a:ext>
            </a:extLst>
          </p:cNvPr>
          <p:cNvSpPr>
            <a:spLocks noChangeShapeType="1"/>
          </p:cNvSpPr>
          <p:nvPr/>
        </p:nvSpPr>
        <p:spPr bwMode="auto">
          <a:xfrm>
            <a:off x="6103287" y="3285648"/>
            <a:ext cx="0" cy="3505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0" name="Text Box 28">
            <a:extLst>
              <a:ext uri="{FF2B5EF4-FFF2-40B4-BE49-F238E27FC236}">
                <a16:creationId xmlns:a16="http://schemas.microsoft.com/office/drawing/2014/main" id="{A765B81E-AF8C-BB4F-BCC5-CF47E05BDC0E}"/>
              </a:ext>
            </a:extLst>
          </p:cNvPr>
          <p:cNvSpPr txBox="1">
            <a:spLocks noChangeArrowheads="1"/>
          </p:cNvSpPr>
          <p:nvPr/>
        </p:nvSpPr>
        <p:spPr bwMode="auto">
          <a:xfrm>
            <a:off x="6484287" y="4833461"/>
            <a:ext cx="3835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Spatial regression</a:t>
            </a:r>
            <a:r>
              <a:rPr lang="en-US" altLang="en-US" sz="1800"/>
              <a:t>: the expected value for location s is a function of the values for all other locations.</a:t>
            </a:r>
          </a:p>
        </p:txBody>
      </p:sp>
      <p:sp>
        <p:nvSpPr>
          <p:cNvPr id="41" name="Text Box 30">
            <a:extLst>
              <a:ext uri="{FF2B5EF4-FFF2-40B4-BE49-F238E27FC236}">
                <a16:creationId xmlns:a16="http://schemas.microsoft.com/office/drawing/2014/main" id="{221CF10A-2CFE-6B4C-AEEB-E658E3BFCF9F}"/>
              </a:ext>
            </a:extLst>
          </p:cNvPr>
          <p:cNvSpPr txBox="1">
            <a:spLocks noChangeArrowheads="1"/>
          </p:cNvSpPr>
          <p:nvPr/>
        </p:nvSpPr>
        <p:spPr bwMode="auto">
          <a:xfrm>
            <a:off x="1720200" y="4835048"/>
            <a:ext cx="41703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Time series analysis</a:t>
            </a:r>
            <a:r>
              <a:rPr lang="en-US" altLang="en-US" sz="1800"/>
              <a:t>: the expected value for time step t is a function of the values for time steps 1 through t – 1.</a:t>
            </a:r>
          </a:p>
        </p:txBody>
      </p:sp>
      <p:sp>
        <p:nvSpPr>
          <p:cNvPr id="42" name="Text Box 32">
            <a:extLst>
              <a:ext uri="{FF2B5EF4-FFF2-40B4-BE49-F238E27FC236}">
                <a16:creationId xmlns:a16="http://schemas.microsoft.com/office/drawing/2014/main" id="{83BEB31D-A90B-1347-B0F1-D24A8F02E084}"/>
              </a:ext>
            </a:extLst>
          </p:cNvPr>
          <p:cNvSpPr txBox="1">
            <a:spLocks noChangeArrowheads="1"/>
          </p:cNvSpPr>
          <p:nvPr/>
        </p:nvSpPr>
        <p:spPr bwMode="auto">
          <a:xfrm>
            <a:off x="1972612" y="5874861"/>
            <a:ext cx="3651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Exponentially weighted averaging</a:t>
            </a:r>
            <a:r>
              <a:rPr lang="en-US" altLang="en-US" sz="1800"/>
              <a:t>:</a:t>
            </a:r>
          </a:p>
          <a:p>
            <a:pPr algn="ctr">
              <a:spcBef>
                <a:spcPct val="0"/>
              </a:spcBef>
              <a:buFontTx/>
              <a:buNone/>
            </a:pPr>
            <a:r>
              <a:rPr lang="en-US" altLang="en-US" sz="1800"/>
              <a:t>E[x</a:t>
            </a:r>
            <a:r>
              <a:rPr lang="en-US" altLang="en-US" sz="1800" baseline="-25000"/>
              <a:t>t</a:t>
            </a:r>
            <a:r>
              <a:rPr lang="en-US" altLang="en-US" sz="1800"/>
              <a:t>] = (</a:t>
            </a:r>
            <a:r>
              <a:rPr lang="en-US" altLang="en-US" sz="1800">
                <a:sym typeface="Symbol" charset="2"/>
              </a:rPr>
              <a:t> </a:t>
            </a:r>
            <a:r>
              <a:rPr lang="en-US" altLang="en-US" sz="1800"/>
              <a:t>w</a:t>
            </a:r>
            <a:r>
              <a:rPr lang="en-US" altLang="en-US" sz="1800" baseline="-25000"/>
              <a:t>i</a:t>
            </a:r>
            <a:r>
              <a:rPr lang="en-US" altLang="en-US" sz="1800"/>
              <a:t>x</a:t>
            </a:r>
            <a:r>
              <a:rPr lang="en-US" altLang="en-US" sz="1800" baseline="-25000"/>
              <a:t>i</a:t>
            </a:r>
            <a:r>
              <a:rPr lang="en-US" altLang="en-US" sz="1800"/>
              <a:t>) / (</a:t>
            </a:r>
            <a:r>
              <a:rPr lang="en-US" altLang="en-US" sz="1800">
                <a:sym typeface="Symbol" charset="2"/>
              </a:rPr>
              <a:t> </a:t>
            </a:r>
            <a:r>
              <a:rPr lang="en-US" altLang="en-US" sz="1800"/>
              <a:t>w</a:t>
            </a:r>
            <a:r>
              <a:rPr lang="en-US" altLang="en-US" sz="1800" baseline="-25000"/>
              <a:t>i</a:t>
            </a:r>
            <a:r>
              <a:rPr lang="en-US" altLang="en-US" sz="1800"/>
              <a:t>), w</a:t>
            </a:r>
            <a:r>
              <a:rPr lang="en-US" altLang="en-US" sz="1800" baseline="-25000"/>
              <a:t>i</a:t>
            </a:r>
            <a:r>
              <a:rPr lang="en-US" altLang="en-US" sz="1800"/>
              <a:t> = e</a:t>
            </a:r>
            <a:r>
              <a:rPr lang="en-US" altLang="en-US" sz="1800" baseline="30000"/>
              <a:t>-(t-i)/b</a:t>
            </a:r>
            <a:endParaRPr lang="en-US" altLang="en-US" sz="1800"/>
          </a:p>
          <a:p>
            <a:pPr algn="ctr">
              <a:spcBef>
                <a:spcPct val="0"/>
              </a:spcBef>
              <a:buFontTx/>
              <a:buNone/>
            </a:pPr>
            <a:r>
              <a:rPr lang="en-US" altLang="en-US" sz="1800"/>
              <a:t>where i = 1… t – 1.</a:t>
            </a:r>
            <a:endParaRPr lang="en-US" altLang="en-US" sz="1800" baseline="30000"/>
          </a:p>
        </p:txBody>
      </p:sp>
      <p:sp>
        <p:nvSpPr>
          <p:cNvPr id="43" name="Text Box 34">
            <a:extLst>
              <a:ext uri="{FF2B5EF4-FFF2-40B4-BE49-F238E27FC236}">
                <a16:creationId xmlns:a16="http://schemas.microsoft.com/office/drawing/2014/main" id="{865B82DD-9B22-A644-9861-D4C99D108EC6}"/>
              </a:ext>
            </a:extLst>
          </p:cNvPr>
          <p:cNvSpPr txBox="1">
            <a:spLocks noChangeArrowheads="1"/>
          </p:cNvSpPr>
          <p:nvPr/>
        </p:nvSpPr>
        <p:spPr bwMode="auto">
          <a:xfrm>
            <a:off x="6241400" y="5876448"/>
            <a:ext cx="43227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800" u="sng"/>
              <a:t>Kernel regression, exponential kernel</a:t>
            </a:r>
            <a:r>
              <a:rPr lang="en-US" altLang="en-US" sz="1800"/>
              <a:t>:</a:t>
            </a:r>
          </a:p>
          <a:p>
            <a:pPr algn="ctr">
              <a:spcBef>
                <a:spcPct val="0"/>
              </a:spcBef>
              <a:buFontTx/>
              <a:buNone/>
            </a:pPr>
            <a:r>
              <a:rPr lang="en-US" altLang="en-US" sz="1800"/>
              <a:t>E[x</a:t>
            </a:r>
            <a:r>
              <a:rPr lang="en-US" altLang="en-US" sz="1800" baseline="-25000"/>
              <a:t>s</a:t>
            </a:r>
            <a:r>
              <a:rPr lang="en-US" altLang="en-US" sz="1800"/>
              <a:t>] = (</a:t>
            </a:r>
            <a:r>
              <a:rPr lang="en-US" altLang="en-US" sz="1800">
                <a:sym typeface="Symbol" charset="2"/>
              </a:rPr>
              <a:t> </a:t>
            </a:r>
            <a:r>
              <a:rPr lang="en-US" altLang="en-US" sz="1800"/>
              <a:t>w</a:t>
            </a:r>
            <a:r>
              <a:rPr lang="en-US" altLang="en-US" sz="1800" baseline="-25000"/>
              <a:t>i</a:t>
            </a:r>
            <a:r>
              <a:rPr lang="en-US" altLang="en-US" sz="1800"/>
              <a:t>x</a:t>
            </a:r>
            <a:r>
              <a:rPr lang="en-US" altLang="en-US" sz="1800" baseline="-25000"/>
              <a:t>i</a:t>
            </a:r>
            <a:r>
              <a:rPr lang="en-US" altLang="en-US" sz="1800"/>
              <a:t>) / (</a:t>
            </a:r>
            <a:r>
              <a:rPr lang="en-US" altLang="en-US" sz="1800">
                <a:sym typeface="Symbol" charset="2"/>
              </a:rPr>
              <a:t> </a:t>
            </a:r>
            <a:r>
              <a:rPr lang="en-US" altLang="en-US" sz="1800"/>
              <a:t>w</a:t>
            </a:r>
            <a:r>
              <a:rPr lang="en-US" altLang="en-US" sz="1800" baseline="-25000"/>
              <a:t>i</a:t>
            </a:r>
            <a:r>
              <a:rPr lang="en-US" altLang="en-US" sz="1800"/>
              <a:t>), w</a:t>
            </a:r>
            <a:r>
              <a:rPr lang="en-US" altLang="en-US" sz="1800" baseline="-25000"/>
              <a:t>i</a:t>
            </a:r>
            <a:r>
              <a:rPr lang="en-US" altLang="en-US" sz="1800"/>
              <a:t> = e</a:t>
            </a:r>
            <a:r>
              <a:rPr lang="en-US" altLang="en-US" sz="1800" baseline="30000"/>
              <a:t>-d(s, i)/b</a:t>
            </a:r>
            <a:endParaRPr lang="en-US" altLang="en-US" sz="1800"/>
          </a:p>
          <a:p>
            <a:pPr algn="ctr">
              <a:spcBef>
                <a:spcPct val="0"/>
              </a:spcBef>
              <a:buFontTx/>
              <a:buNone/>
            </a:pPr>
            <a:r>
              <a:rPr lang="en-US" altLang="en-US" sz="1800"/>
              <a:t>where i ≠ s  and d is Euclidean distance. </a:t>
            </a:r>
          </a:p>
        </p:txBody>
      </p:sp>
      <p:pic>
        <p:nvPicPr>
          <p:cNvPr id="44" name="Picture 100" descr="tseries">
            <a:extLst>
              <a:ext uri="{FF2B5EF4-FFF2-40B4-BE49-F238E27FC236}">
                <a16:creationId xmlns:a16="http://schemas.microsoft.com/office/drawing/2014/main" id="{14CC4341-F7F1-9247-8AD2-430EFB170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2138"/>
          <a:stretch>
            <a:fillRect/>
          </a:stretch>
        </p:blipFill>
        <p:spPr bwMode="auto">
          <a:xfrm>
            <a:off x="1880537" y="3788886"/>
            <a:ext cx="38385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a:extLst>
              <a:ext uri="{FF2B5EF4-FFF2-40B4-BE49-F238E27FC236}">
                <a16:creationId xmlns:a16="http://schemas.microsoft.com/office/drawing/2014/main" id="{04807B80-C297-6D42-8B54-E23F023A6C9A}"/>
              </a:ext>
            </a:extLst>
          </p:cNvPr>
          <p:cNvGrpSpPr/>
          <p:nvPr/>
        </p:nvGrpSpPr>
        <p:grpSpPr>
          <a:xfrm>
            <a:off x="7119287" y="3806348"/>
            <a:ext cx="2565400" cy="952500"/>
            <a:chOff x="5575300" y="3187700"/>
            <a:chExt cx="2565400" cy="952500"/>
          </a:xfrm>
        </p:grpSpPr>
        <p:sp>
          <p:nvSpPr>
            <p:cNvPr id="46" name="Rectangle 124">
              <a:extLst>
                <a:ext uri="{FF2B5EF4-FFF2-40B4-BE49-F238E27FC236}">
                  <a16:creationId xmlns:a16="http://schemas.microsoft.com/office/drawing/2014/main" id="{ED4D5CF8-A2B8-FE4A-804D-1E897A8DF892}"/>
                </a:ext>
              </a:extLst>
            </p:cNvPr>
            <p:cNvSpPr>
              <a:spLocks noChangeArrowheads="1"/>
            </p:cNvSpPr>
            <p:nvPr/>
          </p:nvSpPr>
          <p:spPr bwMode="auto">
            <a:xfrm>
              <a:off x="5575300" y="3187700"/>
              <a:ext cx="2565400" cy="952500"/>
            </a:xfrm>
            <a:prstGeom prst="rect">
              <a:avLst/>
            </a:prstGeom>
            <a:noFill/>
            <a:ln w="19050">
              <a:solidFill>
                <a:schemeClr val="tx1"/>
              </a:solidFill>
              <a:miter lim="800000"/>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47" name="Text Box 117">
              <a:extLst>
                <a:ext uri="{FF2B5EF4-FFF2-40B4-BE49-F238E27FC236}">
                  <a16:creationId xmlns:a16="http://schemas.microsoft.com/office/drawing/2014/main" id="{1CBB0B87-FE33-D44F-9B2E-392D067AF4B4}"/>
                </a:ext>
              </a:extLst>
            </p:cNvPr>
            <p:cNvSpPr txBox="1">
              <a:spLocks noChangeArrowheads="1"/>
            </p:cNvSpPr>
            <p:nvPr/>
          </p:nvSpPr>
          <p:spPr bwMode="auto">
            <a:xfrm>
              <a:off x="6481763" y="3617913"/>
              <a:ext cx="479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0.03</a:t>
              </a:r>
            </a:p>
          </p:txBody>
        </p:sp>
        <p:sp>
          <p:nvSpPr>
            <p:cNvPr id="48" name="Text Box 118">
              <a:extLst>
                <a:ext uri="{FF2B5EF4-FFF2-40B4-BE49-F238E27FC236}">
                  <a16:creationId xmlns:a16="http://schemas.microsoft.com/office/drawing/2014/main" id="{17547ED0-BECA-8949-85F8-402B9D181F48}"/>
                </a:ext>
              </a:extLst>
            </p:cNvPr>
            <p:cNvSpPr txBox="1">
              <a:spLocks noChangeArrowheads="1"/>
            </p:cNvSpPr>
            <p:nvPr/>
          </p:nvSpPr>
          <p:spPr bwMode="auto">
            <a:xfrm>
              <a:off x="6816725" y="37592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49" name="Oval 102">
              <a:extLst>
                <a:ext uri="{FF2B5EF4-FFF2-40B4-BE49-F238E27FC236}">
                  <a16:creationId xmlns:a16="http://schemas.microsoft.com/office/drawing/2014/main" id="{4168500E-DAE6-F543-8F05-EABF582F4AAD}"/>
                </a:ext>
              </a:extLst>
            </p:cNvPr>
            <p:cNvSpPr>
              <a:spLocks noChangeArrowheads="1"/>
            </p:cNvSpPr>
            <p:nvPr/>
          </p:nvSpPr>
          <p:spPr bwMode="auto">
            <a:xfrm>
              <a:off x="6108700" y="33655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0" name="Oval 103">
              <a:extLst>
                <a:ext uri="{FF2B5EF4-FFF2-40B4-BE49-F238E27FC236}">
                  <a16:creationId xmlns:a16="http://schemas.microsoft.com/office/drawing/2014/main" id="{4D57054C-D792-6545-AB8E-3B547EBAED05}"/>
                </a:ext>
              </a:extLst>
            </p:cNvPr>
            <p:cNvSpPr>
              <a:spLocks noChangeArrowheads="1"/>
            </p:cNvSpPr>
            <p:nvPr/>
          </p:nvSpPr>
          <p:spPr bwMode="auto">
            <a:xfrm>
              <a:off x="5945188" y="36083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1" name="Oval 104">
              <a:extLst>
                <a:ext uri="{FF2B5EF4-FFF2-40B4-BE49-F238E27FC236}">
                  <a16:creationId xmlns:a16="http://schemas.microsoft.com/office/drawing/2014/main" id="{875426FC-0509-6F41-BDD8-922CBDE0EC62}"/>
                </a:ext>
              </a:extLst>
            </p:cNvPr>
            <p:cNvSpPr>
              <a:spLocks noChangeArrowheads="1"/>
            </p:cNvSpPr>
            <p:nvPr/>
          </p:nvSpPr>
          <p:spPr bwMode="auto">
            <a:xfrm>
              <a:off x="6365875" y="376237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2" name="Oval 105">
              <a:extLst>
                <a:ext uri="{FF2B5EF4-FFF2-40B4-BE49-F238E27FC236}">
                  <a16:creationId xmlns:a16="http://schemas.microsoft.com/office/drawing/2014/main" id="{03D538D1-3F75-8941-95E6-A2391BC804B0}"/>
                </a:ext>
              </a:extLst>
            </p:cNvPr>
            <p:cNvSpPr>
              <a:spLocks noChangeArrowheads="1"/>
            </p:cNvSpPr>
            <p:nvPr/>
          </p:nvSpPr>
          <p:spPr bwMode="auto">
            <a:xfrm>
              <a:off x="6672263" y="357346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3" name="Oval 106">
              <a:extLst>
                <a:ext uri="{FF2B5EF4-FFF2-40B4-BE49-F238E27FC236}">
                  <a16:creationId xmlns:a16="http://schemas.microsoft.com/office/drawing/2014/main" id="{22CBCD5A-7273-AD49-BD88-1D531AA48B77}"/>
                </a:ext>
              </a:extLst>
            </p:cNvPr>
            <p:cNvSpPr>
              <a:spLocks noChangeArrowheads="1"/>
            </p:cNvSpPr>
            <p:nvPr/>
          </p:nvSpPr>
          <p:spPr bwMode="auto">
            <a:xfrm>
              <a:off x="6991350" y="337185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4" name="Oval 107">
              <a:extLst>
                <a:ext uri="{FF2B5EF4-FFF2-40B4-BE49-F238E27FC236}">
                  <a16:creationId xmlns:a16="http://schemas.microsoft.com/office/drawing/2014/main" id="{94FF68F3-8872-234E-A9D9-18DB8049D488}"/>
                </a:ext>
              </a:extLst>
            </p:cNvPr>
            <p:cNvSpPr>
              <a:spLocks noChangeArrowheads="1"/>
            </p:cNvSpPr>
            <p:nvPr/>
          </p:nvSpPr>
          <p:spPr bwMode="auto">
            <a:xfrm>
              <a:off x="7348538" y="352583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5" name="Oval 108">
              <a:extLst>
                <a:ext uri="{FF2B5EF4-FFF2-40B4-BE49-F238E27FC236}">
                  <a16:creationId xmlns:a16="http://schemas.microsoft.com/office/drawing/2014/main" id="{61F1F797-CB4B-B946-9EC2-C98BB87D2542}"/>
                </a:ext>
              </a:extLst>
            </p:cNvPr>
            <p:cNvSpPr>
              <a:spLocks noChangeArrowheads="1"/>
            </p:cNvSpPr>
            <p:nvPr/>
          </p:nvSpPr>
          <p:spPr bwMode="auto">
            <a:xfrm>
              <a:off x="7896225" y="3679825"/>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6" name="Oval 109">
              <a:extLst>
                <a:ext uri="{FF2B5EF4-FFF2-40B4-BE49-F238E27FC236}">
                  <a16:creationId xmlns:a16="http://schemas.microsoft.com/office/drawing/2014/main" id="{597D0554-67DB-8949-8EB8-9E4654F39894}"/>
                </a:ext>
              </a:extLst>
            </p:cNvPr>
            <p:cNvSpPr>
              <a:spLocks noChangeArrowheads="1"/>
            </p:cNvSpPr>
            <p:nvPr/>
          </p:nvSpPr>
          <p:spPr bwMode="auto">
            <a:xfrm>
              <a:off x="6970713" y="3706813"/>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7" name="Oval 110">
              <a:extLst>
                <a:ext uri="{FF2B5EF4-FFF2-40B4-BE49-F238E27FC236}">
                  <a16:creationId xmlns:a16="http://schemas.microsoft.com/office/drawing/2014/main" id="{B2065948-A8FB-1B42-AC95-CFEA8BD4088B}"/>
                </a:ext>
              </a:extLst>
            </p:cNvPr>
            <p:cNvSpPr>
              <a:spLocks noChangeArrowheads="1"/>
            </p:cNvSpPr>
            <p:nvPr/>
          </p:nvSpPr>
          <p:spPr bwMode="auto">
            <a:xfrm>
              <a:off x="5765800" y="3263900"/>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8" name="Oval 111">
              <a:extLst>
                <a:ext uri="{FF2B5EF4-FFF2-40B4-BE49-F238E27FC236}">
                  <a16:creationId xmlns:a16="http://schemas.microsoft.com/office/drawing/2014/main" id="{13EA2BDC-2F08-3B40-9E3C-3FE492003004}"/>
                </a:ext>
              </a:extLst>
            </p:cNvPr>
            <p:cNvSpPr>
              <a:spLocks noChangeArrowheads="1"/>
            </p:cNvSpPr>
            <p:nvPr/>
          </p:nvSpPr>
          <p:spPr bwMode="auto">
            <a:xfrm>
              <a:off x="7621588" y="3760788"/>
              <a:ext cx="88900" cy="88900"/>
            </a:xfrm>
            <a:prstGeom prst="ellipse">
              <a:avLst/>
            </a:prstGeom>
            <a:solidFill>
              <a:srgbClr val="0000FF"/>
            </a:solidFill>
            <a:ln w="19050">
              <a:solidFill>
                <a:schemeClr val="tx1"/>
              </a:solidFill>
              <a:round/>
              <a:headEnd/>
              <a:tailEnd/>
            </a:ln>
          </p:spPr>
          <p:txBody>
            <a:bodyPr wrap="none"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59" name="Text Box 113">
              <a:extLst>
                <a:ext uri="{FF2B5EF4-FFF2-40B4-BE49-F238E27FC236}">
                  <a16:creationId xmlns:a16="http://schemas.microsoft.com/office/drawing/2014/main" id="{703BF54C-4234-CA46-866C-6EC15060FA3F}"/>
                </a:ext>
              </a:extLst>
            </p:cNvPr>
            <p:cNvSpPr txBox="1">
              <a:spLocks noChangeArrowheads="1"/>
            </p:cNvSpPr>
            <p:nvPr/>
          </p:nvSpPr>
          <p:spPr bwMode="auto">
            <a:xfrm>
              <a:off x="5618163" y="332263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dirty="0"/>
                <a:t>1.2</a:t>
              </a:r>
            </a:p>
          </p:txBody>
        </p:sp>
        <p:sp>
          <p:nvSpPr>
            <p:cNvPr id="60" name="Text Box 114">
              <a:extLst>
                <a:ext uri="{FF2B5EF4-FFF2-40B4-BE49-F238E27FC236}">
                  <a16:creationId xmlns:a16="http://schemas.microsoft.com/office/drawing/2014/main" id="{163A3768-9133-E149-A1BF-10ABB75F7784}"/>
                </a:ext>
              </a:extLst>
            </p:cNvPr>
            <p:cNvSpPr txBox="1">
              <a:spLocks noChangeArrowheads="1"/>
            </p:cNvSpPr>
            <p:nvPr/>
          </p:nvSpPr>
          <p:spPr bwMode="auto">
            <a:xfrm>
              <a:off x="5784850" y="36671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1.8</a:t>
              </a:r>
            </a:p>
          </p:txBody>
        </p:sp>
        <p:sp>
          <p:nvSpPr>
            <p:cNvPr id="61" name="Text Box 115">
              <a:extLst>
                <a:ext uri="{FF2B5EF4-FFF2-40B4-BE49-F238E27FC236}">
                  <a16:creationId xmlns:a16="http://schemas.microsoft.com/office/drawing/2014/main" id="{CA2289AF-6900-2544-BEED-62F8115C3AFB}"/>
                </a:ext>
              </a:extLst>
            </p:cNvPr>
            <p:cNvSpPr txBox="1">
              <a:spLocks noChangeArrowheads="1"/>
            </p:cNvSpPr>
            <p:nvPr/>
          </p:nvSpPr>
          <p:spPr bwMode="auto">
            <a:xfrm>
              <a:off x="6219825" y="3821113"/>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0.7</a:t>
              </a:r>
            </a:p>
          </p:txBody>
        </p:sp>
        <p:sp>
          <p:nvSpPr>
            <p:cNvPr id="62" name="Text Box 116">
              <a:extLst>
                <a:ext uri="{FF2B5EF4-FFF2-40B4-BE49-F238E27FC236}">
                  <a16:creationId xmlns:a16="http://schemas.microsoft.com/office/drawing/2014/main" id="{644E486B-6DAF-6E46-9E05-0F1D301EE385}"/>
                </a:ext>
              </a:extLst>
            </p:cNvPr>
            <p:cNvSpPr txBox="1">
              <a:spLocks noChangeArrowheads="1"/>
            </p:cNvSpPr>
            <p:nvPr/>
          </p:nvSpPr>
          <p:spPr bwMode="auto">
            <a:xfrm>
              <a:off x="5949950" y="342582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1.3</a:t>
              </a:r>
            </a:p>
          </p:txBody>
        </p:sp>
        <p:sp>
          <p:nvSpPr>
            <p:cNvPr id="63" name="Text Box 119">
              <a:extLst>
                <a:ext uri="{FF2B5EF4-FFF2-40B4-BE49-F238E27FC236}">
                  <a16:creationId xmlns:a16="http://schemas.microsoft.com/office/drawing/2014/main" id="{9D94AE9E-11BB-204D-9347-9BD3207250CA}"/>
                </a:ext>
              </a:extLst>
            </p:cNvPr>
            <p:cNvSpPr txBox="1">
              <a:spLocks noChangeArrowheads="1"/>
            </p:cNvSpPr>
            <p:nvPr/>
          </p:nvSpPr>
          <p:spPr bwMode="auto">
            <a:xfrm>
              <a:off x="6843713" y="3416300"/>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2.0</a:t>
              </a:r>
            </a:p>
          </p:txBody>
        </p:sp>
        <p:sp>
          <p:nvSpPr>
            <p:cNvPr id="64" name="Text Box 120">
              <a:extLst>
                <a:ext uri="{FF2B5EF4-FFF2-40B4-BE49-F238E27FC236}">
                  <a16:creationId xmlns:a16="http://schemas.microsoft.com/office/drawing/2014/main" id="{7387567A-F7C5-1D42-AE50-018CC5E329BA}"/>
                </a:ext>
              </a:extLst>
            </p:cNvPr>
            <p:cNvSpPr txBox="1">
              <a:spLocks noChangeArrowheads="1"/>
            </p:cNvSpPr>
            <p:nvPr/>
          </p:nvSpPr>
          <p:spPr bwMode="auto">
            <a:xfrm>
              <a:off x="7188200" y="3570288"/>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1.0</a:t>
              </a:r>
            </a:p>
          </p:txBody>
        </p:sp>
        <p:sp>
          <p:nvSpPr>
            <p:cNvPr id="65" name="Text Box 121">
              <a:extLst>
                <a:ext uri="{FF2B5EF4-FFF2-40B4-BE49-F238E27FC236}">
                  <a16:creationId xmlns:a16="http://schemas.microsoft.com/office/drawing/2014/main" id="{41927DCC-4DBF-4348-9484-8F65AAFC9C9E}"/>
                </a:ext>
              </a:extLst>
            </p:cNvPr>
            <p:cNvSpPr txBox="1">
              <a:spLocks noChangeArrowheads="1"/>
            </p:cNvSpPr>
            <p:nvPr/>
          </p:nvSpPr>
          <p:spPr bwMode="auto">
            <a:xfrm>
              <a:off x="7458075" y="38131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0.9</a:t>
              </a:r>
            </a:p>
          </p:txBody>
        </p:sp>
        <p:sp>
          <p:nvSpPr>
            <p:cNvPr id="66" name="Text Box 122">
              <a:extLst>
                <a:ext uri="{FF2B5EF4-FFF2-40B4-BE49-F238E27FC236}">
                  <a16:creationId xmlns:a16="http://schemas.microsoft.com/office/drawing/2014/main" id="{83113EF0-D346-1B47-9BD9-B6D28B8AD61C}"/>
                </a:ext>
              </a:extLst>
            </p:cNvPr>
            <p:cNvSpPr txBox="1">
              <a:spLocks noChangeArrowheads="1"/>
            </p:cNvSpPr>
            <p:nvPr/>
          </p:nvSpPr>
          <p:spPr bwMode="auto">
            <a:xfrm>
              <a:off x="7735888" y="37242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en-US" sz="1200"/>
                <a:t>1.7</a:t>
              </a:r>
            </a:p>
          </p:txBody>
        </p:sp>
      </p:grpSp>
      <p:sp>
        <p:nvSpPr>
          <p:cNvPr id="67" name="Oval 126">
            <a:extLst>
              <a:ext uri="{FF2B5EF4-FFF2-40B4-BE49-F238E27FC236}">
                <a16:creationId xmlns:a16="http://schemas.microsoft.com/office/drawing/2014/main" id="{9ECB806F-BCE2-5340-8F29-57070AD3644A}"/>
              </a:ext>
            </a:extLst>
          </p:cNvPr>
          <p:cNvSpPr>
            <a:spLocks noChangeArrowheads="1"/>
          </p:cNvSpPr>
          <p:nvPr/>
        </p:nvSpPr>
        <p:spPr bwMode="auto">
          <a:xfrm>
            <a:off x="8020987" y="4111148"/>
            <a:ext cx="469900" cy="4064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68" name="Oval 130">
            <a:extLst>
              <a:ext uri="{FF2B5EF4-FFF2-40B4-BE49-F238E27FC236}">
                <a16:creationId xmlns:a16="http://schemas.microsoft.com/office/drawing/2014/main" id="{78A42D97-0AFF-B64E-BC78-423C6FBCFE4A}"/>
              </a:ext>
            </a:extLst>
          </p:cNvPr>
          <p:cNvSpPr>
            <a:spLocks noChangeArrowheads="1"/>
          </p:cNvSpPr>
          <p:nvPr/>
        </p:nvSpPr>
        <p:spPr bwMode="auto">
          <a:xfrm>
            <a:off x="3055287" y="3882548"/>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
        <p:nvSpPr>
          <p:cNvPr id="69" name="Oval 131">
            <a:extLst>
              <a:ext uri="{FF2B5EF4-FFF2-40B4-BE49-F238E27FC236}">
                <a16:creationId xmlns:a16="http://schemas.microsoft.com/office/drawing/2014/main" id="{3FDAB8B2-0F7D-0645-8D92-9FDACE50C32A}"/>
              </a:ext>
            </a:extLst>
          </p:cNvPr>
          <p:cNvSpPr>
            <a:spLocks noChangeArrowheads="1"/>
          </p:cNvSpPr>
          <p:nvPr/>
        </p:nvSpPr>
        <p:spPr bwMode="auto">
          <a:xfrm>
            <a:off x="5406375" y="3909536"/>
            <a:ext cx="114300" cy="1143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a:spcBef>
                <a:spcPct val="20000"/>
              </a:spcBef>
              <a:buChar char="•"/>
              <a:defRPr sz="3200">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US" altLang="en-US" sz="1800"/>
          </a:p>
        </p:txBody>
      </p:sp>
    </p:spTree>
    <p:extLst>
      <p:ext uri="{BB962C8B-B14F-4D97-AF65-F5344CB8AC3E}">
        <p14:creationId xmlns:p14="http://schemas.microsoft.com/office/powerpoint/2010/main" val="31543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6F6-16A8-6D43-987F-5C9E3D81EF0B}"/>
              </a:ext>
            </a:extLst>
          </p:cNvPr>
          <p:cNvSpPr>
            <a:spLocks noGrp="1"/>
          </p:cNvSpPr>
          <p:nvPr>
            <p:ph type="title"/>
          </p:nvPr>
        </p:nvSpPr>
        <p:spPr/>
        <p:txBody>
          <a:bodyPr>
            <a:normAutofit/>
          </a:bodyPr>
          <a:lstStyle/>
          <a:p>
            <a:r>
              <a:rPr lang="en-US" sz="3200" dirty="0"/>
              <a:t>Anomalous pattern Detection</a:t>
            </a:r>
          </a:p>
        </p:txBody>
      </p:sp>
      <p:sp>
        <p:nvSpPr>
          <p:cNvPr id="3" name="Text Placeholder 2">
            <a:extLst>
              <a:ext uri="{FF2B5EF4-FFF2-40B4-BE49-F238E27FC236}">
                <a16:creationId xmlns:a16="http://schemas.microsoft.com/office/drawing/2014/main" id="{44206B57-D049-1041-B21D-FFB9C2BEF932}"/>
              </a:ext>
            </a:extLst>
          </p:cNvPr>
          <p:cNvSpPr>
            <a:spLocks noGrp="1"/>
          </p:cNvSpPr>
          <p:nvPr>
            <p:ph type="body" idx="1"/>
          </p:nvPr>
        </p:nvSpPr>
        <p:spPr>
          <a:xfrm>
            <a:off x="1600200" y="4352465"/>
            <a:ext cx="8991600" cy="1265082"/>
          </a:xfrm>
        </p:spPr>
        <p:txBody>
          <a:bodyPr/>
          <a:lstStyle/>
          <a:p>
            <a:r>
              <a:rPr lang="en-US" b="1" dirty="0"/>
              <a:t>Observation 1I: </a:t>
            </a:r>
            <a:r>
              <a:rPr lang="en-US" dirty="0"/>
              <a:t>Sometimes goal is one of detection or discovery</a:t>
            </a:r>
          </a:p>
        </p:txBody>
      </p:sp>
    </p:spTree>
    <p:extLst>
      <p:ext uri="{BB962C8B-B14F-4D97-AF65-F5344CB8AC3E}">
        <p14:creationId xmlns:p14="http://schemas.microsoft.com/office/powerpoint/2010/main" val="150425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2614431" y="1026201"/>
            <a:ext cx="6988175" cy="10064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u="sng" dirty="0">
                <a:latin typeface="+mj-lt"/>
              </a:rPr>
              <a:t>Main goal of pattern detection</a:t>
            </a:r>
            <a:r>
              <a:rPr lang="en-US" altLang="en-US" sz="2000" dirty="0">
                <a:latin typeface="+mj-lt"/>
              </a:rPr>
              <a:t>: to </a:t>
            </a:r>
            <a:r>
              <a:rPr lang="en-US" altLang="en-US" sz="2000" b="1" dirty="0">
                <a:latin typeface="+mj-lt"/>
              </a:rPr>
              <a:t>identify</a:t>
            </a:r>
            <a:r>
              <a:rPr lang="en-US" altLang="en-US" sz="2000" dirty="0">
                <a:latin typeface="+mj-lt"/>
              </a:rPr>
              <a:t> and </a:t>
            </a:r>
            <a:r>
              <a:rPr lang="en-US" altLang="en-US" sz="2000" b="1" dirty="0">
                <a:latin typeface="+mj-lt"/>
              </a:rPr>
              <a:t>characterize</a:t>
            </a:r>
            <a:r>
              <a:rPr lang="en-US" altLang="en-US" sz="2000" dirty="0">
                <a:latin typeface="+mj-lt"/>
              </a:rPr>
              <a:t> relevant subsets of a massive dataset, i.e. groups of records that differ from the rest of the data in an interesting way.</a:t>
            </a:r>
          </a:p>
        </p:txBody>
      </p:sp>
      <p:sp>
        <p:nvSpPr>
          <p:cNvPr id="1940499" name="Text Box 19"/>
          <p:cNvSpPr txBox="1">
            <a:spLocks noChangeArrowheads="1"/>
          </p:cNvSpPr>
          <p:nvPr/>
        </p:nvSpPr>
        <p:spPr bwMode="auto">
          <a:xfrm>
            <a:off x="2311400" y="2116139"/>
            <a:ext cx="3397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Question 1</a:t>
            </a:r>
            <a:r>
              <a:rPr lang="en-US" altLang="en-US" sz="1800" dirty="0">
                <a:latin typeface="+mj-lt"/>
              </a:rPr>
              <a:t>: Are any relevant patterns present in the data, or is the entire dataset “normal”?</a:t>
            </a:r>
          </a:p>
        </p:txBody>
      </p:sp>
      <p:sp>
        <p:nvSpPr>
          <p:cNvPr id="1940501" name="Text Box 21"/>
          <p:cNvSpPr txBox="1">
            <a:spLocks noChangeArrowheads="1"/>
          </p:cNvSpPr>
          <p:nvPr/>
        </p:nvSpPr>
        <p:spPr bwMode="auto">
          <a:xfrm>
            <a:off x="6530976" y="2116139"/>
            <a:ext cx="32607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Question 2</a:t>
            </a:r>
            <a:r>
              <a:rPr lang="en-US" altLang="en-US" sz="1800">
                <a:latin typeface="+mj-lt"/>
              </a:rPr>
              <a:t>: If there are any patterns, identify the pattern type and the affected subset of data records for each.</a:t>
            </a:r>
          </a:p>
        </p:txBody>
      </p:sp>
      <p:sp>
        <p:nvSpPr>
          <p:cNvPr id="1940510" name="Text Box 30"/>
          <p:cNvSpPr txBox="1">
            <a:spLocks noChangeArrowheads="1"/>
          </p:cNvSpPr>
          <p:nvPr/>
        </p:nvSpPr>
        <p:spPr bwMode="auto">
          <a:xfrm>
            <a:off x="2360614" y="3416300"/>
            <a:ext cx="3286125" cy="1477328"/>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Example: outbreak detection</a:t>
            </a:r>
          </a:p>
          <a:p>
            <a:pPr algn="ctr">
              <a:spcBef>
                <a:spcPct val="0"/>
              </a:spcBef>
              <a:buFontTx/>
              <a:buNone/>
            </a:pPr>
            <a:r>
              <a:rPr lang="en-US" altLang="en-US" sz="1800" dirty="0">
                <a:latin typeface="+mj-lt"/>
              </a:rPr>
              <a:t>Are there any emerging outbreak on Twitter?  If so, what type of outbreak, and what areas are affected?</a:t>
            </a:r>
          </a:p>
        </p:txBody>
      </p:sp>
      <p:pic>
        <p:nvPicPr>
          <p:cNvPr id="1940512" name="Picture 32" descr="Picture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5154614"/>
            <a:ext cx="289718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0513" name="Text Box 33"/>
          <p:cNvSpPr txBox="1">
            <a:spLocks noChangeArrowheads="1"/>
          </p:cNvSpPr>
          <p:nvPr/>
        </p:nvSpPr>
        <p:spPr bwMode="auto">
          <a:xfrm>
            <a:off x="6248401" y="3417888"/>
            <a:ext cx="3794125" cy="1477328"/>
          </a:xfrm>
          <a:prstGeom prst="rect">
            <a:avLst/>
          </a:prstGeom>
          <a:noFill/>
          <a:ln>
            <a:noFill/>
          </a:ln>
        </p:spPr>
        <p:txBody>
          <a:bodyPr wrap="squar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Example: financial analysis</a:t>
            </a:r>
          </a:p>
          <a:p>
            <a:pPr algn="ctr">
              <a:spcBef>
                <a:spcPct val="0"/>
              </a:spcBef>
              <a:buFontTx/>
              <a:buNone/>
            </a:pPr>
            <a:r>
              <a:rPr lang="en-US" altLang="en-US" sz="1800" dirty="0">
                <a:latin typeface="+mj-lt"/>
              </a:rPr>
              <a:t>Can we deduce the membership and structure of money laundering ring based on known links between suspected individuals?</a:t>
            </a:r>
          </a:p>
        </p:txBody>
      </p:sp>
      <p:pic>
        <p:nvPicPr>
          <p:cNvPr id="2" name="Picture 1"/>
          <p:cNvPicPr>
            <a:picLocks noChangeAspect="1"/>
          </p:cNvPicPr>
          <p:nvPr/>
        </p:nvPicPr>
        <p:blipFill>
          <a:blip r:embed="rId4"/>
          <a:stretch>
            <a:fillRect/>
          </a:stretch>
        </p:blipFill>
        <p:spPr>
          <a:xfrm>
            <a:off x="6947599" y="5006342"/>
            <a:ext cx="2652900" cy="1569001"/>
          </a:xfrm>
          <a:prstGeom prst="rect">
            <a:avLst/>
          </a:prstGeom>
        </p:spPr>
      </p:pic>
      <p:sp>
        <p:nvSpPr>
          <p:cNvPr id="10" name="Title 1">
            <a:extLst>
              <a:ext uri="{FF2B5EF4-FFF2-40B4-BE49-F238E27FC236}">
                <a16:creationId xmlns:a16="http://schemas.microsoft.com/office/drawing/2014/main" id="{68B0A9B2-0D3F-474C-977E-BD41CF197035}"/>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Anomalous pattern detection</a:t>
            </a:r>
          </a:p>
        </p:txBody>
      </p:sp>
    </p:spTree>
    <p:extLst>
      <p:ext uri="{BB962C8B-B14F-4D97-AF65-F5344CB8AC3E}">
        <p14:creationId xmlns:p14="http://schemas.microsoft.com/office/powerpoint/2010/main" val="2445261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0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0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05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05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05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0499" grpId="0"/>
      <p:bldP spid="1940501" grpId="0"/>
      <p:bldP spid="1940510" grpId="0"/>
      <p:bldP spid="19405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7" name="Text Box 7"/>
          <p:cNvSpPr txBox="1">
            <a:spLocks noChangeArrowheads="1"/>
          </p:cNvSpPr>
          <p:nvPr/>
        </p:nvSpPr>
        <p:spPr bwMode="auto">
          <a:xfrm>
            <a:off x="2644775" y="2944813"/>
            <a:ext cx="276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solidFill>
                  <a:srgbClr val="FF0000"/>
                </a:solidFill>
                <a:latin typeface="+mj-lt"/>
              </a:rPr>
              <a:t>1. Matching some known pattern or structure.</a:t>
            </a:r>
          </a:p>
        </p:txBody>
      </p:sp>
      <p:sp>
        <p:nvSpPr>
          <p:cNvPr id="1950732" name="Text Box 12"/>
          <p:cNvSpPr txBox="1">
            <a:spLocks noChangeArrowheads="1"/>
          </p:cNvSpPr>
          <p:nvPr/>
        </p:nvSpPr>
        <p:spPr bwMode="auto">
          <a:xfrm>
            <a:off x="6556375" y="2111375"/>
            <a:ext cx="31956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Group detection</a:t>
            </a:r>
            <a:r>
              <a:rPr lang="en-US" altLang="en-US" sz="1800" dirty="0">
                <a:latin typeface="+mj-lt"/>
              </a:rPr>
              <a:t>: given a financial network, find highly connected sets of individuals.</a:t>
            </a:r>
          </a:p>
        </p:txBody>
      </p:sp>
      <p:pic>
        <p:nvPicPr>
          <p:cNvPr id="1950734" name="Picture 14" descr="f9067_25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232151"/>
            <a:ext cx="2293938" cy="2028825"/>
          </a:xfrm>
          <a:prstGeom prst="rect">
            <a:avLst/>
          </a:prstGeom>
          <a:noFill/>
          <a:ln>
            <a:noFill/>
          </a:ln>
          <a:extLst/>
        </p:spPr>
      </p:pic>
      <p:sp>
        <p:nvSpPr>
          <p:cNvPr id="1950735" name="Text Box 15"/>
          <p:cNvSpPr txBox="1">
            <a:spLocks noChangeArrowheads="1"/>
          </p:cNvSpPr>
          <p:nvPr/>
        </p:nvSpPr>
        <p:spPr bwMode="auto">
          <a:xfrm>
            <a:off x="6167439" y="5443539"/>
            <a:ext cx="39830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Many efficient algorithms have been developed to find dense subgraphs or other structures in network data.</a:t>
            </a:r>
          </a:p>
        </p:txBody>
      </p:sp>
      <p:sp>
        <p:nvSpPr>
          <p:cNvPr id="9" name="Text Box 13"/>
          <p:cNvSpPr txBox="1">
            <a:spLocks noChangeArrowheads="1"/>
          </p:cNvSpPr>
          <p:nvPr/>
        </p:nvSpPr>
        <p:spPr bwMode="auto">
          <a:xfrm>
            <a:off x="2752725" y="2178050"/>
            <a:ext cx="2533650"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What makes a group of records “relevant”?</a:t>
            </a:r>
          </a:p>
        </p:txBody>
      </p:sp>
      <p:sp>
        <p:nvSpPr>
          <p:cNvPr id="13" name="Text Box 5">
            <a:extLst>
              <a:ext uri="{FF2B5EF4-FFF2-40B4-BE49-F238E27FC236}">
                <a16:creationId xmlns:a16="http://schemas.microsoft.com/office/drawing/2014/main" id="{6153B9A6-7F8E-224A-A6DC-2C46D9529C27}"/>
              </a:ext>
            </a:extLst>
          </p:cNvPr>
          <p:cNvSpPr txBox="1">
            <a:spLocks noChangeArrowheads="1"/>
          </p:cNvSpPr>
          <p:nvPr/>
        </p:nvSpPr>
        <p:spPr bwMode="auto">
          <a:xfrm>
            <a:off x="2614431" y="1026201"/>
            <a:ext cx="6988175" cy="10064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u="sng" dirty="0">
                <a:latin typeface="+mj-lt"/>
              </a:rPr>
              <a:t>Main goal of pattern detection</a:t>
            </a:r>
            <a:r>
              <a:rPr lang="en-US" altLang="en-US" sz="2000" dirty="0">
                <a:latin typeface="+mj-lt"/>
              </a:rPr>
              <a:t>: to </a:t>
            </a:r>
            <a:r>
              <a:rPr lang="en-US" altLang="en-US" sz="2000" b="1" dirty="0">
                <a:latin typeface="+mj-lt"/>
              </a:rPr>
              <a:t>identify</a:t>
            </a:r>
            <a:r>
              <a:rPr lang="en-US" altLang="en-US" sz="2000" dirty="0">
                <a:latin typeface="+mj-lt"/>
              </a:rPr>
              <a:t> and </a:t>
            </a:r>
            <a:r>
              <a:rPr lang="en-US" altLang="en-US" sz="2000" b="1" dirty="0">
                <a:latin typeface="+mj-lt"/>
              </a:rPr>
              <a:t>characterize</a:t>
            </a:r>
            <a:r>
              <a:rPr lang="en-US" altLang="en-US" sz="2000" dirty="0">
                <a:latin typeface="+mj-lt"/>
              </a:rPr>
              <a:t> relevant subsets of a massive dataset, i.e. groups of records that differ from the rest of the data in an interesting way.</a:t>
            </a:r>
          </a:p>
        </p:txBody>
      </p:sp>
      <p:sp>
        <p:nvSpPr>
          <p:cNvPr id="14" name="Title 1">
            <a:extLst>
              <a:ext uri="{FF2B5EF4-FFF2-40B4-BE49-F238E27FC236}">
                <a16:creationId xmlns:a16="http://schemas.microsoft.com/office/drawing/2014/main" id="{D3AA1A77-0452-8749-BB33-6D0669955F6D}"/>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Anomalous pattern detection</a:t>
            </a:r>
          </a:p>
        </p:txBody>
      </p:sp>
    </p:spTree>
    <p:extLst>
      <p:ext uri="{BB962C8B-B14F-4D97-AF65-F5344CB8AC3E}">
        <p14:creationId xmlns:p14="http://schemas.microsoft.com/office/powerpoint/2010/main" val="3012846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07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07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07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0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727" grpId="0"/>
      <p:bldP spid="1950732" grpId="0"/>
      <p:bldP spid="19507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80" name="Text Box 12"/>
          <p:cNvSpPr txBox="1">
            <a:spLocks noChangeArrowheads="1"/>
          </p:cNvSpPr>
          <p:nvPr/>
        </p:nvSpPr>
        <p:spPr bwMode="auto">
          <a:xfrm>
            <a:off x="6653213" y="2111375"/>
            <a:ext cx="3008312" cy="915988"/>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Fraud detection</a:t>
            </a:r>
            <a:r>
              <a:rPr lang="en-US" altLang="en-US" sz="1800">
                <a:latin typeface="+mj-lt"/>
              </a:rPr>
              <a:t>: look for individuals with a history   of suspicious transactions.</a:t>
            </a:r>
          </a:p>
        </p:txBody>
      </p:sp>
      <p:sp>
        <p:nvSpPr>
          <p:cNvPr id="27653" name="Text Box 13"/>
          <p:cNvSpPr txBox="1">
            <a:spLocks noChangeArrowheads="1"/>
          </p:cNvSpPr>
          <p:nvPr/>
        </p:nvSpPr>
        <p:spPr bwMode="auto">
          <a:xfrm>
            <a:off x="2752725" y="2178050"/>
            <a:ext cx="2533650"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What makes a group of records “relevant”?</a:t>
            </a:r>
          </a:p>
        </p:txBody>
      </p:sp>
      <p:sp>
        <p:nvSpPr>
          <p:cNvPr id="1952787" name="Text Box 19"/>
          <p:cNvSpPr txBox="1">
            <a:spLocks noChangeArrowheads="1"/>
          </p:cNvSpPr>
          <p:nvPr/>
        </p:nvSpPr>
        <p:spPr bwMode="auto">
          <a:xfrm>
            <a:off x="6427788" y="3128964"/>
            <a:ext cx="3478212" cy="915987"/>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Network intrusion detection</a:t>
            </a:r>
            <a:r>
              <a:rPr lang="en-US" altLang="en-US" sz="1800">
                <a:latin typeface="+mj-lt"/>
              </a:rPr>
              <a:t>: look for suspicious combinations of activities (e.g. port scanning).</a:t>
            </a:r>
          </a:p>
        </p:txBody>
      </p:sp>
      <p:sp>
        <p:nvSpPr>
          <p:cNvPr id="1952788" name="Text Box 20"/>
          <p:cNvSpPr txBox="1">
            <a:spLocks noChangeArrowheads="1"/>
          </p:cNvSpPr>
          <p:nvPr/>
        </p:nvSpPr>
        <p:spPr bwMode="auto">
          <a:xfrm>
            <a:off x="6388100" y="4310064"/>
            <a:ext cx="3543300"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these domains, multiple “slightly anomalous” behaviors may together provide evidence of a major deviation from normal.</a:t>
            </a:r>
          </a:p>
        </p:txBody>
      </p:sp>
      <p:sp>
        <p:nvSpPr>
          <p:cNvPr id="9" name="Text Box 14"/>
          <p:cNvSpPr txBox="1">
            <a:spLocks noChangeArrowheads="1"/>
          </p:cNvSpPr>
          <p:nvPr/>
        </p:nvSpPr>
        <p:spPr bwMode="auto">
          <a:xfrm>
            <a:off x="2644775" y="2944813"/>
            <a:ext cx="2762250"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1. Matching some known pattern or structure.</a:t>
            </a:r>
          </a:p>
        </p:txBody>
      </p:sp>
      <p:sp>
        <p:nvSpPr>
          <p:cNvPr id="13" name="Text Box 15"/>
          <p:cNvSpPr txBox="1">
            <a:spLocks noChangeArrowheads="1"/>
          </p:cNvSpPr>
          <p:nvPr/>
        </p:nvSpPr>
        <p:spPr bwMode="auto">
          <a:xfrm>
            <a:off x="2352675" y="3630613"/>
            <a:ext cx="3346450"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solidFill>
                  <a:srgbClr val="FF0000"/>
                </a:solidFill>
                <a:latin typeface="+mj-lt"/>
              </a:rPr>
              <a:t>2. Multiple related records that    are individually anomalous.</a:t>
            </a:r>
          </a:p>
        </p:txBody>
      </p:sp>
      <p:sp>
        <p:nvSpPr>
          <p:cNvPr id="12" name="Text Box 5">
            <a:extLst>
              <a:ext uri="{FF2B5EF4-FFF2-40B4-BE49-F238E27FC236}">
                <a16:creationId xmlns:a16="http://schemas.microsoft.com/office/drawing/2014/main" id="{D3D13134-9CEB-A940-A252-D511C1E4E3EC}"/>
              </a:ext>
            </a:extLst>
          </p:cNvPr>
          <p:cNvSpPr txBox="1">
            <a:spLocks noChangeArrowheads="1"/>
          </p:cNvSpPr>
          <p:nvPr/>
        </p:nvSpPr>
        <p:spPr bwMode="auto">
          <a:xfrm>
            <a:off x="2614431" y="1026201"/>
            <a:ext cx="6988175" cy="10064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u="sng" dirty="0">
                <a:latin typeface="+mj-lt"/>
              </a:rPr>
              <a:t>Main goal of pattern detection</a:t>
            </a:r>
            <a:r>
              <a:rPr lang="en-US" altLang="en-US" sz="2000" dirty="0">
                <a:latin typeface="+mj-lt"/>
              </a:rPr>
              <a:t>: to </a:t>
            </a:r>
            <a:r>
              <a:rPr lang="en-US" altLang="en-US" sz="2000" b="1" dirty="0">
                <a:latin typeface="+mj-lt"/>
              </a:rPr>
              <a:t>identify</a:t>
            </a:r>
            <a:r>
              <a:rPr lang="en-US" altLang="en-US" sz="2000" dirty="0">
                <a:latin typeface="+mj-lt"/>
              </a:rPr>
              <a:t> and </a:t>
            </a:r>
            <a:r>
              <a:rPr lang="en-US" altLang="en-US" sz="2000" b="1" dirty="0">
                <a:latin typeface="+mj-lt"/>
              </a:rPr>
              <a:t>characterize</a:t>
            </a:r>
            <a:r>
              <a:rPr lang="en-US" altLang="en-US" sz="2000" dirty="0">
                <a:latin typeface="+mj-lt"/>
              </a:rPr>
              <a:t> relevant subsets of a massive dataset, i.e. groups of records that differ from the rest of the data in an interesting way.</a:t>
            </a:r>
          </a:p>
        </p:txBody>
      </p:sp>
      <p:sp>
        <p:nvSpPr>
          <p:cNvPr id="14" name="Title 1">
            <a:extLst>
              <a:ext uri="{FF2B5EF4-FFF2-40B4-BE49-F238E27FC236}">
                <a16:creationId xmlns:a16="http://schemas.microsoft.com/office/drawing/2014/main" id="{06C6D68F-A88D-464D-8B36-C33F61E26875}"/>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Anomalous pattern detection</a:t>
            </a:r>
          </a:p>
        </p:txBody>
      </p:sp>
    </p:spTree>
    <p:extLst>
      <p:ext uri="{BB962C8B-B14F-4D97-AF65-F5344CB8AC3E}">
        <p14:creationId xmlns:p14="http://schemas.microsoft.com/office/powerpoint/2010/main" val="3927047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2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2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2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80" grpId="0"/>
      <p:bldP spid="1952787" grpId="0"/>
      <p:bldP spid="195278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6F6-16A8-6D43-987F-5C9E3D81EF0B}"/>
              </a:ext>
            </a:extLst>
          </p:cNvPr>
          <p:cNvSpPr>
            <a:spLocks noGrp="1"/>
          </p:cNvSpPr>
          <p:nvPr>
            <p:ph type="title"/>
          </p:nvPr>
        </p:nvSpPr>
        <p:spPr/>
        <p:txBody>
          <a:bodyPr/>
          <a:lstStyle/>
          <a:p>
            <a:r>
              <a:rPr lang="en-US" dirty="0"/>
              <a:t>Anomaly Detection</a:t>
            </a:r>
          </a:p>
        </p:txBody>
      </p:sp>
      <p:sp>
        <p:nvSpPr>
          <p:cNvPr id="3" name="Text Placeholder 2">
            <a:extLst>
              <a:ext uri="{FF2B5EF4-FFF2-40B4-BE49-F238E27FC236}">
                <a16:creationId xmlns:a16="http://schemas.microsoft.com/office/drawing/2014/main" id="{44206B57-D049-1041-B21D-FFB9C2BEF932}"/>
              </a:ext>
            </a:extLst>
          </p:cNvPr>
          <p:cNvSpPr>
            <a:spLocks noGrp="1"/>
          </p:cNvSpPr>
          <p:nvPr>
            <p:ph type="body" idx="1"/>
          </p:nvPr>
        </p:nvSpPr>
        <p:spPr>
          <a:xfrm>
            <a:off x="1600200" y="4352465"/>
            <a:ext cx="8991600" cy="1265082"/>
          </a:xfrm>
        </p:spPr>
        <p:txBody>
          <a:bodyPr/>
          <a:lstStyle/>
          <a:p>
            <a:r>
              <a:rPr lang="en-US" b="1" dirty="0"/>
              <a:t>Observation 1I: </a:t>
            </a:r>
            <a:r>
              <a:rPr lang="en-US" dirty="0"/>
              <a:t>Sometimes goal is one of detection or discovery</a:t>
            </a:r>
          </a:p>
        </p:txBody>
      </p:sp>
    </p:spTree>
    <p:extLst>
      <p:ext uri="{BB962C8B-B14F-4D97-AF65-F5344CB8AC3E}">
        <p14:creationId xmlns:p14="http://schemas.microsoft.com/office/powerpoint/2010/main" val="4054267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74" name="Text Box 10"/>
          <p:cNvSpPr txBox="1">
            <a:spLocks noChangeArrowheads="1"/>
          </p:cNvSpPr>
          <p:nvPr/>
        </p:nvSpPr>
        <p:spPr bwMode="auto">
          <a:xfrm>
            <a:off x="6624638" y="3128964"/>
            <a:ext cx="3065462" cy="915987"/>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Event detection</a:t>
            </a:r>
            <a:r>
              <a:rPr lang="en-US" altLang="en-US" sz="1800">
                <a:latin typeface="+mj-lt"/>
              </a:rPr>
              <a:t>: is the recent data differently distributed than the past?</a:t>
            </a:r>
          </a:p>
        </p:txBody>
      </p:sp>
      <p:sp>
        <p:nvSpPr>
          <p:cNvPr id="1956875" name="Text Box 11"/>
          <p:cNvSpPr txBox="1">
            <a:spLocks noChangeArrowheads="1"/>
          </p:cNvSpPr>
          <p:nvPr/>
        </p:nvSpPr>
        <p:spPr bwMode="auto">
          <a:xfrm>
            <a:off x="6464301" y="2111375"/>
            <a:ext cx="3381375" cy="915988"/>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Cluster detection</a:t>
            </a:r>
            <a:r>
              <a:rPr lang="en-US" altLang="en-US" sz="1800" dirty="0">
                <a:latin typeface="+mj-lt"/>
              </a:rPr>
              <a:t>: find spatial areas or periods of time with more records than expected.</a:t>
            </a:r>
          </a:p>
        </p:txBody>
      </p:sp>
      <p:sp>
        <p:nvSpPr>
          <p:cNvPr id="28678" name="Text Box 4"/>
          <p:cNvSpPr txBox="1">
            <a:spLocks noChangeArrowheads="1"/>
          </p:cNvSpPr>
          <p:nvPr/>
        </p:nvSpPr>
        <p:spPr bwMode="auto">
          <a:xfrm>
            <a:off x="2752725" y="2178050"/>
            <a:ext cx="2533650"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What makes a group of records “relevant”?</a:t>
            </a:r>
          </a:p>
        </p:txBody>
      </p:sp>
      <p:sp>
        <p:nvSpPr>
          <p:cNvPr id="1956876" name="Text Box 12"/>
          <p:cNvSpPr txBox="1">
            <a:spLocks noChangeArrowheads="1"/>
          </p:cNvSpPr>
          <p:nvPr/>
        </p:nvSpPr>
        <p:spPr bwMode="auto">
          <a:xfrm>
            <a:off x="6583363" y="4298951"/>
            <a:ext cx="3155950" cy="1465263"/>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Key concept</a:t>
            </a:r>
            <a:r>
              <a:rPr lang="en-US" altLang="en-US" sz="1800" dirty="0">
                <a:latin typeface="+mj-lt"/>
              </a:rPr>
              <a:t>: A group of records may be highly anomalous or interesting even if none of the individual records is itself anomalous.</a:t>
            </a:r>
          </a:p>
        </p:txBody>
      </p:sp>
      <p:sp>
        <p:nvSpPr>
          <p:cNvPr id="11" name="Text Box 5"/>
          <p:cNvSpPr txBox="1">
            <a:spLocks noChangeArrowheads="1"/>
          </p:cNvSpPr>
          <p:nvPr/>
        </p:nvSpPr>
        <p:spPr bwMode="auto">
          <a:xfrm>
            <a:off x="2644775" y="2944813"/>
            <a:ext cx="2762250"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1. Matching some known pattern or structure.</a:t>
            </a:r>
          </a:p>
        </p:txBody>
      </p:sp>
      <p:sp>
        <p:nvSpPr>
          <p:cNvPr id="15" name="Text Box 6"/>
          <p:cNvSpPr txBox="1">
            <a:spLocks noChangeArrowheads="1"/>
          </p:cNvSpPr>
          <p:nvPr/>
        </p:nvSpPr>
        <p:spPr bwMode="auto">
          <a:xfrm>
            <a:off x="2352675" y="3630613"/>
            <a:ext cx="334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2. Multiple related records that are individually anomalous.</a:t>
            </a:r>
          </a:p>
        </p:txBody>
      </p:sp>
      <p:sp>
        <p:nvSpPr>
          <p:cNvPr id="16" name="Text Box 7"/>
          <p:cNvSpPr txBox="1">
            <a:spLocks noChangeArrowheads="1"/>
          </p:cNvSpPr>
          <p:nvPr/>
        </p:nvSpPr>
        <p:spPr bwMode="auto">
          <a:xfrm>
            <a:off x="2179638" y="4311650"/>
            <a:ext cx="3689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solidFill>
                  <a:srgbClr val="FF0000"/>
                </a:solidFill>
                <a:latin typeface="+mj-lt"/>
              </a:rPr>
              <a:t>3. Higher (or lower) than expected number of records with some combination of attributes.</a:t>
            </a:r>
          </a:p>
        </p:txBody>
      </p:sp>
      <p:sp>
        <p:nvSpPr>
          <p:cNvPr id="17" name="Text Box 8"/>
          <p:cNvSpPr txBox="1">
            <a:spLocks noChangeArrowheads="1"/>
          </p:cNvSpPr>
          <p:nvPr/>
        </p:nvSpPr>
        <p:spPr bwMode="auto">
          <a:xfrm>
            <a:off x="2073275" y="5265738"/>
            <a:ext cx="3906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solidFill>
                  <a:srgbClr val="FF0000"/>
                </a:solidFill>
                <a:latin typeface="+mj-lt"/>
              </a:rPr>
              <a:t>4. Change in data distribution as compared to the rest of the dataset.</a:t>
            </a:r>
          </a:p>
        </p:txBody>
      </p:sp>
      <p:sp>
        <p:nvSpPr>
          <p:cNvPr id="12" name="Text Box 5">
            <a:extLst>
              <a:ext uri="{FF2B5EF4-FFF2-40B4-BE49-F238E27FC236}">
                <a16:creationId xmlns:a16="http://schemas.microsoft.com/office/drawing/2014/main" id="{FB184160-F7B2-5C48-BE1B-AB3631B94ED2}"/>
              </a:ext>
            </a:extLst>
          </p:cNvPr>
          <p:cNvSpPr txBox="1">
            <a:spLocks noChangeArrowheads="1"/>
          </p:cNvSpPr>
          <p:nvPr/>
        </p:nvSpPr>
        <p:spPr bwMode="auto">
          <a:xfrm>
            <a:off x="2614431" y="1026201"/>
            <a:ext cx="6988175" cy="10064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u="sng" dirty="0">
                <a:latin typeface="+mj-lt"/>
              </a:rPr>
              <a:t>Main goal of pattern detection</a:t>
            </a:r>
            <a:r>
              <a:rPr lang="en-US" altLang="en-US" sz="2000" dirty="0">
                <a:latin typeface="+mj-lt"/>
              </a:rPr>
              <a:t>: to </a:t>
            </a:r>
            <a:r>
              <a:rPr lang="en-US" altLang="en-US" sz="2000" b="1" dirty="0">
                <a:latin typeface="+mj-lt"/>
              </a:rPr>
              <a:t>identify</a:t>
            </a:r>
            <a:r>
              <a:rPr lang="en-US" altLang="en-US" sz="2000" dirty="0">
                <a:latin typeface="+mj-lt"/>
              </a:rPr>
              <a:t> and </a:t>
            </a:r>
            <a:r>
              <a:rPr lang="en-US" altLang="en-US" sz="2000" b="1" dirty="0">
                <a:latin typeface="+mj-lt"/>
              </a:rPr>
              <a:t>characterize</a:t>
            </a:r>
            <a:r>
              <a:rPr lang="en-US" altLang="en-US" sz="2000" dirty="0">
                <a:latin typeface="+mj-lt"/>
              </a:rPr>
              <a:t> relevant subsets of a massive dataset, i.e. groups of records that differ from the rest of the data in an interesting way.</a:t>
            </a:r>
          </a:p>
        </p:txBody>
      </p:sp>
      <p:sp>
        <p:nvSpPr>
          <p:cNvPr id="13" name="Title 1">
            <a:extLst>
              <a:ext uri="{FF2B5EF4-FFF2-40B4-BE49-F238E27FC236}">
                <a16:creationId xmlns:a16="http://schemas.microsoft.com/office/drawing/2014/main" id="{195B6FDD-1226-4A41-98A2-37C1F4EEF607}"/>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Anomalous pattern detection</a:t>
            </a:r>
          </a:p>
        </p:txBody>
      </p:sp>
    </p:spTree>
    <p:extLst>
      <p:ext uri="{BB962C8B-B14F-4D97-AF65-F5344CB8AC3E}">
        <p14:creationId xmlns:p14="http://schemas.microsoft.com/office/powerpoint/2010/main" val="275641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6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68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6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874" grpId="0"/>
      <p:bldP spid="1956875" grpId="0"/>
      <p:bldP spid="19568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13"/>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960984" name="Text Box 24"/>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1960985" name="Text Box 25"/>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1960986" name="Text Box 26"/>
          <p:cNvSpPr txBox="1">
            <a:spLocks noChangeArrowheads="1"/>
          </p:cNvSpPr>
          <p:nvPr/>
        </p:nvSpPr>
        <p:spPr bwMode="auto">
          <a:xfrm>
            <a:off x="3069384" y="3383638"/>
            <a:ext cx="6037357" cy="369332"/>
          </a:xfrm>
          <a:prstGeom prst="rect">
            <a:avLst/>
          </a:prstGeom>
          <a:noFill/>
          <a:ln>
            <a:noFill/>
          </a:ln>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There are many options for computing the score of a subset S.</a:t>
            </a:r>
          </a:p>
        </p:txBody>
      </p:sp>
      <p:sp>
        <p:nvSpPr>
          <p:cNvPr id="9" name="Title 1">
            <a:extLst>
              <a:ext uri="{FF2B5EF4-FFF2-40B4-BE49-F238E27FC236}">
                <a16:creationId xmlns:a16="http://schemas.microsoft.com/office/drawing/2014/main" id="{FC3C9F9E-7CC5-EE47-AF23-AB76DA2BD6C5}"/>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Subset scanning</a:t>
            </a:r>
          </a:p>
        </p:txBody>
      </p:sp>
    </p:spTree>
    <p:extLst>
      <p:ext uri="{BB962C8B-B14F-4D97-AF65-F5344CB8AC3E}">
        <p14:creationId xmlns:p14="http://schemas.microsoft.com/office/powerpoint/2010/main" val="102240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09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09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0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0984" grpId="0"/>
      <p:bldP spid="1960985" grpId="0"/>
      <p:bldP spid="19609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Text Box 7"/>
          <p:cNvSpPr txBox="1">
            <a:spLocks noChangeArrowheads="1"/>
          </p:cNvSpPr>
          <p:nvPr/>
        </p:nvSpPr>
        <p:spPr bwMode="auto">
          <a:xfrm>
            <a:off x="2132014" y="3940850"/>
            <a:ext cx="79089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the WSARE method (“What’s Strange About Recent Events”), we consider the subsets of the data defined by a one- or two-component rule R,  and find rules where the current data is significantly different than the past.</a:t>
            </a:r>
          </a:p>
        </p:txBody>
      </p:sp>
      <p:sp>
        <p:nvSpPr>
          <p:cNvPr id="1986568" name="Text Box 8"/>
          <p:cNvSpPr txBox="1">
            <a:spLocks noChangeArrowheads="1"/>
          </p:cNvSpPr>
          <p:nvPr/>
        </p:nvSpPr>
        <p:spPr bwMode="auto">
          <a:xfrm>
            <a:off x="2160336" y="5009575"/>
            <a:ext cx="7852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For each rule, we create a 2x2 contingency table comparing current and past data:</a:t>
            </a:r>
          </a:p>
        </p:txBody>
      </p:sp>
      <p:sp>
        <p:nvSpPr>
          <p:cNvPr id="1986569" name="Text Box 9"/>
          <p:cNvSpPr txBox="1">
            <a:spLocks noChangeArrowheads="1"/>
          </p:cNvSpPr>
          <p:nvPr/>
        </p:nvSpPr>
        <p:spPr bwMode="auto">
          <a:xfrm>
            <a:off x="4321175" y="5520751"/>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Current</a:t>
            </a:r>
          </a:p>
        </p:txBody>
      </p:sp>
      <p:sp>
        <p:nvSpPr>
          <p:cNvPr id="1986570" name="Text Box 10"/>
          <p:cNvSpPr txBox="1">
            <a:spLocks noChangeArrowheads="1"/>
          </p:cNvSpPr>
          <p:nvPr/>
        </p:nvSpPr>
        <p:spPr bwMode="auto">
          <a:xfrm>
            <a:off x="5440649" y="5522338"/>
            <a:ext cx="564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Past</a:t>
            </a:r>
          </a:p>
        </p:txBody>
      </p:sp>
      <p:sp>
        <p:nvSpPr>
          <p:cNvPr id="1986571" name="Text Box 11"/>
          <p:cNvSpPr txBox="1">
            <a:spLocks noChangeArrowheads="1"/>
          </p:cNvSpPr>
          <p:nvPr/>
        </p:nvSpPr>
        <p:spPr bwMode="auto">
          <a:xfrm>
            <a:off x="1891228" y="5871588"/>
            <a:ext cx="2329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 records satisfying R</a:t>
            </a:r>
          </a:p>
          <a:p>
            <a:pPr algn="ctr">
              <a:spcBef>
                <a:spcPct val="0"/>
              </a:spcBef>
              <a:buFontTx/>
              <a:buNone/>
            </a:pPr>
            <a:r>
              <a:rPr lang="en-US" altLang="en-US" sz="1800">
                <a:latin typeface="+mj-lt"/>
              </a:rPr>
              <a:t># records satisfying ~R</a:t>
            </a:r>
          </a:p>
        </p:txBody>
      </p:sp>
      <p:sp>
        <p:nvSpPr>
          <p:cNvPr id="1986572" name="Text Box 12"/>
          <p:cNvSpPr txBox="1">
            <a:spLocks noChangeArrowheads="1"/>
          </p:cNvSpPr>
          <p:nvPr/>
        </p:nvSpPr>
        <p:spPr bwMode="auto">
          <a:xfrm>
            <a:off x="4561101" y="5877938"/>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48</a:t>
            </a:r>
          </a:p>
          <a:p>
            <a:pPr algn="ctr">
              <a:spcBef>
                <a:spcPct val="0"/>
              </a:spcBef>
              <a:buFontTx/>
              <a:buNone/>
            </a:pPr>
            <a:r>
              <a:rPr lang="en-US" altLang="en-US" sz="1800">
                <a:latin typeface="+mj-lt"/>
              </a:rPr>
              <a:t>86</a:t>
            </a:r>
          </a:p>
        </p:txBody>
      </p:sp>
      <p:sp>
        <p:nvSpPr>
          <p:cNvPr id="1986573" name="Text Box 13"/>
          <p:cNvSpPr txBox="1">
            <a:spLocks noChangeArrowheads="1"/>
          </p:cNvSpPr>
          <p:nvPr/>
        </p:nvSpPr>
        <p:spPr bwMode="auto">
          <a:xfrm>
            <a:off x="5457480" y="5876350"/>
            <a:ext cx="530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45</a:t>
            </a:r>
          </a:p>
          <a:p>
            <a:pPr algn="ctr">
              <a:spcBef>
                <a:spcPct val="0"/>
              </a:spcBef>
              <a:buFontTx/>
              <a:buNone/>
            </a:pPr>
            <a:r>
              <a:rPr lang="en-US" altLang="en-US" sz="1800">
                <a:latin typeface="+mj-lt"/>
              </a:rPr>
              <a:t>220</a:t>
            </a:r>
          </a:p>
        </p:txBody>
      </p:sp>
      <p:sp>
        <p:nvSpPr>
          <p:cNvPr id="1986574" name="AutoShape 14"/>
          <p:cNvSpPr>
            <a:spLocks noChangeArrowheads="1"/>
          </p:cNvSpPr>
          <p:nvPr/>
        </p:nvSpPr>
        <p:spPr bwMode="auto">
          <a:xfrm>
            <a:off x="6685351" y="5708751"/>
            <a:ext cx="286563" cy="733663"/>
          </a:xfrm>
          <a:prstGeom prst="rightArrow">
            <a:avLst>
              <a:gd name="adj1" fmla="val 50000"/>
              <a:gd name="adj2" fmla="val 71821"/>
            </a:avLst>
          </a:prstGeom>
          <a:solidFill>
            <a:schemeClr val="tx2">
              <a:lumMod val="60000"/>
              <a:lumOff val="40000"/>
            </a:schemeClr>
          </a:solidFill>
          <a:ln w="19050">
            <a:solidFill>
              <a:schemeClr val="tx1"/>
            </a:solidFill>
            <a:miter lim="800000"/>
            <a:headEnd/>
            <a:tailEnd/>
          </a:ln>
        </p:spPr>
        <p:txBody>
          <a:bodyPr wrap="none" anchor="ct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endParaRPr lang="en-US" altLang="en-US" sz="1800">
              <a:latin typeface="+mj-lt"/>
            </a:endParaRPr>
          </a:p>
        </p:txBody>
      </p:sp>
      <p:sp>
        <p:nvSpPr>
          <p:cNvPr id="1986575" name="Text Box 15"/>
          <p:cNvSpPr txBox="1">
            <a:spLocks noChangeArrowheads="1"/>
          </p:cNvSpPr>
          <p:nvPr/>
        </p:nvSpPr>
        <p:spPr bwMode="auto">
          <a:xfrm>
            <a:off x="7500939" y="5476301"/>
            <a:ext cx="27066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Compute p-value using a statistical test (C</a:t>
            </a:r>
            <a:r>
              <a:rPr lang="en-US" altLang="en-US" sz="1800" baseline="30000">
                <a:latin typeface="+mj-lt"/>
              </a:rPr>
              <a:t>2</a:t>
            </a:r>
            <a:r>
              <a:rPr lang="en-US" altLang="en-US" sz="1800">
                <a:latin typeface="+mj-lt"/>
              </a:rPr>
              <a:t> or Fisher’s Exact).  Lower p-value = higher score.</a:t>
            </a:r>
          </a:p>
        </p:txBody>
      </p:sp>
      <p:sp>
        <p:nvSpPr>
          <p:cNvPr id="16" name="Text Box 13"/>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7" name="Text Box 24"/>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18" name="Text Box 25"/>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19" name="Text Box 26"/>
          <p:cNvSpPr txBox="1">
            <a:spLocks noChangeArrowheads="1"/>
          </p:cNvSpPr>
          <p:nvPr/>
        </p:nvSpPr>
        <p:spPr bwMode="auto">
          <a:xfrm>
            <a:off x="3069384" y="3383638"/>
            <a:ext cx="6037357" cy="369332"/>
          </a:xfrm>
          <a:prstGeom prst="rect">
            <a:avLst/>
          </a:prstGeom>
          <a:noFill/>
          <a:ln>
            <a:noFill/>
          </a:ln>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There are many options for computing the score of a subset S.</a:t>
            </a:r>
          </a:p>
        </p:txBody>
      </p:sp>
      <p:sp>
        <p:nvSpPr>
          <p:cNvPr id="21" name="Title 1">
            <a:extLst>
              <a:ext uri="{FF2B5EF4-FFF2-40B4-BE49-F238E27FC236}">
                <a16:creationId xmlns:a16="http://schemas.microsoft.com/office/drawing/2014/main" id="{1B9E613F-829B-A744-BA93-9B4AB11A4313}"/>
              </a:ext>
            </a:extLst>
          </p:cNvPr>
          <p:cNvSpPr>
            <a:spLocks noGrp="1"/>
          </p:cNvSpPr>
          <p:nvPr>
            <p:ph type="title"/>
          </p:nvPr>
        </p:nvSpPr>
        <p:spPr>
          <a:xfrm>
            <a:off x="2236450" y="55216"/>
            <a:ext cx="7729728" cy="767273"/>
          </a:xfrm>
        </p:spPr>
        <p:txBody>
          <a:bodyPr>
            <a:normAutofit fontScale="90000"/>
          </a:bodyPr>
          <a:lstStyle/>
          <a:p>
            <a:r>
              <a:rPr lang="en-US" altLang="en-US" dirty="0">
                <a:solidFill>
                  <a:schemeClr val="tx2"/>
                </a:solidFill>
              </a:rPr>
              <a:t>What’s Strange About Recent Events?</a:t>
            </a:r>
          </a:p>
        </p:txBody>
      </p:sp>
    </p:spTree>
    <p:extLst>
      <p:ext uri="{BB962C8B-B14F-4D97-AF65-F5344CB8AC3E}">
        <p14:creationId xmlns:p14="http://schemas.microsoft.com/office/powerpoint/2010/main" val="66467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65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65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65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65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656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865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86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8" grpId="0"/>
      <p:bldP spid="1986569" grpId="0"/>
      <p:bldP spid="1986570" grpId="0"/>
      <p:bldP spid="1986571" grpId="0"/>
      <p:bldP spid="1986572" grpId="0"/>
      <p:bldP spid="1986573" grpId="0"/>
      <p:bldP spid="1986574" grpId="0" animBg="1"/>
      <p:bldP spid="19865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Text Box 7"/>
          <p:cNvSpPr txBox="1">
            <a:spLocks noChangeArrowheads="1"/>
          </p:cNvSpPr>
          <p:nvPr/>
        </p:nvSpPr>
        <p:spPr bwMode="auto">
          <a:xfrm>
            <a:off x="2132014" y="3940850"/>
            <a:ext cx="79089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the WSARE method (“What’s Strange About Recent Events”), we consider the subsets of the data defined by a one- or two-component rule R,  and find rules where the current data is significantly different than the past.</a:t>
            </a:r>
          </a:p>
        </p:txBody>
      </p:sp>
      <p:sp>
        <p:nvSpPr>
          <p:cNvPr id="16" name="Text Box 13"/>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7" name="Text Box 24"/>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18" name="Text Box 25"/>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19" name="Text Box 26"/>
          <p:cNvSpPr txBox="1">
            <a:spLocks noChangeArrowheads="1"/>
          </p:cNvSpPr>
          <p:nvPr/>
        </p:nvSpPr>
        <p:spPr bwMode="auto">
          <a:xfrm>
            <a:off x="3069384" y="3383638"/>
            <a:ext cx="6037357" cy="369332"/>
          </a:xfrm>
          <a:prstGeom prst="rect">
            <a:avLst/>
          </a:prstGeom>
          <a:noFill/>
          <a:ln>
            <a:noFill/>
          </a:ln>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There are many options for computing the score of a subset S.</a:t>
            </a:r>
          </a:p>
        </p:txBody>
      </p:sp>
      <p:sp>
        <p:nvSpPr>
          <p:cNvPr id="21" name="Title 1">
            <a:extLst>
              <a:ext uri="{FF2B5EF4-FFF2-40B4-BE49-F238E27FC236}">
                <a16:creationId xmlns:a16="http://schemas.microsoft.com/office/drawing/2014/main" id="{1B9E613F-829B-A744-BA93-9B4AB11A4313}"/>
              </a:ext>
            </a:extLst>
          </p:cNvPr>
          <p:cNvSpPr>
            <a:spLocks noGrp="1"/>
          </p:cNvSpPr>
          <p:nvPr>
            <p:ph type="title"/>
          </p:nvPr>
        </p:nvSpPr>
        <p:spPr>
          <a:xfrm>
            <a:off x="2236450" y="55216"/>
            <a:ext cx="7729728" cy="767273"/>
          </a:xfrm>
        </p:spPr>
        <p:txBody>
          <a:bodyPr>
            <a:normAutofit fontScale="90000"/>
          </a:bodyPr>
          <a:lstStyle/>
          <a:p>
            <a:r>
              <a:rPr lang="en-US" altLang="en-US" dirty="0">
                <a:solidFill>
                  <a:schemeClr val="tx2"/>
                </a:solidFill>
              </a:rPr>
              <a:t>What’s Strange About Recent Events?</a:t>
            </a:r>
          </a:p>
        </p:txBody>
      </p:sp>
      <p:pic>
        <p:nvPicPr>
          <p:cNvPr id="20" name="Picture 16" descr="Picture1">
            <a:extLst>
              <a:ext uri="{FF2B5EF4-FFF2-40B4-BE49-F238E27FC236}">
                <a16:creationId xmlns:a16="http://schemas.microsoft.com/office/drawing/2014/main" id="{4F816116-0F16-2F45-8C48-29CC8F6DC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130" b="51625"/>
          <a:stretch>
            <a:fillRect/>
          </a:stretch>
        </p:blipFill>
        <p:spPr bwMode="auto">
          <a:xfrm>
            <a:off x="6027739" y="5143290"/>
            <a:ext cx="4287837"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17">
            <a:extLst>
              <a:ext uri="{FF2B5EF4-FFF2-40B4-BE49-F238E27FC236}">
                <a16:creationId xmlns:a16="http://schemas.microsoft.com/office/drawing/2014/main" id="{6C15D726-3C6B-0242-BA84-5A2BA3F31EA2}"/>
              </a:ext>
            </a:extLst>
          </p:cNvPr>
          <p:cNvSpPr txBox="1">
            <a:spLocks noChangeArrowheads="1"/>
          </p:cNvSpPr>
          <p:nvPr/>
        </p:nvSpPr>
        <p:spPr bwMode="auto">
          <a:xfrm>
            <a:off x="2416176" y="5038516"/>
            <a:ext cx="31718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600">
                <a:latin typeface="+mj-lt"/>
              </a:rPr>
              <a:t>For example, using WSARE for hospital Emergency Department surveillance resulted in finding the following significant rule, corresponding to an outbreak of respiratory illness on 9/6/2000.</a:t>
            </a:r>
          </a:p>
        </p:txBody>
      </p:sp>
    </p:spTree>
    <p:extLst>
      <p:ext uri="{BB962C8B-B14F-4D97-AF65-F5344CB8AC3E}">
        <p14:creationId xmlns:p14="http://schemas.microsoft.com/office/powerpoint/2010/main" val="336904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ext Box 7"/>
          <p:cNvSpPr txBox="1">
            <a:spLocks noChangeArrowheads="1"/>
          </p:cNvSpPr>
          <p:nvPr/>
        </p:nvSpPr>
        <p:spPr bwMode="auto">
          <a:xfrm>
            <a:off x="2271713" y="3910870"/>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the </a:t>
            </a:r>
            <a:r>
              <a:rPr lang="en-US" altLang="en-US" sz="1800" b="1" dirty="0">
                <a:latin typeface="+mj-lt"/>
              </a:rPr>
              <a:t>model-based</a:t>
            </a:r>
            <a:r>
              <a:rPr lang="en-US" altLang="en-US" sz="1800" dirty="0">
                <a:latin typeface="+mj-lt"/>
              </a:rPr>
              <a:t> anomalous pattern detection approach, we model the effects of each pattern type P on the affected subset of the data S. </a:t>
            </a:r>
          </a:p>
        </p:txBody>
      </p:sp>
      <p:sp>
        <p:nvSpPr>
          <p:cNvPr id="23" name="Text Box 8"/>
          <p:cNvSpPr txBox="1">
            <a:spLocks noChangeArrowheads="1"/>
          </p:cNvSpPr>
          <p:nvPr/>
        </p:nvSpPr>
        <p:spPr bwMode="auto">
          <a:xfrm>
            <a:off x="2192300" y="4904646"/>
            <a:ext cx="778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Now we create tables comparing the numbers of anomalous and normal records:</a:t>
            </a:r>
          </a:p>
        </p:txBody>
      </p:sp>
      <p:sp>
        <p:nvSpPr>
          <p:cNvPr id="24" name="Text Box 9"/>
          <p:cNvSpPr txBox="1">
            <a:spLocks noChangeArrowheads="1"/>
          </p:cNvSpPr>
          <p:nvPr/>
        </p:nvSpPr>
        <p:spPr bwMode="auto">
          <a:xfrm>
            <a:off x="4111831" y="5415821"/>
            <a:ext cx="1237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Anomalous</a:t>
            </a:r>
          </a:p>
        </p:txBody>
      </p:sp>
      <p:sp>
        <p:nvSpPr>
          <p:cNvPr id="25" name="Text Box 10"/>
          <p:cNvSpPr txBox="1">
            <a:spLocks noChangeArrowheads="1"/>
          </p:cNvSpPr>
          <p:nvPr/>
        </p:nvSpPr>
        <p:spPr bwMode="auto">
          <a:xfrm>
            <a:off x="5326063" y="5417408"/>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Normal</a:t>
            </a:r>
          </a:p>
        </p:txBody>
      </p:sp>
      <p:sp>
        <p:nvSpPr>
          <p:cNvPr id="26" name="Text Box 11"/>
          <p:cNvSpPr txBox="1">
            <a:spLocks noChangeArrowheads="1"/>
          </p:cNvSpPr>
          <p:nvPr/>
        </p:nvSpPr>
        <p:spPr bwMode="auto">
          <a:xfrm>
            <a:off x="1891228" y="5766658"/>
            <a:ext cx="2329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 records satisfying R</a:t>
            </a:r>
          </a:p>
          <a:p>
            <a:pPr algn="ctr">
              <a:spcBef>
                <a:spcPct val="0"/>
              </a:spcBef>
              <a:buFontTx/>
              <a:buNone/>
            </a:pPr>
            <a:r>
              <a:rPr lang="en-US" altLang="en-US" sz="1800">
                <a:latin typeface="+mj-lt"/>
              </a:rPr>
              <a:t># records satisfying ~R</a:t>
            </a:r>
          </a:p>
        </p:txBody>
      </p:sp>
      <p:sp>
        <p:nvSpPr>
          <p:cNvPr id="27" name="Text Box 12"/>
          <p:cNvSpPr txBox="1">
            <a:spLocks noChangeArrowheads="1"/>
          </p:cNvSpPr>
          <p:nvPr/>
        </p:nvSpPr>
        <p:spPr bwMode="auto">
          <a:xfrm>
            <a:off x="4497601" y="5773008"/>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17</a:t>
            </a:r>
          </a:p>
          <a:p>
            <a:pPr algn="ctr">
              <a:spcBef>
                <a:spcPct val="0"/>
              </a:spcBef>
              <a:buFontTx/>
              <a:buNone/>
            </a:pPr>
            <a:r>
              <a:rPr lang="en-US" altLang="en-US" sz="1800">
                <a:latin typeface="+mj-lt"/>
              </a:rPr>
              <a:t>93</a:t>
            </a:r>
          </a:p>
        </p:txBody>
      </p:sp>
      <p:sp>
        <p:nvSpPr>
          <p:cNvPr id="28" name="Text Box 13"/>
          <p:cNvSpPr txBox="1">
            <a:spLocks noChangeArrowheads="1"/>
          </p:cNvSpPr>
          <p:nvPr/>
        </p:nvSpPr>
        <p:spPr bwMode="auto">
          <a:xfrm>
            <a:off x="5520980" y="5771420"/>
            <a:ext cx="530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5</a:t>
            </a:r>
          </a:p>
          <a:p>
            <a:pPr algn="ctr">
              <a:spcBef>
                <a:spcPct val="0"/>
              </a:spcBef>
              <a:buFontTx/>
              <a:buNone/>
            </a:pPr>
            <a:r>
              <a:rPr lang="en-US" altLang="en-US" sz="1800">
                <a:latin typeface="+mj-lt"/>
              </a:rPr>
              <a:t>400</a:t>
            </a:r>
          </a:p>
        </p:txBody>
      </p:sp>
      <p:sp>
        <p:nvSpPr>
          <p:cNvPr id="29" name="AutoShape 14"/>
          <p:cNvSpPr>
            <a:spLocks noChangeArrowheads="1"/>
          </p:cNvSpPr>
          <p:nvPr/>
        </p:nvSpPr>
        <p:spPr bwMode="auto">
          <a:xfrm>
            <a:off x="6685351" y="5603821"/>
            <a:ext cx="286563" cy="733663"/>
          </a:xfrm>
          <a:prstGeom prst="rightArrow">
            <a:avLst>
              <a:gd name="adj1" fmla="val 50000"/>
              <a:gd name="adj2" fmla="val 71821"/>
            </a:avLst>
          </a:prstGeom>
          <a:solidFill>
            <a:schemeClr val="tx2">
              <a:lumMod val="60000"/>
              <a:lumOff val="40000"/>
            </a:schemeClr>
          </a:solidFill>
          <a:ln w="19050">
            <a:solidFill>
              <a:schemeClr val="tx1"/>
            </a:solidFill>
            <a:miter lim="800000"/>
            <a:headEnd/>
            <a:tailEnd/>
          </a:ln>
        </p:spPr>
        <p:txBody>
          <a:bodyPr wrap="none" anchor="ct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endParaRPr lang="en-US" altLang="en-US" sz="1800">
              <a:latin typeface="+mj-lt"/>
            </a:endParaRPr>
          </a:p>
        </p:txBody>
      </p:sp>
      <p:sp>
        <p:nvSpPr>
          <p:cNvPr id="30" name="Text Box 15"/>
          <p:cNvSpPr txBox="1">
            <a:spLocks noChangeArrowheads="1"/>
          </p:cNvSpPr>
          <p:nvPr/>
        </p:nvSpPr>
        <p:spPr bwMode="auto">
          <a:xfrm>
            <a:off x="7500939" y="5371371"/>
            <a:ext cx="27066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Compute p-value using a statistical test (C</a:t>
            </a:r>
            <a:r>
              <a:rPr lang="en-US" altLang="en-US" sz="1800" baseline="30000">
                <a:latin typeface="+mj-lt"/>
              </a:rPr>
              <a:t>2</a:t>
            </a:r>
            <a:r>
              <a:rPr lang="en-US" altLang="en-US" sz="1800">
                <a:latin typeface="+mj-lt"/>
              </a:rPr>
              <a:t> or Fisher’s Exact).  Lower p-value = higher score.</a:t>
            </a:r>
          </a:p>
        </p:txBody>
      </p:sp>
      <p:sp>
        <p:nvSpPr>
          <p:cNvPr id="18" name="Title 1">
            <a:extLst>
              <a:ext uri="{FF2B5EF4-FFF2-40B4-BE49-F238E27FC236}">
                <a16:creationId xmlns:a16="http://schemas.microsoft.com/office/drawing/2014/main" id="{DB04F1F2-3D2F-BE4E-89BE-153AEE23551F}"/>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Model-based pattern detection</a:t>
            </a:r>
          </a:p>
        </p:txBody>
      </p:sp>
      <p:sp>
        <p:nvSpPr>
          <p:cNvPr id="19" name="Text Box 13">
            <a:extLst>
              <a:ext uri="{FF2B5EF4-FFF2-40B4-BE49-F238E27FC236}">
                <a16:creationId xmlns:a16="http://schemas.microsoft.com/office/drawing/2014/main" id="{9DDF4A2A-9722-0D4E-98ED-AB22A0226174}"/>
              </a:ext>
            </a:extLst>
          </p:cNvPr>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20" name="Text Box 24">
            <a:extLst>
              <a:ext uri="{FF2B5EF4-FFF2-40B4-BE49-F238E27FC236}">
                <a16:creationId xmlns:a16="http://schemas.microsoft.com/office/drawing/2014/main" id="{5B05FA9A-8190-394E-87C6-7439CE3779B2}"/>
              </a:ext>
            </a:extLst>
          </p:cNvPr>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21" name="Text Box 25">
            <a:extLst>
              <a:ext uri="{FF2B5EF4-FFF2-40B4-BE49-F238E27FC236}">
                <a16:creationId xmlns:a16="http://schemas.microsoft.com/office/drawing/2014/main" id="{CBBA5DD7-B4FD-B146-AFC1-53BFEACAFC15}"/>
              </a:ext>
            </a:extLst>
          </p:cNvPr>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22" name="Text Box 26">
            <a:extLst>
              <a:ext uri="{FF2B5EF4-FFF2-40B4-BE49-F238E27FC236}">
                <a16:creationId xmlns:a16="http://schemas.microsoft.com/office/drawing/2014/main" id="{CCBBC09D-EA92-A043-9846-58D354D055B1}"/>
              </a:ext>
            </a:extLst>
          </p:cNvPr>
          <p:cNvSpPr txBox="1">
            <a:spLocks noChangeArrowheads="1"/>
          </p:cNvSpPr>
          <p:nvPr/>
        </p:nvSpPr>
        <p:spPr bwMode="auto">
          <a:xfrm>
            <a:off x="3069384" y="3383638"/>
            <a:ext cx="6037357" cy="369332"/>
          </a:xfrm>
          <a:prstGeom prst="rect">
            <a:avLst/>
          </a:prstGeom>
          <a:noFill/>
          <a:ln>
            <a:noFill/>
          </a:ln>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There are many options for computing the score of a subset S.</a:t>
            </a:r>
          </a:p>
        </p:txBody>
      </p:sp>
    </p:spTree>
    <p:extLst>
      <p:ext uri="{BB962C8B-B14F-4D97-AF65-F5344CB8AC3E}">
        <p14:creationId xmlns:p14="http://schemas.microsoft.com/office/powerpoint/2010/main" val="37839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animBg="1"/>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9408" name="Text Box 16"/>
          <p:cNvSpPr txBox="1">
            <a:spLocks noChangeArrowheads="1"/>
          </p:cNvSpPr>
          <p:nvPr/>
        </p:nvSpPr>
        <p:spPr bwMode="auto">
          <a:xfrm>
            <a:off x="3200401" y="4820116"/>
            <a:ext cx="5737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Commonly we compute </a:t>
            </a:r>
            <a:r>
              <a:rPr lang="en-US" altLang="en-US" sz="1800" dirty="0">
                <a:latin typeface="+mj-lt"/>
              </a:rPr>
              <a:t>the </a:t>
            </a:r>
            <a:r>
              <a:rPr lang="en-US" altLang="en-US" sz="1800" b="1" dirty="0">
                <a:latin typeface="+mj-lt"/>
              </a:rPr>
              <a:t>likelihood ratio statistic</a:t>
            </a:r>
            <a:r>
              <a:rPr lang="en-US" altLang="en-US" sz="1800" dirty="0">
                <a:latin typeface="+mj-lt"/>
              </a:rPr>
              <a:t> </a:t>
            </a:r>
            <a:r>
              <a:rPr lang="en-US" altLang="en-US" sz="1800" dirty="0" err="1">
                <a:latin typeface="+mj-lt"/>
              </a:rPr>
              <a:t>Pr</a:t>
            </a:r>
            <a:r>
              <a:rPr lang="en-US" altLang="en-US" sz="1800" dirty="0">
                <a:latin typeface="+mj-lt"/>
              </a:rPr>
              <a:t>(Data | H</a:t>
            </a:r>
            <a:r>
              <a:rPr lang="en-US" altLang="en-US" sz="1800" baseline="-25000" dirty="0">
                <a:latin typeface="+mj-lt"/>
              </a:rPr>
              <a:t>1</a:t>
            </a:r>
            <a:r>
              <a:rPr lang="en-US" altLang="en-US" sz="1800" dirty="0">
                <a:latin typeface="+mj-lt"/>
              </a:rPr>
              <a:t>(S, P)) / </a:t>
            </a:r>
            <a:r>
              <a:rPr lang="en-US" altLang="en-US" sz="1800" dirty="0" err="1">
                <a:latin typeface="+mj-lt"/>
              </a:rPr>
              <a:t>Pr</a:t>
            </a:r>
            <a:r>
              <a:rPr lang="en-US" altLang="en-US" sz="1800" dirty="0">
                <a:latin typeface="+mj-lt"/>
              </a:rPr>
              <a:t>(Data | H</a:t>
            </a:r>
            <a:r>
              <a:rPr lang="en-US" altLang="en-US" sz="1800" baseline="-25000" dirty="0">
                <a:latin typeface="+mj-lt"/>
              </a:rPr>
              <a:t>0</a:t>
            </a:r>
            <a:r>
              <a:rPr lang="en-US" altLang="en-US" sz="1800" dirty="0">
                <a:latin typeface="+mj-lt"/>
              </a:rPr>
              <a:t>) for each (S, P).</a:t>
            </a:r>
          </a:p>
        </p:txBody>
      </p:sp>
      <p:sp>
        <p:nvSpPr>
          <p:cNvPr id="1979409" name="Text Box 17"/>
          <p:cNvSpPr txBox="1">
            <a:spLocks noChangeArrowheads="1"/>
          </p:cNvSpPr>
          <p:nvPr/>
        </p:nvSpPr>
        <p:spPr bwMode="auto">
          <a:xfrm>
            <a:off x="2319338" y="5620216"/>
            <a:ext cx="385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In </a:t>
            </a:r>
            <a:r>
              <a:rPr lang="en-US" altLang="en-US" sz="1800" b="1">
                <a:latin typeface="+mj-lt"/>
              </a:rPr>
              <a:t>event detection</a:t>
            </a:r>
            <a:r>
              <a:rPr lang="en-US" altLang="en-US" sz="1800">
                <a:latin typeface="+mj-lt"/>
              </a:rPr>
              <a:t>, we model the null hypothesis H</a:t>
            </a:r>
            <a:r>
              <a:rPr lang="en-US" altLang="en-US" sz="1800" baseline="-25000">
                <a:latin typeface="+mj-lt"/>
              </a:rPr>
              <a:t>0</a:t>
            </a:r>
            <a:r>
              <a:rPr lang="en-US" altLang="en-US" sz="1800">
                <a:latin typeface="+mj-lt"/>
              </a:rPr>
              <a:t> by estimating expected counts for each data stream assuming no events.  </a:t>
            </a:r>
          </a:p>
        </p:txBody>
      </p:sp>
      <p:sp>
        <p:nvSpPr>
          <p:cNvPr id="1979410" name="Text Box 18"/>
          <p:cNvSpPr txBox="1">
            <a:spLocks noChangeArrowheads="1"/>
          </p:cNvSpPr>
          <p:nvPr/>
        </p:nvSpPr>
        <p:spPr bwMode="auto">
          <a:xfrm>
            <a:off x="6316664" y="5615454"/>
            <a:ext cx="3222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Each pattern P is assumed to increase the counts for some data streams in the affected set of spatial locations S.</a:t>
            </a:r>
          </a:p>
        </p:txBody>
      </p:sp>
      <p:sp>
        <p:nvSpPr>
          <p:cNvPr id="15" name="Text Box 7">
            <a:extLst>
              <a:ext uri="{FF2B5EF4-FFF2-40B4-BE49-F238E27FC236}">
                <a16:creationId xmlns:a16="http://schemas.microsoft.com/office/drawing/2014/main" id="{D0AE3D29-589A-0A40-9B61-92400A2C580F}"/>
              </a:ext>
            </a:extLst>
          </p:cNvPr>
          <p:cNvSpPr txBox="1">
            <a:spLocks noChangeArrowheads="1"/>
          </p:cNvSpPr>
          <p:nvPr/>
        </p:nvSpPr>
        <p:spPr bwMode="auto">
          <a:xfrm>
            <a:off x="2271713" y="3910870"/>
            <a:ext cx="7632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the </a:t>
            </a:r>
            <a:r>
              <a:rPr lang="en-US" altLang="en-US" sz="1800" b="1" dirty="0">
                <a:latin typeface="+mj-lt"/>
              </a:rPr>
              <a:t>model-based</a:t>
            </a:r>
            <a:r>
              <a:rPr lang="en-US" altLang="en-US" sz="1800" dirty="0">
                <a:latin typeface="+mj-lt"/>
              </a:rPr>
              <a:t> anomalous pattern detection approach, we model the effects of each pattern type P on the affected subset of the data S. </a:t>
            </a:r>
          </a:p>
        </p:txBody>
      </p:sp>
      <p:sp>
        <p:nvSpPr>
          <p:cNvPr id="16" name="Title 1">
            <a:extLst>
              <a:ext uri="{FF2B5EF4-FFF2-40B4-BE49-F238E27FC236}">
                <a16:creationId xmlns:a16="http://schemas.microsoft.com/office/drawing/2014/main" id="{3F2195BD-355F-E64F-9F09-7EC7FF4ACBAE}"/>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Model-based pattern detection</a:t>
            </a:r>
          </a:p>
        </p:txBody>
      </p:sp>
      <p:sp>
        <p:nvSpPr>
          <p:cNvPr id="21" name="Text Box 13">
            <a:extLst>
              <a:ext uri="{FF2B5EF4-FFF2-40B4-BE49-F238E27FC236}">
                <a16:creationId xmlns:a16="http://schemas.microsoft.com/office/drawing/2014/main" id="{7CB2DB08-FE94-CE4C-ACCC-AAB2FF9FC520}"/>
              </a:ext>
            </a:extLst>
          </p:cNvPr>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22" name="Text Box 24">
            <a:extLst>
              <a:ext uri="{FF2B5EF4-FFF2-40B4-BE49-F238E27FC236}">
                <a16:creationId xmlns:a16="http://schemas.microsoft.com/office/drawing/2014/main" id="{73D74EAA-CBFB-244D-BFA2-C6260D9E5A3F}"/>
              </a:ext>
            </a:extLst>
          </p:cNvPr>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23" name="Text Box 25">
            <a:extLst>
              <a:ext uri="{FF2B5EF4-FFF2-40B4-BE49-F238E27FC236}">
                <a16:creationId xmlns:a16="http://schemas.microsoft.com/office/drawing/2014/main" id="{429E0EB9-74BC-5B4C-8A39-0F129188AC0D}"/>
              </a:ext>
            </a:extLst>
          </p:cNvPr>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24" name="Text Box 26">
            <a:extLst>
              <a:ext uri="{FF2B5EF4-FFF2-40B4-BE49-F238E27FC236}">
                <a16:creationId xmlns:a16="http://schemas.microsoft.com/office/drawing/2014/main" id="{0391B6DD-E118-AC43-A7EC-0F42118E766D}"/>
              </a:ext>
            </a:extLst>
          </p:cNvPr>
          <p:cNvSpPr txBox="1">
            <a:spLocks noChangeArrowheads="1"/>
          </p:cNvSpPr>
          <p:nvPr/>
        </p:nvSpPr>
        <p:spPr bwMode="auto">
          <a:xfrm>
            <a:off x="3069384" y="3383638"/>
            <a:ext cx="6037357" cy="369332"/>
          </a:xfrm>
          <a:prstGeom prst="rect">
            <a:avLst/>
          </a:prstGeom>
          <a:noFill/>
          <a:ln>
            <a:noFill/>
          </a:ln>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There are many options for computing the score of a subset S.</a:t>
            </a:r>
          </a:p>
        </p:txBody>
      </p:sp>
    </p:spTree>
    <p:extLst>
      <p:ext uri="{BB962C8B-B14F-4D97-AF65-F5344CB8AC3E}">
        <p14:creationId xmlns:p14="http://schemas.microsoft.com/office/powerpoint/2010/main" val="2043643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94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94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9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408" grpId="0"/>
      <p:bldP spid="1979409" grpId="0"/>
      <p:bldP spid="19794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157" name="Text Box 5"/>
          <p:cNvSpPr txBox="1">
            <a:spLocks noChangeArrowheads="1"/>
          </p:cNvSpPr>
          <p:nvPr/>
        </p:nvSpPr>
        <p:spPr bwMode="auto">
          <a:xfrm>
            <a:off x="2935099" y="3364771"/>
            <a:ext cx="6302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Option 1</a:t>
            </a:r>
            <a:r>
              <a:rPr lang="en-US" altLang="en-US" sz="1800" dirty="0">
                <a:latin typeface="+mj-lt"/>
              </a:rPr>
              <a:t>: Report the k highest scoring subsets, ordered by score.</a:t>
            </a:r>
          </a:p>
        </p:txBody>
      </p:sp>
      <p:sp>
        <p:nvSpPr>
          <p:cNvPr id="1969161" name="Text Box 9"/>
          <p:cNvSpPr txBox="1">
            <a:spLocks noChangeArrowheads="1"/>
          </p:cNvSpPr>
          <p:nvPr/>
        </p:nvSpPr>
        <p:spPr bwMode="auto">
          <a:xfrm>
            <a:off x="2628900" y="3787045"/>
            <a:ext cx="690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 disadvantage of this approach is that the user is not informed whether any of the discovered patterns are likely to be relevant.</a:t>
            </a:r>
          </a:p>
        </p:txBody>
      </p:sp>
      <p:sp>
        <p:nvSpPr>
          <p:cNvPr id="1969162" name="Text Box 10"/>
          <p:cNvSpPr txBox="1">
            <a:spLocks noChangeArrowheads="1"/>
          </p:cNvSpPr>
          <p:nvPr/>
        </p:nvSpPr>
        <p:spPr bwMode="auto">
          <a:xfrm>
            <a:off x="3068639" y="4466495"/>
            <a:ext cx="60277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However, this may be acceptable in monitoring systems or scientific discovery applications where the user is willing to evaluate a fixed number of potential patterns.</a:t>
            </a:r>
          </a:p>
        </p:txBody>
      </p:sp>
      <p:sp>
        <p:nvSpPr>
          <p:cNvPr id="10" name="Title 1">
            <a:extLst>
              <a:ext uri="{FF2B5EF4-FFF2-40B4-BE49-F238E27FC236}">
                <a16:creationId xmlns:a16="http://schemas.microsoft.com/office/drawing/2014/main" id="{4132BCD3-C449-2A48-9832-61F780F641FD}"/>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Which patterns to report?</a:t>
            </a:r>
          </a:p>
        </p:txBody>
      </p:sp>
      <p:sp>
        <p:nvSpPr>
          <p:cNvPr id="18" name="Text Box 13">
            <a:extLst>
              <a:ext uri="{FF2B5EF4-FFF2-40B4-BE49-F238E27FC236}">
                <a16:creationId xmlns:a16="http://schemas.microsoft.com/office/drawing/2014/main" id="{CE536FAC-F18C-7E46-BAFB-8D8D8488E52F}"/>
              </a:ext>
            </a:extLst>
          </p:cNvPr>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9" name="Text Box 24">
            <a:extLst>
              <a:ext uri="{FF2B5EF4-FFF2-40B4-BE49-F238E27FC236}">
                <a16:creationId xmlns:a16="http://schemas.microsoft.com/office/drawing/2014/main" id="{58D48535-25B3-BF44-93F3-92E5CEC18F33}"/>
              </a:ext>
            </a:extLst>
          </p:cNvPr>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20" name="Text Box 25">
            <a:extLst>
              <a:ext uri="{FF2B5EF4-FFF2-40B4-BE49-F238E27FC236}">
                <a16:creationId xmlns:a16="http://schemas.microsoft.com/office/drawing/2014/main" id="{5955E0BB-B597-244C-94D1-F007FC16C9FF}"/>
              </a:ext>
            </a:extLst>
          </p:cNvPr>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Tree>
    <p:extLst>
      <p:ext uri="{BB962C8B-B14F-4D97-AF65-F5344CB8AC3E}">
        <p14:creationId xmlns:p14="http://schemas.microsoft.com/office/powerpoint/2010/main" val="347229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9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91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7" grpId="0"/>
      <p:bldP spid="1969161" grpId="0"/>
      <p:bldP spid="196916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8"/>
          <p:cNvSpPr txBox="1">
            <a:spLocks noChangeArrowheads="1"/>
          </p:cNvSpPr>
          <p:nvPr/>
        </p:nvSpPr>
        <p:spPr bwMode="auto">
          <a:xfrm>
            <a:off x="2398847" y="3346606"/>
            <a:ext cx="7372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Option 2</a:t>
            </a:r>
            <a:r>
              <a:rPr lang="en-US" altLang="en-US" sz="1800" dirty="0">
                <a:latin typeface="+mj-lt"/>
              </a:rPr>
              <a:t>: Perform hypothesis tests, and report all </a:t>
            </a:r>
            <a:r>
              <a:rPr lang="en-US" altLang="en-US" sz="1800" b="1" dirty="0">
                <a:latin typeface="+mj-lt"/>
              </a:rPr>
              <a:t>significant</a:t>
            </a:r>
            <a:r>
              <a:rPr lang="en-US" altLang="en-US" sz="1800" dirty="0">
                <a:latin typeface="+mj-lt"/>
              </a:rPr>
              <a:t> patterns (S, P).</a:t>
            </a:r>
          </a:p>
        </p:txBody>
      </p:sp>
      <p:sp>
        <p:nvSpPr>
          <p:cNvPr id="38918" name="Text Box 9"/>
          <p:cNvSpPr txBox="1">
            <a:spLocks noChangeArrowheads="1"/>
          </p:cNvSpPr>
          <p:nvPr/>
        </p:nvSpPr>
        <p:spPr bwMode="auto">
          <a:xfrm>
            <a:off x="2973388" y="494363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endParaRPr lang="en-US" altLang="en-US" sz="1800">
              <a:latin typeface="+mj-lt"/>
            </a:endParaRPr>
          </a:p>
        </p:txBody>
      </p:sp>
      <p:sp>
        <p:nvSpPr>
          <p:cNvPr id="1965066" name="Text Box 10"/>
          <p:cNvSpPr txBox="1">
            <a:spLocks noChangeArrowheads="1"/>
          </p:cNvSpPr>
          <p:nvPr/>
        </p:nvSpPr>
        <p:spPr bwMode="auto">
          <a:xfrm>
            <a:off x="2114551" y="3768880"/>
            <a:ext cx="7947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In the hypothesis testing framework, we must adjust for the fact that we’re performing so many tests.  Otherwise we will report too many false positives!</a:t>
            </a:r>
          </a:p>
        </p:txBody>
      </p:sp>
      <p:sp>
        <p:nvSpPr>
          <p:cNvPr id="1965067" name="Text Box 11"/>
          <p:cNvSpPr txBox="1">
            <a:spLocks noChangeArrowheads="1"/>
          </p:cNvSpPr>
          <p:nvPr/>
        </p:nvSpPr>
        <p:spPr bwMode="auto">
          <a:xfrm>
            <a:off x="2535239" y="4454681"/>
            <a:ext cx="70945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In model-based approaches, one way to do this is </a:t>
            </a:r>
            <a:r>
              <a:rPr lang="en-US" altLang="en-US" sz="1800" b="1">
                <a:latin typeface="+mj-lt"/>
              </a:rPr>
              <a:t>randomization</a:t>
            </a:r>
            <a:r>
              <a:rPr lang="en-US" altLang="en-US" sz="1800">
                <a:latin typeface="+mj-lt"/>
              </a:rPr>
              <a:t>: we generate a large number of simulated datasets assuming the null model, and compare the scores of the potential patterns in the real dataset to the highest scoring patterns in the simulated data.</a:t>
            </a:r>
          </a:p>
        </p:txBody>
      </p:sp>
      <p:sp>
        <p:nvSpPr>
          <p:cNvPr id="1965068" name="Text Box 12"/>
          <p:cNvSpPr txBox="1">
            <a:spLocks noChangeArrowheads="1"/>
          </p:cNvSpPr>
          <p:nvPr/>
        </p:nvSpPr>
        <p:spPr bwMode="auto">
          <a:xfrm>
            <a:off x="2344739" y="5751668"/>
            <a:ext cx="74818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An alternative is to adjust the p-value threshold for each test based on the number of tests performed (e.g. Bonferroni threshold = .05 / # tests)</a:t>
            </a:r>
          </a:p>
        </p:txBody>
      </p:sp>
      <p:sp>
        <p:nvSpPr>
          <p:cNvPr id="15" name="Text Box 13">
            <a:extLst>
              <a:ext uri="{FF2B5EF4-FFF2-40B4-BE49-F238E27FC236}">
                <a16:creationId xmlns:a16="http://schemas.microsoft.com/office/drawing/2014/main" id="{2D9AB5E6-87DE-D24B-B239-E4FB8174FBBA}"/>
              </a:ext>
            </a:extLst>
          </p:cNvPr>
          <p:cNvSpPr txBox="1">
            <a:spLocks noChangeArrowheads="1"/>
          </p:cNvSpPr>
          <p:nvPr/>
        </p:nvSpPr>
        <p:spPr bwMode="auto">
          <a:xfrm>
            <a:off x="2836863" y="102620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6" name="Text Box 24">
            <a:extLst>
              <a:ext uri="{FF2B5EF4-FFF2-40B4-BE49-F238E27FC236}">
                <a16:creationId xmlns:a16="http://schemas.microsoft.com/office/drawing/2014/main" id="{B0150E08-E872-1D4F-B238-94D19329C7EE}"/>
              </a:ext>
            </a:extLst>
          </p:cNvPr>
          <p:cNvSpPr txBox="1">
            <a:spLocks noChangeArrowheads="1"/>
          </p:cNvSpPr>
          <p:nvPr/>
        </p:nvSpPr>
        <p:spPr bwMode="auto">
          <a:xfrm>
            <a:off x="2157413" y="195330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17" name="Text Box 25">
            <a:extLst>
              <a:ext uri="{FF2B5EF4-FFF2-40B4-BE49-F238E27FC236}">
                <a16:creationId xmlns:a16="http://schemas.microsoft.com/office/drawing/2014/main" id="{6F7C4D44-9992-814A-8E87-FADBFCDD55A7}"/>
              </a:ext>
            </a:extLst>
          </p:cNvPr>
          <p:cNvSpPr txBox="1">
            <a:spLocks noChangeArrowheads="1"/>
          </p:cNvSpPr>
          <p:nvPr/>
        </p:nvSpPr>
        <p:spPr bwMode="auto">
          <a:xfrm>
            <a:off x="6456364" y="195012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Step 2</a:t>
            </a:r>
            <a:r>
              <a:rPr lang="en-US" altLang="en-US" sz="1800">
                <a:latin typeface="+mj-lt"/>
              </a:rPr>
              <a:t>: Consider the highest scoring potential patterns (S, P) and decide whether each actually represents a pattern.</a:t>
            </a:r>
          </a:p>
        </p:txBody>
      </p:sp>
      <p:sp>
        <p:nvSpPr>
          <p:cNvPr id="18" name="Title 1">
            <a:extLst>
              <a:ext uri="{FF2B5EF4-FFF2-40B4-BE49-F238E27FC236}">
                <a16:creationId xmlns:a16="http://schemas.microsoft.com/office/drawing/2014/main" id="{42C85325-648E-EC4A-9A33-F0AB2EBAE38E}"/>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Which patterns to report?</a:t>
            </a:r>
          </a:p>
        </p:txBody>
      </p:sp>
    </p:spTree>
    <p:extLst>
      <p:ext uri="{BB962C8B-B14F-4D97-AF65-F5344CB8AC3E}">
        <p14:creationId xmlns:p14="http://schemas.microsoft.com/office/powerpoint/2010/main" val="236268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5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50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5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66" grpId="0"/>
      <p:bldP spid="1965067" grpId="0"/>
      <p:bldP spid="196506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ext Box 11"/>
          <p:cNvSpPr txBox="1">
            <a:spLocks noChangeArrowheads="1"/>
          </p:cNvSpPr>
          <p:nvPr/>
        </p:nvSpPr>
        <p:spPr bwMode="auto">
          <a:xfrm>
            <a:off x="2078039" y="3410443"/>
            <a:ext cx="8002587" cy="366712"/>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a:latin typeface="+mj-lt"/>
              </a:rPr>
              <a:t>Option 3</a:t>
            </a:r>
            <a:r>
              <a:rPr lang="en-US" altLang="en-US" sz="1800">
                <a:latin typeface="+mj-lt"/>
              </a:rPr>
              <a:t>: Compute the </a:t>
            </a:r>
            <a:r>
              <a:rPr lang="en-US" altLang="en-US" sz="1800" b="1">
                <a:latin typeface="+mj-lt"/>
              </a:rPr>
              <a:t>posterior probability</a:t>
            </a:r>
            <a:r>
              <a:rPr lang="en-US" altLang="en-US" sz="1800">
                <a:latin typeface="+mj-lt"/>
              </a:rPr>
              <a:t> of each hypothesis H</a:t>
            </a:r>
            <a:r>
              <a:rPr lang="en-US" altLang="en-US" sz="1800" baseline="-25000">
                <a:latin typeface="+mj-lt"/>
              </a:rPr>
              <a:t>1</a:t>
            </a:r>
            <a:r>
              <a:rPr lang="en-US" altLang="en-US" sz="1800">
                <a:latin typeface="+mj-lt"/>
              </a:rPr>
              <a:t>(S, P).</a:t>
            </a:r>
          </a:p>
        </p:txBody>
      </p:sp>
      <p:sp>
        <p:nvSpPr>
          <p:cNvPr id="1967112" name="Text Box 8"/>
          <p:cNvSpPr txBox="1">
            <a:spLocks noChangeArrowheads="1"/>
          </p:cNvSpPr>
          <p:nvPr/>
        </p:nvSpPr>
        <p:spPr bwMode="auto">
          <a:xfrm>
            <a:off x="2800351" y="3843830"/>
            <a:ext cx="6556375"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In a Bayesian framework, we must spread the prior probability of a pattern over all possible hypotheses H</a:t>
            </a:r>
            <a:r>
              <a:rPr lang="en-US" altLang="en-US" sz="1800" baseline="-25000">
                <a:latin typeface="+mj-lt"/>
              </a:rPr>
              <a:t>1</a:t>
            </a:r>
            <a:r>
              <a:rPr lang="en-US" altLang="en-US" sz="1800">
                <a:latin typeface="+mj-lt"/>
              </a:rPr>
              <a:t>(S, P).</a:t>
            </a:r>
          </a:p>
        </p:txBody>
      </p:sp>
      <p:sp>
        <p:nvSpPr>
          <p:cNvPr id="1967113" name="Text Box 9"/>
          <p:cNvSpPr txBox="1">
            <a:spLocks noChangeArrowheads="1"/>
          </p:cNvSpPr>
          <p:nvPr/>
        </p:nvSpPr>
        <p:spPr bwMode="auto">
          <a:xfrm>
            <a:off x="2535239" y="4529630"/>
            <a:ext cx="7094537"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We then compute the likelihood of the data given each hypothesis H</a:t>
            </a:r>
            <a:r>
              <a:rPr lang="en-US" altLang="en-US" sz="1800" baseline="-25000">
                <a:latin typeface="+mj-lt"/>
              </a:rPr>
              <a:t>1</a:t>
            </a:r>
            <a:r>
              <a:rPr lang="en-US" altLang="en-US" sz="1800">
                <a:latin typeface="+mj-lt"/>
              </a:rPr>
              <a:t>(S, P), as well as the null hypothesis of no patterns, H</a:t>
            </a:r>
            <a:r>
              <a:rPr lang="en-US" altLang="en-US" sz="1800" baseline="-25000">
                <a:latin typeface="+mj-lt"/>
              </a:rPr>
              <a:t>0</a:t>
            </a:r>
            <a:r>
              <a:rPr lang="en-US" altLang="en-US" sz="1800">
                <a:latin typeface="+mj-lt"/>
              </a:rPr>
              <a:t>.</a:t>
            </a:r>
          </a:p>
        </p:txBody>
      </p:sp>
      <p:sp>
        <p:nvSpPr>
          <p:cNvPr id="1967116" name="Text Box 12"/>
          <p:cNvSpPr txBox="1">
            <a:spLocks noChangeArrowheads="1"/>
          </p:cNvSpPr>
          <p:nvPr/>
        </p:nvSpPr>
        <p:spPr bwMode="auto">
          <a:xfrm>
            <a:off x="3609975" y="5221780"/>
            <a:ext cx="4954588" cy="64135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We can then compute the posterior probability of each hypothesis by Bayes’ Theorem: </a:t>
            </a:r>
          </a:p>
        </p:txBody>
      </p:sp>
      <p:sp>
        <p:nvSpPr>
          <p:cNvPr id="1967117" name="Text Box 13"/>
          <p:cNvSpPr txBox="1">
            <a:spLocks noChangeArrowheads="1"/>
          </p:cNvSpPr>
          <p:nvPr/>
        </p:nvSpPr>
        <p:spPr bwMode="auto">
          <a:xfrm>
            <a:off x="4254501" y="5910756"/>
            <a:ext cx="3648075" cy="366713"/>
          </a:xfrm>
          <a:prstGeom prst="rect">
            <a:avLst/>
          </a:prstGeom>
          <a:noFill/>
          <a:ln>
            <a:noFill/>
          </a:ln>
          <a:extLst/>
        </p:spPr>
        <p:txBody>
          <a:bodyPr wrap="none">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a:latin typeface="+mj-lt"/>
              </a:rPr>
              <a:t>Pr(H | D) = Pr(D | H) Pr(H) / Pr(D) </a:t>
            </a:r>
          </a:p>
        </p:txBody>
      </p:sp>
      <p:sp>
        <p:nvSpPr>
          <p:cNvPr id="1967118" name="Text Box 14"/>
          <p:cNvSpPr txBox="1">
            <a:spLocks noChangeArrowheads="1"/>
          </p:cNvSpPr>
          <p:nvPr/>
        </p:nvSpPr>
        <p:spPr bwMode="auto">
          <a:xfrm>
            <a:off x="2006601" y="6037755"/>
            <a:ext cx="1712913"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Best for known pattern types!</a:t>
            </a:r>
          </a:p>
        </p:txBody>
      </p:sp>
      <p:sp>
        <p:nvSpPr>
          <p:cNvPr id="1967119" name="Text Box 15"/>
          <p:cNvSpPr txBox="1">
            <a:spLocks noChangeArrowheads="1"/>
          </p:cNvSpPr>
          <p:nvPr/>
        </p:nvSpPr>
        <p:spPr bwMode="auto">
          <a:xfrm>
            <a:off x="8447088" y="6026643"/>
            <a:ext cx="1712912"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Option 2 better for anomalies!</a:t>
            </a:r>
          </a:p>
        </p:txBody>
      </p:sp>
      <p:sp>
        <p:nvSpPr>
          <p:cNvPr id="13" name="Text Box 13"/>
          <p:cNvSpPr txBox="1">
            <a:spLocks noChangeArrowheads="1"/>
          </p:cNvSpPr>
          <p:nvPr/>
        </p:nvSpPr>
        <p:spPr bwMode="auto">
          <a:xfrm>
            <a:off x="2836863" y="1056181"/>
            <a:ext cx="6481762"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We can scan over </a:t>
            </a:r>
            <a:r>
              <a:rPr lang="en-US" altLang="en-US" sz="2000" u="sng" dirty="0">
                <a:latin typeface="+mj-lt"/>
              </a:rPr>
              <a:t>subsets</a:t>
            </a:r>
            <a:r>
              <a:rPr lang="en-US" altLang="en-US" sz="2000" dirty="0">
                <a:latin typeface="+mj-lt"/>
              </a:rPr>
              <a:t> of the dataset in order to find those groups of records that correspond to a pattern. </a:t>
            </a:r>
          </a:p>
        </p:txBody>
      </p:sp>
      <p:sp>
        <p:nvSpPr>
          <p:cNvPr id="14" name="Text Box 24"/>
          <p:cNvSpPr txBox="1">
            <a:spLocks noChangeArrowheads="1"/>
          </p:cNvSpPr>
          <p:nvPr/>
        </p:nvSpPr>
        <p:spPr bwMode="auto">
          <a:xfrm>
            <a:off x="2157413" y="1983281"/>
            <a:ext cx="3694112"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1</a:t>
            </a:r>
            <a:r>
              <a:rPr lang="en-US" altLang="en-US" sz="1800" dirty="0">
                <a:latin typeface="+mj-lt"/>
              </a:rPr>
              <a:t>: Compute </a:t>
            </a:r>
            <a:r>
              <a:rPr lang="en-US" altLang="en-US" sz="1800" b="1" dirty="0">
                <a:latin typeface="+mj-lt"/>
              </a:rPr>
              <a:t>score</a:t>
            </a:r>
            <a:r>
              <a:rPr lang="en-US" altLang="en-US" sz="1800" dirty="0">
                <a:latin typeface="+mj-lt"/>
              </a:rPr>
              <a:t> F(S, P) for each subset S = {x</a:t>
            </a:r>
            <a:r>
              <a:rPr lang="en-US" altLang="en-US" sz="1800" baseline="-25000" dirty="0">
                <a:latin typeface="+mj-lt"/>
              </a:rPr>
              <a:t>i</a:t>
            </a:r>
            <a:r>
              <a:rPr lang="en-US" altLang="en-US" sz="1800" dirty="0">
                <a:latin typeface="+mj-lt"/>
              </a:rPr>
              <a:t>} and for each pattern type P, where higher score means more likely to be a pattern.</a:t>
            </a:r>
          </a:p>
        </p:txBody>
      </p:sp>
      <p:sp>
        <p:nvSpPr>
          <p:cNvPr id="15" name="Text Box 25"/>
          <p:cNvSpPr txBox="1">
            <a:spLocks noChangeArrowheads="1"/>
          </p:cNvSpPr>
          <p:nvPr/>
        </p:nvSpPr>
        <p:spPr bwMode="auto">
          <a:xfrm>
            <a:off x="6456364" y="1980106"/>
            <a:ext cx="3419475"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u="sng" dirty="0">
                <a:latin typeface="+mj-lt"/>
              </a:rPr>
              <a:t>Step 2</a:t>
            </a:r>
            <a:r>
              <a:rPr lang="en-US" altLang="en-US" sz="1800" dirty="0">
                <a:latin typeface="+mj-lt"/>
              </a:rPr>
              <a:t>: Consider the highest scoring potential patterns (S, P) and decide whether each actually represents a pattern.</a:t>
            </a:r>
          </a:p>
        </p:txBody>
      </p:sp>
      <p:sp>
        <p:nvSpPr>
          <p:cNvPr id="16" name="Title 1">
            <a:extLst>
              <a:ext uri="{FF2B5EF4-FFF2-40B4-BE49-F238E27FC236}">
                <a16:creationId xmlns:a16="http://schemas.microsoft.com/office/drawing/2014/main" id="{01B29AB4-51F4-7640-BBD2-A0BCC385D640}"/>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Which patterns to report?</a:t>
            </a:r>
          </a:p>
        </p:txBody>
      </p:sp>
    </p:spTree>
    <p:extLst>
      <p:ext uri="{BB962C8B-B14F-4D97-AF65-F5344CB8AC3E}">
        <p14:creationId xmlns:p14="http://schemas.microsoft.com/office/powerpoint/2010/main" val="3156747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7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71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7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671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67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7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12" grpId="0"/>
      <p:bldP spid="1967113" grpId="0"/>
      <p:bldP spid="1967116" grpId="0"/>
      <p:bldP spid="1967117" grpId="0"/>
      <p:bldP spid="1967118" grpId="0"/>
      <p:bldP spid="19671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6"/>
          <p:cNvSpPr txBox="1">
            <a:spLocks noChangeArrowheads="1"/>
          </p:cNvSpPr>
          <p:nvPr/>
        </p:nvSpPr>
        <p:spPr bwMode="auto">
          <a:xfrm>
            <a:off x="2622550" y="1311016"/>
            <a:ext cx="6946900" cy="70167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2000" dirty="0">
                <a:latin typeface="+mj-lt"/>
              </a:rPr>
              <a:t>Since there are exponentially many subsets of the data, it is often computationally infeasible to search all of them.</a:t>
            </a:r>
          </a:p>
        </p:txBody>
      </p:sp>
      <p:sp>
        <p:nvSpPr>
          <p:cNvPr id="1971212" name="Text Box 12"/>
          <p:cNvSpPr txBox="1">
            <a:spLocks noChangeArrowheads="1"/>
          </p:cNvSpPr>
          <p:nvPr/>
        </p:nvSpPr>
        <p:spPr bwMode="auto">
          <a:xfrm>
            <a:off x="2622551" y="2274629"/>
            <a:ext cx="6935787" cy="1190625"/>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The most common approach is to use domain knowledge to restrict our search space: for example, in spatial cluster detection, we assume that a pattern will affect a spatially localized group of records, and often further restrict the cluster size and shape.</a:t>
            </a:r>
          </a:p>
        </p:txBody>
      </p:sp>
      <p:sp>
        <p:nvSpPr>
          <p:cNvPr id="1971213" name="Text Box 13"/>
          <p:cNvSpPr txBox="1">
            <a:spLocks noChangeArrowheads="1"/>
          </p:cNvSpPr>
          <p:nvPr/>
        </p:nvSpPr>
        <p:spPr bwMode="auto">
          <a:xfrm>
            <a:off x="2309813" y="3644093"/>
            <a:ext cx="7559675" cy="30480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400" dirty="0">
                <a:latin typeface="+mj-lt"/>
              </a:rPr>
              <a:t>e.g. “search over circular regions centered at a data point” </a:t>
            </a:r>
            <a:r>
              <a:rPr lang="en-US" altLang="en-US" sz="1400" dirty="0">
                <a:latin typeface="+mj-lt"/>
                <a:sym typeface="Wingdings" charset="2"/>
              </a:rPr>
              <a:t> </a:t>
            </a:r>
            <a:r>
              <a:rPr lang="en-US" altLang="en-US" sz="1400" dirty="0">
                <a:latin typeface="+mj-lt"/>
              </a:rPr>
              <a:t>only N</a:t>
            </a:r>
            <a:r>
              <a:rPr lang="en-US" altLang="en-US" sz="1400" baseline="30000" dirty="0">
                <a:latin typeface="+mj-lt"/>
              </a:rPr>
              <a:t>2</a:t>
            </a:r>
            <a:r>
              <a:rPr lang="en-US" altLang="en-US" sz="1400" dirty="0">
                <a:latin typeface="+mj-lt"/>
              </a:rPr>
              <a:t> regions instead of 2</a:t>
            </a:r>
            <a:r>
              <a:rPr lang="en-US" altLang="en-US" sz="1400" baseline="30000" dirty="0">
                <a:latin typeface="+mj-lt"/>
              </a:rPr>
              <a:t>N</a:t>
            </a:r>
            <a:r>
              <a:rPr lang="en-US" altLang="en-US" sz="1400" dirty="0">
                <a:latin typeface="+mj-lt"/>
              </a:rPr>
              <a:t>.</a:t>
            </a:r>
          </a:p>
        </p:txBody>
      </p:sp>
      <p:sp>
        <p:nvSpPr>
          <p:cNvPr id="1971215" name="Text Box 15"/>
          <p:cNvSpPr txBox="1">
            <a:spLocks noChangeArrowheads="1"/>
          </p:cNvSpPr>
          <p:nvPr/>
        </p:nvSpPr>
        <p:spPr bwMode="auto">
          <a:xfrm>
            <a:off x="2622550" y="4079615"/>
            <a:ext cx="6946900" cy="915988"/>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Another common approach is to perform a greedy search.  For example, we grow subsets starting from each record, repeatedly adding the additional record that gives the highest scoring subset.</a:t>
            </a:r>
          </a:p>
        </p:txBody>
      </p:sp>
      <p:sp>
        <p:nvSpPr>
          <p:cNvPr id="1971216" name="Text Box 16"/>
          <p:cNvSpPr txBox="1">
            <a:spLocks noChangeArrowheads="1"/>
          </p:cNvSpPr>
          <p:nvPr/>
        </p:nvSpPr>
        <p:spPr bwMode="auto">
          <a:xfrm>
            <a:off x="2054225" y="5094028"/>
            <a:ext cx="8075612" cy="304800"/>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400" u="sng">
                <a:latin typeface="+mj-lt"/>
              </a:rPr>
              <a:t>Tradeoff</a:t>
            </a:r>
            <a:r>
              <a:rPr lang="en-US" altLang="en-US" sz="1400">
                <a:latin typeface="+mj-lt"/>
              </a:rPr>
              <a:t>: much more efficient than naïve search, but not guaranteed to find highest scoring region.</a:t>
            </a:r>
          </a:p>
        </p:txBody>
      </p:sp>
      <p:sp>
        <p:nvSpPr>
          <p:cNvPr id="1971217" name="Text Box 17"/>
          <p:cNvSpPr txBox="1">
            <a:spLocks noChangeArrowheads="1"/>
          </p:cNvSpPr>
          <p:nvPr/>
        </p:nvSpPr>
        <p:spPr bwMode="auto">
          <a:xfrm>
            <a:off x="2622550" y="5636953"/>
            <a:ext cx="6938962" cy="64135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In some cases, we can find the highest-scoring subsets without actually computing the scores of all possible subsets!</a:t>
            </a:r>
          </a:p>
        </p:txBody>
      </p:sp>
      <p:sp>
        <p:nvSpPr>
          <p:cNvPr id="9" name="Title 1">
            <a:extLst>
              <a:ext uri="{FF2B5EF4-FFF2-40B4-BE49-F238E27FC236}">
                <a16:creationId xmlns:a16="http://schemas.microsoft.com/office/drawing/2014/main" id="{C7E7876D-BE05-804F-9F20-57080D4255D8}"/>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Which Subsets to Scan?</a:t>
            </a:r>
          </a:p>
        </p:txBody>
      </p:sp>
    </p:spTree>
    <p:extLst>
      <p:ext uri="{BB962C8B-B14F-4D97-AF65-F5344CB8AC3E}">
        <p14:creationId xmlns:p14="http://schemas.microsoft.com/office/powerpoint/2010/main" val="718063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12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12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12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1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12" grpId="0"/>
      <p:bldP spid="1971213" grpId="0"/>
      <p:bldP spid="1971215" grpId="0"/>
      <p:bldP spid="1971216" grpId="0"/>
      <p:bldP spid="19712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Paradigm</a:t>
            </a:r>
          </a:p>
        </p:txBody>
      </p:sp>
      <p:sp>
        <p:nvSpPr>
          <p:cNvPr id="3" name="Content Placeholder 2"/>
          <p:cNvSpPr>
            <a:spLocks noGrp="1"/>
          </p:cNvSpPr>
          <p:nvPr>
            <p:ph idx="1"/>
          </p:nvPr>
        </p:nvSpPr>
        <p:spPr/>
        <p:txBody>
          <a:bodyPr/>
          <a:lstStyle/>
          <a:p>
            <a:r>
              <a:rPr lang="en-US" dirty="0"/>
              <a:t>Identifying when a “system” deviates away from its expected behavior.</a:t>
            </a:r>
          </a:p>
        </p:txBody>
      </p:sp>
      <p:pic>
        <p:nvPicPr>
          <p:cNvPr id="6" name="Picture 5"/>
          <p:cNvPicPr>
            <a:picLocks noChangeAspect="1"/>
          </p:cNvPicPr>
          <p:nvPr/>
        </p:nvPicPr>
        <p:blipFill rotWithShape="1">
          <a:blip r:embed="rId3"/>
          <a:srcRect l="1648" t="6850" r="6432" b="17774"/>
          <a:stretch/>
        </p:blipFill>
        <p:spPr>
          <a:xfrm>
            <a:off x="2231136" y="3366165"/>
            <a:ext cx="7729728" cy="1857783"/>
          </a:xfrm>
          <a:prstGeom prst="rect">
            <a:avLst/>
          </a:prstGeom>
        </p:spPr>
      </p:pic>
    </p:spTree>
    <p:extLst>
      <p:ext uri="{BB962C8B-B14F-4D97-AF65-F5344CB8AC3E}">
        <p14:creationId xmlns:p14="http://schemas.microsoft.com/office/powerpoint/2010/main" val="916535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2035176" y="876300"/>
            <a:ext cx="8120063" cy="203200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Given a score function F(S) which satisfies the </a:t>
            </a:r>
            <a:r>
              <a:rPr lang="en-US" altLang="en-US" sz="1800" b="1" dirty="0">
                <a:latin typeface="+mj-lt"/>
              </a:rPr>
              <a:t>linear-time subset scanning</a:t>
            </a:r>
            <a:r>
              <a:rPr lang="en-US" altLang="en-US" sz="1800" dirty="0">
                <a:latin typeface="+mj-lt"/>
              </a:rPr>
              <a:t> property, we can optimize F(S) over the exponentially many subsets of data records, while evaluating only O(N) regions instead of O(2</a:t>
            </a:r>
            <a:r>
              <a:rPr lang="en-US" altLang="en-US" sz="1800" baseline="30000" dirty="0">
                <a:latin typeface="+mj-lt"/>
              </a:rPr>
              <a:t>N</a:t>
            </a:r>
            <a:r>
              <a:rPr lang="en-US" altLang="en-US" sz="1800" dirty="0">
                <a:latin typeface="+mj-lt"/>
              </a:rPr>
              <a:t>).</a:t>
            </a:r>
          </a:p>
          <a:p>
            <a:pPr algn="ctr">
              <a:spcBef>
                <a:spcPct val="0"/>
              </a:spcBef>
              <a:buFontTx/>
              <a:buNone/>
            </a:pPr>
            <a:endParaRPr lang="en-US" altLang="en-US" sz="1800" dirty="0">
              <a:latin typeface="+mj-lt"/>
            </a:endParaRPr>
          </a:p>
          <a:p>
            <a:pPr algn="ctr">
              <a:spcBef>
                <a:spcPct val="0"/>
              </a:spcBef>
              <a:buFontTx/>
              <a:buNone/>
            </a:pPr>
            <a:r>
              <a:rPr lang="en-US" altLang="en-US" sz="1800" dirty="0">
                <a:latin typeface="+mj-lt"/>
              </a:rPr>
              <a:t>Just sort the locations from highest to lowest </a:t>
            </a:r>
            <a:r>
              <a:rPr lang="en-US" altLang="en-US" sz="1800" b="1" dirty="0">
                <a:latin typeface="+mj-lt"/>
              </a:rPr>
              <a:t>priority</a:t>
            </a:r>
            <a:r>
              <a:rPr lang="en-US" altLang="en-US" sz="1800" dirty="0">
                <a:latin typeface="+mj-lt"/>
              </a:rPr>
              <a:t> according to some function, then search over groups consisting of the top-k highest priority locations (k = 1..N).  The highest scoring subset will be one of these!</a:t>
            </a:r>
          </a:p>
        </p:txBody>
      </p:sp>
      <p:sp>
        <p:nvSpPr>
          <p:cNvPr id="1973252" name="Text Box 4"/>
          <p:cNvSpPr txBox="1">
            <a:spLocks noChangeArrowheads="1"/>
          </p:cNvSpPr>
          <p:nvPr/>
        </p:nvSpPr>
        <p:spPr bwMode="auto">
          <a:xfrm>
            <a:off x="2032001" y="3121025"/>
            <a:ext cx="8120063" cy="1754188"/>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Many useful score functions satisfy the LTSS property.  In the spatial cluster detection setting, we can efficiently optimize a </a:t>
            </a:r>
            <a:r>
              <a:rPr lang="en-US" altLang="en-US" sz="1800" b="1" dirty="0">
                <a:latin typeface="+mj-lt"/>
              </a:rPr>
              <a:t>spatial scan statistic </a:t>
            </a:r>
            <a:r>
              <a:rPr lang="en-US" altLang="en-US" sz="1800" dirty="0">
                <a:latin typeface="+mj-lt"/>
              </a:rPr>
              <a:t>over subsets of locations to find the most interesting spatial region.  </a:t>
            </a:r>
          </a:p>
          <a:p>
            <a:pPr algn="ctr">
              <a:spcBef>
                <a:spcPct val="0"/>
              </a:spcBef>
              <a:buFontTx/>
              <a:buNone/>
            </a:pPr>
            <a:endParaRPr lang="en-US" altLang="en-US" sz="1800" dirty="0">
              <a:latin typeface="+mj-lt"/>
            </a:endParaRPr>
          </a:p>
          <a:p>
            <a:pPr algn="ctr">
              <a:spcBef>
                <a:spcPct val="0"/>
              </a:spcBef>
              <a:buFontTx/>
              <a:buNone/>
            </a:pPr>
            <a:r>
              <a:rPr lang="en-US" altLang="en-US" sz="1800" dirty="0">
                <a:latin typeface="+mj-lt"/>
              </a:rPr>
              <a:t>This works both for </a:t>
            </a:r>
            <a:r>
              <a:rPr lang="en-US" altLang="en-US" sz="1800" b="1" dirty="0">
                <a:latin typeface="+mj-lt"/>
              </a:rPr>
              <a:t>univariate data</a:t>
            </a:r>
            <a:r>
              <a:rPr lang="en-US" altLang="en-US" sz="1800" dirty="0">
                <a:latin typeface="+mj-lt"/>
              </a:rPr>
              <a:t>, monitoring a single data stream across time and space, and </a:t>
            </a:r>
            <a:r>
              <a:rPr lang="en-US" altLang="en-US" sz="1800" b="1" dirty="0">
                <a:latin typeface="+mj-lt"/>
              </a:rPr>
              <a:t>multivariate data</a:t>
            </a:r>
            <a:r>
              <a:rPr lang="en-US" altLang="en-US" sz="1800" dirty="0">
                <a:latin typeface="+mj-lt"/>
              </a:rPr>
              <a:t>, monitoring multiple data streams.</a:t>
            </a:r>
          </a:p>
        </p:txBody>
      </p:sp>
      <p:pic>
        <p:nvPicPr>
          <p:cNvPr id="11" name="Picture 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032376"/>
            <a:ext cx="2590800" cy="1495425"/>
          </a:xfrm>
          <a:prstGeom prst="rect">
            <a:avLst/>
          </a:prstGeom>
          <a:noFill/>
          <a:ln>
            <a:noFill/>
          </a:ln>
          <a:extLst/>
        </p:spPr>
      </p:pic>
      <p:sp>
        <p:nvSpPr>
          <p:cNvPr id="12" name="TextBox 11"/>
          <p:cNvSpPr txBox="1">
            <a:spLocks noChangeArrowheads="1"/>
          </p:cNvSpPr>
          <p:nvPr/>
        </p:nvSpPr>
        <p:spPr bwMode="auto">
          <a:xfrm>
            <a:off x="5599114" y="5322888"/>
            <a:ext cx="4630737" cy="830262"/>
          </a:xfrm>
          <a:prstGeom prst="rect">
            <a:avLst/>
          </a:prstGeom>
          <a:noFill/>
          <a:ln>
            <a:noFill/>
          </a:ln>
          <a:extLst/>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600">
                <a:latin typeface="+mj-lt"/>
              </a:rPr>
              <a:t>We can also incorporate relevant constraints such as spatial proximity, temporal consistency, or graph connectivity into the detection process.</a:t>
            </a:r>
          </a:p>
        </p:txBody>
      </p:sp>
      <p:sp>
        <p:nvSpPr>
          <p:cNvPr id="8" name="Title 1">
            <a:extLst>
              <a:ext uri="{FF2B5EF4-FFF2-40B4-BE49-F238E27FC236}">
                <a16:creationId xmlns:a16="http://schemas.microsoft.com/office/drawing/2014/main" id="{C6C5CC47-F171-BE41-9992-585CB648D562}"/>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Linear-time subset scanning</a:t>
            </a:r>
          </a:p>
        </p:txBody>
      </p:sp>
    </p:spTree>
    <p:extLst>
      <p:ext uri="{BB962C8B-B14F-4D97-AF65-F5344CB8AC3E}">
        <p14:creationId xmlns:p14="http://schemas.microsoft.com/office/powerpoint/2010/main" val="13518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3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2"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Picture 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032376"/>
            <a:ext cx="2590800" cy="1495425"/>
          </a:xfrm>
          <a:prstGeom prst="rect">
            <a:avLst/>
          </a:prstGeom>
          <a:noFill/>
          <a:ln>
            <a:noFill/>
          </a:ln>
          <a:extLst/>
        </p:spPr>
      </p:pic>
      <p:sp>
        <p:nvSpPr>
          <p:cNvPr id="44038" name="TextBox 11"/>
          <p:cNvSpPr txBox="1">
            <a:spLocks noChangeArrowheads="1"/>
          </p:cNvSpPr>
          <p:nvPr/>
        </p:nvSpPr>
        <p:spPr bwMode="auto">
          <a:xfrm>
            <a:off x="5962650" y="5322888"/>
            <a:ext cx="3924300" cy="830262"/>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600" dirty="0">
                <a:latin typeface="+mj-lt"/>
              </a:rPr>
              <a:t>LTSS allows us to solve problems in milliseconds that would previously have required hundreds of millions of years!</a:t>
            </a:r>
          </a:p>
        </p:txBody>
      </p:sp>
      <p:sp>
        <p:nvSpPr>
          <p:cNvPr id="7" name="Text Box 3"/>
          <p:cNvSpPr txBox="1">
            <a:spLocks noChangeArrowheads="1"/>
          </p:cNvSpPr>
          <p:nvPr/>
        </p:nvSpPr>
        <p:spPr bwMode="auto">
          <a:xfrm>
            <a:off x="2035176" y="876300"/>
            <a:ext cx="8120063" cy="2032000"/>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Given a score function F(S) which satisfies the </a:t>
            </a:r>
            <a:r>
              <a:rPr lang="en-US" altLang="en-US" sz="1800" b="1" dirty="0">
                <a:latin typeface="+mj-lt"/>
              </a:rPr>
              <a:t>linear-time subset scanning</a:t>
            </a:r>
            <a:r>
              <a:rPr lang="en-US" altLang="en-US" sz="1800" dirty="0">
                <a:latin typeface="+mj-lt"/>
              </a:rPr>
              <a:t> property, we can optimize F(S) over the exponentially many subsets of data records, while evaluating only O(N) regions instead of O(2</a:t>
            </a:r>
            <a:r>
              <a:rPr lang="en-US" altLang="en-US" sz="1800" baseline="30000" dirty="0">
                <a:latin typeface="+mj-lt"/>
              </a:rPr>
              <a:t>N</a:t>
            </a:r>
            <a:r>
              <a:rPr lang="en-US" altLang="en-US" sz="1800" dirty="0">
                <a:latin typeface="+mj-lt"/>
              </a:rPr>
              <a:t>).</a:t>
            </a:r>
          </a:p>
          <a:p>
            <a:pPr algn="ctr">
              <a:spcBef>
                <a:spcPct val="0"/>
              </a:spcBef>
              <a:buFontTx/>
              <a:buNone/>
            </a:pPr>
            <a:endParaRPr lang="en-US" altLang="en-US" sz="1800" dirty="0">
              <a:latin typeface="+mj-lt"/>
            </a:endParaRPr>
          </a:p>
          <a:p>
            <a:pPr algn="ctr">
              <a:spcBef>
                <a:spcPct val="0"/>
              </a:spcBef>
              <a:buFontTx/>
              <a:buNone/>
            </a:pPr>
            <a:r>
              <a:rPr lang="en-US" altLang="en-US" sz="1800" dirty="0">
                <a:latin typeface="+mj-lt"/>
              </a:rPr>
              <a:t>Just sort the locations from highest to lowest </a:t>
            </a:r>
            <a:r>
              <a:rPr lang="en-US" altLang="en-US" sz="1800" b="1" dirty="0">
                <a:latin typeface="+mj-lt"/>
              </a:rPr>
              <a:t>priority</a:t>
            </a:r>
            <a:r>
              <a:rPr lang="en-US" altLang="en-US" sz="1800" dirty="0">
                <a:latin typeface="+mj-lt"/>
              </a:rPr>
              <a:t> according to some function, then search over groups consisting of the top-k highest priority locations (k = 1..N).  The highest scoring subset will be one of these!</a:t>
            </a:r>
          </a:p>
        </p:txBody>
      </p:sp>
      <p:sp>
        <p:nvSpPr>
          <p:cNvPr id="8" name="Text Box 4"/>
          <p:cNvSpPr txBox="1">
            <a:spLocks noChangeArrowheads="1"/>
          </p:cNvSpPr>
          <p:nvPr/>
        </p:nvSpPr>
        <p:spPr bwMode="auto">
          <a:xfrm>
            <a:off x="2032001" y="3121025"/>
            <a:ext cx="8120063" cy="1754188"/>
          </a:xfrm>
          <a:prstGeom prst="rect">
            <a:avLst/>
          </a:prstGeom>
          <a:noFill/>
          <a:ln>
            <a:noFill/>
          </a:ln>
        </p:spPr>
        <p:txBody>
          <a:bodyPr>
            <a:spAutoFit/>
          </a:bodyPr>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US" altLang="en-US" sz="1800" dirty="0">
                <a:latin typeface="+mj-lt"/>
              </a:rPr>
              <a:t>Many useful score functions satisfy the LTSS property.  </a:t>
            </a:r>
            <a:r>
              <a:rPr lang="en-US" altLang="en-US" sz="1800">
                <a:latin typeface="+mj-lt"/>
              </a:rPr>
              <a:t>In the spatial cluster detection setting, we can efficiently optimize a </a:t>
            </a:r>
            <a:r>
              <a:rPr lang="en-US" altLang="en-US" sz="1800" b="1">
                <a:latin typeface="+mj-lt"/>
              </a:rPr>
              <a:t>spatial scan statistic </a:t>
            </a:r>
            <a:r>
              <a:rPr lang="en-US" altLang="en-US" sz="1800">
                <a:latin typeface="+mj-lt"/>
              </a:rPr>
              <a:t>over subsets of locations to find the most interesting spatial region.  </a:t>
            </a:r>
          </a:p>
          <a:p>
            <a:pPr algn="ctr">
              <a:spcBef>
                <a:spcPct val="0"/>
              </a:spcBef>
              <a:buFontTx/>
              <a:buNone/>
            </a:pPr>
            <a:endParaRPr lang="en-US" altLang="en-US" sz="1800" dirty="0">
              <a:latin typeface="+mj-lt"/>
            </a:endParaRPr>
          </a:p>
          <a:p>
            <a:pPr algn="ctr">
              <a:spcBef>
                <a:spcPct val="0"/>
              </a:spcBef>
              <a:buFontTx/>
              <a:buNone/>
            </a:pPr>
            <a:r>
              <a:rPr lang="en-US" altLang="en-US" sz="1800" dirty="0">
                <a:latin typeface="+mj-lt"/>
              </a:rPr>
              <a:t>This works both for </a:t>
            </a:r>
            <a:r>
              <a:rPr lang="en-US" altLang="en-US" sz="1800" b="1" dirty="0">
                <a:latin typeface="+mj-lt"/>
              </a:rPr>
              <a:t>univariate data</a:t>
            </a:r>
            <a:r>
              <a:rPr lang="en-US" altLang="en-US" sz="1800" dirty="0">
                <a:latin typeface="+mj-lt"/>
              </a:rPr>
              <a:t>, monitoring a single data stream across time and space, and </a:t>
            </a:r>
            <a:r>
              <a:rPr lang="en-US" altLang="en-US" sz="1800" b="1" dirty="0">
                <a:latin typeface="+mj-lt"/>
              </a:rPr>
              <a:t>multivariate data</a:t>
            </a:r>
            <a:r>
              <a:rPr lang="en-US" altLang="en-US" sz="1800" dirty="0">
                <a:latin typeface="+mj-lt"/>
              </a:rPr>
              <a:t>, monitoring multiple data streams.</a:t>
            </a:r>
          </a:p>
        </p:txBody>
      </p:sp>
      <p:sp>
        <p:nvSpPr>
          <p:cNvPr id="9" name="Title 1">
            <a:extLst>
              <a:ext uri="{FF2B5EF4-FFF2-40B4-BE49-F238E27FC236}">
                <a16:creationId xmlns:a16="http://schemas.microsoft.com/office/drawing/2014/main" id="{B7FF5343-6A05-4248-BBC4-6710E55B46D3}"/>
              </a:ext>
            </a:extLst>
          </p:cNvPr>
          <p:cNvSpPr>
            <a:spLocks noGrp="1"/>
          </p:cNvSpPr>
          <p:nvPr>
            <p:ph type="title"/>
          </p:nvPr>
        </p:nvSpPr>
        <p:spPr>
          <a:xfrm>
            <a:off x="2236450" y="55216"/>
            <a:ext cx="7729728" cy="767273"/>
          </a:xfrm>
        </p:spPr>
        <p:txBody>
          <a:bodyPr>
            <a:normAutofit/>
          </a:bodyPr>
          <a:lstStyle/>
          <a:p>
            <a:r>
              <a:rPr lang="en-US" altLang="en-US" dirty="0">
                <a:solidFill>
                  <a:schemeClr val="tx2"/>
                </a:solidFill>
              </a:rPr>
              <a:t>Linear-time subset scanning</a:t>
            </a:r>
          </a:p>
        </p:txBody>
      </p:sp>
    </p:spTree>
    <p:extLst>
      <p:ext uri="{BB962C8B-B14F-4D97-AF65-F5344CB8AC3E}">
        <p14:creationId xmlns:p14="http://schemas.microsoft.com/office/powerpoint/2010/main" val="4245929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981200" y="76201"/>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US" altLang="en-US" sz="4400">
                <a:solidFill>
                  <a:schemeClr val="tx2"/>
                </a:solidFill>
              </a:rPr>
              <a:t>References</a:t>
            </a:r>
          </a:p>
        </p:txBody>
      </p:sp>
      <p:sp>
        <p:nvSpPr>
          <p:cNvPr id="45059" name="Rectangle 3"/>
          <p:cNvSpPr>
            <a:spLocks noChangeArrowheads="1"/>
          </p:cNvSpPr>
          <p:nvPr/>
        </p:nvSpPr>
        <p:spPr bwMode="auto">
          <a:xfrm>
            <a:off x="1676400" y="831850"/>
            <a:ext cx="867410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har char="•"/>
              <a:defRPr sz="3200">
                <a:solidFill>
                  <a:schemeClr val="tx1"/>
                </a:solidFill>
                <a:latin typeface="Arial" charset="0"/>
                <a:ea typeface="Arial" charset="0"/>
                <a:cs typeface="Arial" charset="0"/>
              </a:defRPr>
            </a:lvl1pPr>
            <a:lvl2pPr marL="742950" indent="-285750" algn="l">
              <a:spcBef>
                <a:spcPct val="20000"/>
              </a:spcBef>
              <a:buChar char="–"/>
              <a:defRPr sz="2800">
                <a:solidFill>
                  <a:schemeClr val="tx1"/>
                </a:solidFill>
                <a:latin typeface="Arial" charset="0"/>
                <a:ea typeface="Arial" charset="0"/>
                <a:cs typeface="Arial" charset="0"/>
              </a:defRPr>
            </a:lvl2pPr>
            <a:lvl3pPr marL="1143000" indent="-228600" algn="l">
              <a:spcBef>
                <a:spcPct val="20000"/>
              </a:spcBef>
              <a:buChar char="•"/>
              <a:defRPr sz="2400">
                <a:solidFill>
                  <a:schemeClr val="tx1"/>
                </a:solidFill>
                <a:latin typeface="Arial" charset="0"/>
                <a:ea typeface="Arial" charset="0"/>
                <a:cs typeface="Arial" charset="0"/>
              </a:defRPr>
            </a:lvl3pPr>
            <a:lvl4pPr marL="1600200" indent="-228600" algn="l">
              <a:spcBef>
                <a:spcPct val="20000"/>
              </a:spcBef>
              <a:buChar char="–"/>
              <a:defRPr sz="2000">
                <a:solidFill>
                  <a:schemeClr val="tx1"/>
                </a:solidFill>
                <a:latin typeface="Arial" charset="0"/>
                <a:ea typeface="Arial" charset="0"/>
                <a:cs typeface="Arial" charset="0"/>
              </a:defRPr>
            </a:lvl4pPr>
            <a:lvl5pPr marL="2057400" indent="-228600" algn="l">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r>
              <a:rPr lang="en-US" altLang="en-US" sz="2400" dirty="0"/>
              <a:t>A coherent text on anomalous pattern detection has yet to be written, but many methods have been proposed and are becoming common:</a:t>
            </a:r>
          </a:p>
          <a:p>
            <a:pPr lvl="1" eaLnBrk="1" hangingPunct="1"/>
            <a:r>
              <a:rPr lang="en-US" altLang="en-US" sz="2000" dirty="0"/>
              <a:t>WSARE: W.-K. Wong et al., “Rule-based anomaly pattern detection for detecting disease outbreaks,” </a:t>
            </a:r>
            <a:r>
              <a:rPr lang="en-US" altLang="en-US" sz="2000" i="1" dirty="0"/>
              <a:t>Proc. 18th Natl. Conf. on Artificial Intelligence</a:t>
            </a:r>
            <a:r>
              <a:rPr lang="en-US" altLang="en-US" sz="2000" dirty="0"/>
              <a:t>, 2002.</a:t>
            </a:r>
          </a:p>
          <a:p>
            <a:pPr lvl="1" eaLnBrk="1" hangingPunct="1"/>
            <a:r>
              <a:rPr lang="en-US" altLang="en-US" sz="2000" dirty="0"/>
              <a:t>APD (“Anomaly Pattern Detection”).  K. Das, J. Schneider, and D.B. Neill, </a:t>
            </a:r>
            <a:r>
              <a:rPr lang="en-US" altLang="en-US" sz="2000" i="1" dirty="0"/>
              <a:t>Proc. KDD 2008</a:t>
            </a:r>
            <a:r>
              <a:rPr lang="en-US" altLang="en-US" sz="2000" dirty="0"/>
              <a:t>.</a:t>
            </a:r>
          </a:p>
          <a:p>
            <a:pPr lvl="1" eaLnBrk="1" hangingPunct="1"/>
            <a:r>
              <a:rPr lang="en-US" altLang="en-US" sz="2000" dirty="0"/>
              <a:t>D.B. Neill and W.-K. Wong, “A Tutorial on Event Detection,” presented at </a:t>
            </a:r>
            <a:r>
              <a:rPr lang="en-US" altLang="en-US" sz="2000" i="1" dirty="0"/>
              <a:t>KDD 2009 </a:t>
            </a:r>
            <a:r>
              <a:rPr lang="en-US" altLang="en-US" sz="2000" dirty="0"/>
              <a:t>conference.</a:t>
            </a:r>
          </a:p>
          <a:p>
            <a:pPr lvl="1"/>
            <a:r>
              <a:rPr lang="en-US" sz="2000" dirty="0"/>
              <a:t>Edward </a:t>
            </a:r>
            <a:r>
              <a:rPr lang="en-US" sz="2000" dirty="0" err="1"/>
              <a:t>McFowland</a:t>
            </a:r>
            <a:r>
              <a:rPr lang="en-US" sz="2000" dirty="0"/>
              <a:t> III, Skyler Speakman, and Daniel B. Neill. Fast generalized subset scan for anomalous pattern detection. </a:t>
            </a:r>
            <a:r>
              <a:rPr lang="en-US" sz="2000" i="1" dirty="0"/>
              <a:t>Journal of Machine Learning Research</a:t>
            </a:r>
            <a:r>
              <a:rPr lang="en-US" sz="2000" dirty="0"/>
              <a:t>, 14: 1533-1561, 2013. </a:t>
            </a:r>
            <a:endParaRPr lang="en-US" altLang="en-US" sz="2000" dirty="0"/>
          </a:p>
          <a:p>
            <a:pPr eaLnBrk="1" hangingPunct="1"/>
            <a:r>
              <a:rPr lang="en-US" altLang="en-US" sz="2400" dirty="0"/>
              <a:t>Software for spatial cluster detection and for WSARE is available on the </a:t>
            </a:r>
            <a:r>
              <a:rPr lang="en-US" altLang="en-US" sz="2400" dirty="0" err="1"/>
              <a:t>Auton</a:t>
            </a:r>
            <a:r>
              <a:rPr lang="en-US" altLang="en-US" sz="2400" dirty="0"/>
              <a:t> Laboratory web page, </a:t>
            </a:r>
            <a:r>
              <a:rPr lang="en-US" altLang="en-US" sz="2400" dirty="0">
                <a:hlinkClick r:id="rId2"/>
              </a:rPr>
              <a:t>http://www.autonlab.org</a:t>
            </a:r>
            <a:r>
              <a:rPr lang="en-US" altLang="en-US" sz="2400" dirty="0"/>
              <a:t>.</a:t>
            </a:r>
          </a:p>
        </p:txBody>
      </p:sp>
    </p:spTree>
    <p:extLst>
      <p:ext uri="{BB962C8B-B14F-4D97-AF65-F5344CB8AC3E}">
        <p14:creationId xmlns:p14="http://schemas.microsoft.com/office/powerpoint/2010/main" val="376511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80AD-7590-1844-B2BB-865973C9A83A}"/>
              </a:ext>
            </a:extLst>
          </p:cNvPr>
          <p:cNvSpPr>
            <a:spLocks noGrp="1"/>
          </p:cNvSpPr>
          <p:nvPr>
            <p:ph type="title"/>
          </p:nvPr>
        </p:nvSpPr>
        <p:spPr/>
        <p:txBody>
          <a:bodyPr/>
          <a:lstStyle/>
          <a:p>
            <a:r>
              <a:rPr lang="en-US" altLang="en-US" dirty="0"/>
              <a:t>Anomaly Detection</a:t>
            </a:r>
            <a:endParaRPr lang="en-US" dirty="0"/>
          </a:p>
        </p:txBody>
      </p:sp>
      <p:sp>
        <p:nvSpPr>
          <p:cNvPr id="3" name="Content Placeholder 2">
            <a:extLst>
              <a:ext uri="{FF2B5EF4-FFF2-40B4-BE49-F238E27FC236}">
                <a16:creationId xmlns:a16="http://schemas.microsoft.com/office/drawing/2014/main" id="{5453A4FD-B351-6A45-AE5B-C96D946D0A48}"/>
              </a:ext>
            </a:extLst>
          </p:cNvPr>
          <p:cNvSpPr>
            <a:spLocks noGrp="1"/>
          </p:cNvSpPr>
          <p:nvPr>
            <p:ph idx="1"/>
          </p:nvPr>
        </p:nvSpPr>
        <p:spPr>
          <a:xfrm>
            <a:off x="2243493" y="2638044"/>
            <a:ext cx="7729728" cy="4219956"/>
          </a:xfrm>
        </p:spPr>
        <p:txBody>
          <a:bodyPr>
            <a:normAutofit/>
          </a:bodyPr>
          <a:lstStyle/>
          <a:p>
            <a:r>
              <a:rPr lang="en-US" altLang="en-US" dirty="0"/>
              <a:t>What are anomalies/outliers?</a:t>
            </a:r>
          </a:p>
          <a:p>
            <a:pPr lvl="1"/>
            <a:r>
              <a:rPr lang="en-US" altLang="en-US" sz="1800" dirty="0"/>
              <a:t>The set of data points that are considerably different than the remainder of the data (anomalies are generated by a “different mechanism”)</a:t>
            </a:r>
          </a:p>
          <a:p>
            <a:pPr lvl="1"/>
            <a:r>
              <a:rPr lang="en-US" altLang="en-US" sz="1800" dirty="0"/>
              <a:t>Interesting issue: anomaly detection vs. outlier detection</a:t>
            </a:r>
          </a:p>
          <a:p>
            <a:r>
              <a:rPr lang="en-US" altLang="en-US" dirty="0"/>
              <a:t>Variations of anomaly/outlier detection problems</a:t>
            </a:r>
          </a:p>
          <a:p>
            <a:pPr lvl="1"/>
            <a:r>
              <a:rPr lang="en-US" altLang="en-US" sz="1800" dirty="0"/>
              <a:t>Given dataset </a:t>
            </a:r>
            <a:r>
              <a:rPr lang="en-US" altLang="en-US" sz="1800" i="1" dirty="0"/>
              <a:t>D</a:t>
            </a:r>
            <a:r>
              <a:rPr lang="en-US" altLang="en-US" sz="1800" dirty="0"/>
              <a:t>, find all data points </a:t>
            </a:r>
            <a:r>
              <a:rPr lang="en-US" altLang="en-US" sz="1800" i="1" dirty="0" err="1"/>
              <a:t>x</a:t>
            </a:r>
            <a:r>
              <a:rPr lang="en-US" altLang="en-US" sz="1800" dirty="0" err="1">
                <a:sym typeface="Symbol" charset="2"/>
              </a:rPr>
              <a:t></a:t>
            </a:r>
            <a:r>
              <a:rPr lang="en-US" altLang="en-US" sz="1800" i="1" dirty="0" err="1">
                <a:sym typeface="Symbol" charset="2"/>
              </a:rPr>
              <a:t>D</a:t>
            </a:r>
            <a:r>
              <a:rPr lang="en-US" altLang="en-US" sz="1800" dirty="0">
                <a:sym typeface="Symbol" charset="2"/>
              </a:rPr>
              <a:t> </a:t>
            </a:r>
            <a:r>
              <a:rPr lang="en-US" altLang="en-US" sz="1800" dirty="0"/>
              <a:t>with anomaly scores </a:t>
            </a:r>
            <a:r>
              <a:rPr lang="en-US" altLang="en-US" sz="1800" i="1" dirty="0"/>
              <a:t>f</a:t>
            </a:r>
            <a:r>
              <a:rPr lang="en-US" altLang="en-US" sz="1800" dirty="0"/>
              <a:t>(</a:t>
            </a:r>
            <a:r>
              <a:rPr lang="en-US" altLang="en-US" sz="1800" i="1" dirty="0"/>
              <a:t>x</a:t>
            </a:r>
            <a:r>
              <a:rPr lang="en-US" altLang="en-US" sz="1800" dirty="0"/>
              <a:t>) greater than some threshold </a:t>
            </a:r>
            <a:r>
              <a:rPr lang="en-US" altLang="en-US" sz="1800" i="1" dirty="0"/>
              <a:t>t</a:t>
            </a:r>
          </a:p>
          <a:p>
            <a:pPr lvl="1"/>
            <a:r>
              <a:rPr lang="en-US" altLang="en-US" sz="1800" dirty="0"/>
              <a:t>Given dataset </a:t>
            </a:r>
            <a:r>
              <a:rPr lang="en-US" altLang="en-US" sz="1800" i="1" dirty="0"/>
              <a:t>D</a:t>
            </a:r>
            <a:r>
              <a:rPr lang="en-US" altLang="en-US" sz="1800" dirty="0"/>
              <a:t>, find all data points </a:t>
            </a:r>
            <a:r>
              <a:rPr lang="en-US" altLang="en-US" sz="1800" i="1" dirty="0" err="1"/>
              <a:t>x</a:t>
            </a:r>
            <a:r>
              <a:rPr lang="en-US" altLang="en-US" sz="1800" dirty="0" err="1">
                <a:sym typeface="Symbol" charset="2"/>
              </a:rPr>
              <a:t></a:t>
            </a:r>
            <a:r>
              <a:rPr lang="en-US" altLang="en-US" sz="1800" i="1" dirty="0" err="1">
                <a:sym typeface="Symbol" charset="2"/>
              </a:rPr>
              <a:t>D</a:t>
            </a:r>
            <a:r>
              <a:rPr lang="en-US" altLang="en-US" sz="1800" dirty="0">
                <a:sym typeface="Symbol" charset="2"/>
              </a:rPr>
              <a:t> </a:t>
            </a:r>
            <a:r>
              <a:rPr lang="en-US" altLang="en-US" sz="1800" dirty="0"/>
              <a:t>having the top-</a:t>
            </a:r>
            <a:r>
              <a:rPr lang="en-US" altLang="en-US" sz="1800" i="1" dirty="0"/>
              <a:t>n</a:t>
            </a:r>
            <a:r>
              <a:rPr lang="en-US" altLang="en-US" sz="1800" dirty="0"/>
              <a:t> largest anomaly scores </a:t>
            </a:r>
            <a:r>
              <a:rPr lang="en-US" altLang="en-US" sz="1800" i="1" dirty="0"/>
              <a:t>f</a:t>
            </a:r>
            <a:r>
              <a:rPr lang="en-US" altLang="en-US" sz="1800" dirty="0"/>
              <a:t>(</a:t>
            </a:r>
            <a:r>
              <a:rPr lang="en-US" altLang="en-US" sz="1800" i="1" dirty="0"/>
              <a:t>x</a:t>
            </a:r>
            <a:r>
              <a:rPr lang="en-US" altLang="en-US" sz="1800" dirty="0"/>
              <a:t>)</a:t>
            </a:r>
          </a:p>
          <a:p>
            <a:pPr lvl="1"/>
            <a:r>
              <a:rPr lang="en-US" altLang="en-US" sz="1800" dirty="0"/>
              <a:t>Given dataset </a:t>
            </a:r>
            <a:r>
              <a:rPr lang="en-US" altLang="en-US" sz="1800" i="1" dirty="0"/>
              <a:t>D</a:t>
            </a:r>
            <a:r>
              <a:rPr lang="en-US" altLang="en-US" sz="1800" dirty="0"/>
              <a:t>, containing mostly normal (but unlabeled) data points and test point </a:t>
            </a:r>
            <a:r>
              <a:rPr lang="en-US" altLang="en-US" sz="1800" i="1" dirty="0"/>
              <a:t>x</a:t>
            </a:r>
            <a:r>
              <a:rPr lang="en-US" altLang="en-US" sz="1800" dirty="0"/>
              <a:t>, compute anomaly score </a:t>
            </a:r>
            <a:r>
              <a:rPr lang="en-US" altLang="en-US" sz="1800" i="1" dirty="0"/>
              <a:t>f</a:t>
            </a:r>
            <a:r>
              <a:rPr lang="en-US" altLang="en-US" sz="1800" dirty="0"/>
              <a:t>(</a:t>
            </a:r>
            <a:r>
              <a:rPr lang="en-US" altLang="en-US" sz="1800" i="1" dirty="0"/>
              <a:t>x</a:t>
            </a:r>
            <a:r>
              <a:rPr lang="en-US" altLang="en-US" sz="1800" dirty="0"/>
              <a:t>) with respect to </a:t>
            </a:r>
            <a:r>
              <a:rPr lang="en-US" altLang="en-US" sz="1800" i="1" dirty="0"/>
              <a:t>D</a:t>
            </a:r>
          </a:p>
        </p:txBody>
      </p:sp>
    </p:spTree>
    <p:extLst>
      <p:ext uri="{BB962C8B-B14F-4D97-AF65-F5344CB8AC3E}">
        <p14:creationId xmlns:p14="http://schemas.microsoft.com/office/powerpoint/2010/main" val="149392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8A2382-FC4A-E54A-AF38-3569AA524C76}"/>
              </a:ext>
            </a:extLst>
          </p:cNvPr>
          <p:cNvSpPr>
            <a:spLocks noGrp="1"/>
          </p:cNvSpPr>
          <p:nvPr>
            <p:ph type="title"/>
          </p:nvPr>
        </p:nvSpPr>
        <p:spPr/>
        <p:txBody>
          <a:bodyPr/>
          <a:lstStyle/>
          <a:p>
            <a:r>
              <a:rPr lang="en-US" dirty="0"/>
              <a:t>Anomaly Detection</a:t>
            </a:r>
          </a:p>
        </p:txBody>
      </p:sp>
      <p:sp>
        <p:nvSpPr>
          <p:cNvPr id="5" name="Content Placeholder 4">
            <a:extLst>
              <a:ext uri="{FF2B5EF4-FFF2-40B4-BE49-F238E27FC236}">
                <a16:creationId xmlns:a16="http://schemas.microsoft.com/office/drawing/2014/main" id="{58800AB7-8265-A04D-A49E-0634E7CD6D3D}"/>
              </a:ext>
            </a:extLst>
          </p:cNvPr>
          <p:cNvSpPr>
            <a:spLocks noGrp="1"/>
          </p:cNvSpPr>
          <p:nvPr>
            <p:ph sz="half" idx="1"/>
          </p:nvPr>
        </p:nvSpPr>
        <p:spPr>
          <a:xfrm>
            <a:off x="1581912" y="2638044"/>
            <a:ext cx="4271771" cy="3101982"/>
          </a:xfrm>
        </p:spPr>
        <p:txBody>
          <a:bodyPr>
            <a:normAutofit lnSpcReduction="10000"/>
          </a:bodyPr>
          <a:lstStyle/>
          <a:p>
            <a:pPr marL="0" indent="0">
              <a:buNone/>
            </a:pPr>
            <a:r>
              <a:rPr lang="en-US" altLang="en-US" u="sng" dirty="0"/>
              <a:t>Main goal</a:t>
            </a:r>
            <a:r>
              <a:rPr lang="en-US" altLang="en-US" dirty="0"/>
              <a:t>: focus the user’s attention on a potentially relevant subset of the data.</a:t>
            </a:r>
          </a:p>
          <a:p>
            <a:pPr marL="342900" indent="-342900">
              <a:buFont typeface="+mj-lt"/>
              <a:buAutoNum type="arabicPeriod"/>
            </a:pPr>
            <a:r>
              <a:rPr lang="en-US" altLang="en-US" dirty="0"/>
              <a:t>Automatically </a:t>
            </a:r>
            <a:r>
              <a:rPr lang="en-US" altLang="en-US" b="1" dirty="0"/>
              <a:t>detect</a:t>
            </a:r>
            <a:r>
              <a:rPr lang="en-US" altLang="en-US" dirty="0"/>
              <a:t> relevant individual records, or groups of records. </a:t>
            </a:r>
          </a:p>
          <a:p>
            <a:pPr marL="342900" indent="-342900">
              <a:buFont typeface="+mj-lt"/>
              <a:buAutoNum type="arabicPeriod"/>
            </a:pPr>
            <a:r>
              <a:rPr lang="en-US" altLang="en-US" b="1" dirty="0"/>
              <a:t>Characterize</a:t>
            </a:r>
            <a:r>
              <a:rPr lang="en-US" altLang="en-US" dirty="0"/>
              <a:t> and </a:t>
            </a:r>
            <a:r>
              <a:rPr lang="en-US" altLang="en-US" b="1" dirty="0"/>
              <a:t>explain</a:t>
            </a:r>
            <a:r>
              <a:rPr lang="en-US" altLang="en-US" dirty="0"/>
              <a:t> patterns: pattern type, affected subset, models of normal/abnormal data.</a:t>
            </a:r>
          </a:p>
          <a:p>
            <a:pPr marL="342900" indent="-342900">
              <a:buFont typeface="+mj-lt"/>
              <a:buAutoNum type="arabicPeriod"/>
            </a:pPr>
            <a:r>
              <a:rPr lang="en-US" altLang="en-US" dirty="0"/>
              <a:t>Present the pattern to the user.</a:t>
            </a:r>
          </a:p>
          <a:p>
            <a:endParaRPr lang="en-US" dirty="0"/>
          </a:p>
        </p:txBody>
      </p:sp>
      <p:sp>
        <p:nvSpPr>
          <p:cNvPr id="6" name="Content Placeholder 5">
            <a:extLst>
              <a:ext uri="{FF2B5EF4-FFF2-40B4-BE49-F238E27FC236}">
                <a16:creationId xmlns:a16="http://schemas.microsoft.com/office/drawing/2014/main" id="{94A41A7F-2D1E-014B-8EDA-1BEF20084D03}"/>
              </a:ext>
            </a:extLst>
          </p:cNvPr>
          <p:cNvSpPr>
            <a:spLocks noGrp="1"/>
          </p:cNvSpPr>
          <p:nvPr>
            <p:ph sz="half" idx="2"/>
          </p:nvPr>
        </p:nvSpPr>
        <p:spPr>
          <a:xfrm>
            <a:off x="6338315" y="2638044"/>
            <a:ext cx="4270247" cy="3101982"/>
          </a:xfrm>
        </p:spPr>
        <p:txBody>
          <a:bodyPr>
            <a:normAutofit lnSpcReduction="10000"/>
          </a:bodyPr>
          <a:lstStyle/>
          <a:p>
            <a:pPr marL="0" indent="0">
              <a:buNone/>
            </a:pPr>
            <a:r>
              <a:rPr lang="en-US" altLang="en-US" u="sng" dirty="0"/>
              <a:t>Some common detection tasks</a:t>
            </a:r>
          </a:p>
          <a:p>
            <a:r>
              <a:rPr lang="en-US" altLang="en-US" dirty="0"/>
              <a:t>Detecting</a:t>
            </a:r>
            <a:r>
              <a:rPr lang="en-US" altLang="en-US" b="1" dirty="0"/>
              <a:t> anomalous</a:t>
            </a:r>
            <a:r>
              <a:rPr lang="en-US" altLang="en-US" dirty="0"/>
              <a:t> records or groups</a:t>
            </a:r>
          </a:p>
          <a:p>
            <a:r>
              <a:rPr lang="en-US" altLang="en-US" dirty="0"/>
              <a:t>Discovering </a:t>
            </a:r>
            <a:r>
              <a:rPr lang="en-US" altLang="en-US" b="1" dirty="0"/>
              <a:t>novelties</a:t>
            </a:r>
            <a:r>
              <a:rPr lang="en-US" altLang="en-US" dirty="0"/>
              <a:t> (e.g. new drugs)</a:t>
            </a:r>
          </a:p>
          <a:p>
            <a:r>
              <a:rPr lang="en-US" altLang="en-US" dirty="0"/>
              <a:t>Detecting </a:t>
            </a:r>
            <a:r>
              <a:rPr lang="en-US" altLang="en-US" b="1" dirty="0"/>
              <a:t>clusters</a:t>
            </a:r>
            <a:r>
              <a:rPr lang="en-US" altLang="en-US" dirty="0"/>
              <a:t> in space or time</a:t>
            </a:r>
          </a:p>
          <a:p>
            <a:r>
              <a:rPr lang="en-US" altLang="en-US" dirty="0"/>
              <a:t>Removing </a:t>
            </a:r>
            <a:r>
              <a:rPr lang="en-US" altLang="en-US" b="1" dirty="0"/>
              <a:t>noise</a:t>
            </a:r>
            <a:r>
              <a:rPr lang="en-US" altLang="en-US" dirty="0"/>
              <a:t> or </a:t>
            </a:r>
            <a:r>
              <a:rPr lang="en-US" altLang="en-US" b="1" dirty="0"/>
              <a:t>errors</a:t>
            </a:r>
            <a:r>
              <a:rPr lang="en-US" altLang="en-US" dirty="0"/>
              <a:t> in data</a:t>
            </a:r>
          </a:p>
          <a:p>
            <a:r>
              <a:rPr lang="en-US" altLang="en-US" dirty="0"/>
              <a:t>Detecting </a:t>
            </a:r>
            <a:r>
              <a:rPr lang="en-US" altLang="en-US" b="1" dirty="0"/>
              <a:t>specific patterns</a:t>
            </a:r>
            <a:r>
              <a:rPr lang="en-US" altLang="en-US" dirty="0"/>
              <a:t> (e.g. fraud)</a:t>
            </a:r>
          </a:p>
          <a:p>
            <a:r>
              <a:rPr lang="en-US" altLang="en-US" dirty="0"/>
              <a:t>Detecting emerging </a:t>
            </a:r>
            <a:r>
              <a:rPr lang="en-US" altLang="en-US" b="1" dirty="0"/>
              <a:t>events</a:t>
            </a:r>
            <a:r>
              <a:rPr lang="en-US" altLang="en-US" dirty="0"/>
              <a:t> which may require rapid responses.</a:t>
            </a:r>
          </a:p>
          <a:p>
            <a:endParaRPr lang="en-US" dirty="0"/>
          </a:p>
        </p:txBody>
      </p:sp>
    </p:spTree>
    <p:extLst>
      <p:ext uri="{BB962C8B-B14F-4D97-AF65-F5344CB8AC3E}">
        <p14:creationId xmlns:p14="http://schemas.microsoft.com/office/powerpoint/2010/main" val="125379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80AD-7590-1844-B2BB-865973C9A83A}"/>
              </a:ext>
            </a:extLst>
          </p:cNvPr>
          <p:cNvSpPr>
            <a:spLocks noGrp="1"/>
          </p:cNvSpPr>
          <p:nvPr>
            <p:ph type="title"/>
          </p:nvPr>
        </p:nvSpPr>
        <p:spPr/>
        <p:txBody>
          <a:bodyPr/>
          <a:lstStyle/>
          <a:p>
            <a:r>
              <a:rPr lang="en-US" altLang="en-US" dirty="0"/>
              <a:t>Examples</a:t>
            </a:r>
            <a:endParaRPr lang="en-US" dirty="0"/>
          </a:p>
        </p:txBody>
      </p:sp>
      <p:sp>
        <p:nvSpPr>
          <p:cNvPr id="3" name="Content Placeholder 2">
            <a:extLst>
              <a:ext uri="{FF2B5EF4-FFF2-40B4-BE49-F238E27FC236}">
                <a16:creationId xmlns:a16="http://schemas.microsoft.com/office/drawing/2014/main" id="{5453A4FD-B351-6A45-AE5B-C96D946D0A48}"/>
              </a:ext>
            </a:extLst>
          </p:cNvPr>
          <p:cNvSpPr>
            <a:spLocks noGrp="1"/>
          </p:cNvSpPr>
          <p:nvPr>
            <p:ph idx="1"/>
          </p:nvPr>
        </p:nvSpPr>
        <p:spPr>
          <a:xfrm>
            <a:off x="2243493" y="2638044"/>
            <a:ext cx="7729728" cy="4219956"/>
          </a:xfrm>
        </p:spPr>
        <p:txBody>
          <a:bodyPr>
            <a:normAutofit/>
          </a:bodyPr>
          <a:lstStyle/>
          <a:p>
            <a:pPr>
              <a:spcBef>
                <a:spcPct val="0"/>
              </a:spcBef>
            </a:pPr>
            <a:r>
              <a:rPr lang="en-US" altLang="en-US" dirty="0"/>
              <a:t>Given a massive database of financial data, which transactions are suspicious and likely to be </a:t>
            </a:r>
            <a:r>
              <a:rPr lang="en-US" altLang="en-US" b="1" dirty="0"/>
              <a:t>fraudulent</a:t>
            </a:r>
            <a:r>
              <a:rPr lang="en-US" altLang="en-US" dirty="0"/>
              <a:t>? </a:t>
            </a:r>
          </a:p>
          <a:p>
            <a:pPr>
              <a:spcBef>
                <a:spcPct val="0"/>
              </a:spcBef>
            </a:pPr>
            <a:endParaRPr lang="en-US" altLang="en-US" dirty="0"/>
          </a:p>
          <a:p>
            <a:pPr>
              <a:spcBef>
                <a:spcPct val="0"/>
              </a:spcBef>
            </a:pPr>
            <a:r>
              <a:rPr lang="en-US" altLang="en-US" dirty="0"/>
              <a:t>Given the huge number of container shipments arriving at our country’s ports every day, which should be opened by customs (to prevent smuggling, terrorism, etc.)?</a:t>
            </a:r>
          </a:p>
          <a:p>
            <a:pPr>
              <a:spcBef>
                <a:spcPct val="0"/>
              </a:spcBef>
            </a:pPr>
            <a:endParaRPr lang="en-US" altLang="en-US" dirty="0"/>
          </a:p>
          <a:p>
            <a:pPr>
              <a:spcBef>
                <a:spcPct val="0"/>
              </a:spcBef>
            </a:pPr>
            <a:r>
              <a:rPr lang="en-US" altLang="en-US" dirty="0"/>
              <a:t>Given a log of all the traffic on our computer network, which sessions represent (attempted) </a:t>
            </a:r>
            <a:r>
              <a:rPr lang="en-US" altLang="en-US" b="1" dirty="0"/>
              <a:t>intrusions</a:t>
            </a:r>
            <a:r>
              <a:rPr lang="en-US" altLang="en-US" dirty="0"/>
              <a:t>?</a:t>
            </a:r>
          </a:p>
        </p:txBody>
      </p:sp>
    </p:spTree>
    <p:extLst>
      <p:ext uri="{BB962C8B-B14F-4D97-AF65-F5344CB8AC3E}">
        <p14:creationId xmlns:p14="http://schemas.microsoft.com/office/powerpoint/2010/main" val="257911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Anomaly Detection</a:t>
            </a:r>
          </a:p>
        </p:txBody>
      </p:sp>
      <p:sp>
        <p:nvSpPr>
          <p:cNvPr id="3" name="Content Placeholder 2">
            <a:extLst>
              <a:ext uri="{FF2B5EF4-FFF2-40B4-BE49-F238E27FC236}">
                <a16:creationId xmlns:a16="http://schemas.microsoft.com/office/drawing/2014/main" id="{A00E87A2-8F35-1C4C-A395-311D3439DAF5}"/>
              </a:ext>
            </a:extLst>
          </p:cNvPr>
          <p:cNvSpPr>
            <a:spLocks noGrp="1"/>
          </p:cNvSpPr>
          <p:nvPr>
            <p:ph idx="1"/>
          </p:nvPr>
        </p:nvSpPr>
        <p:spPr>
          <a:xfrm>
            <a:off x="2231136" y="2638044"/>
            <a:ext cx="7729728" cy="3429124"/>
          </a:xfrm>
        </p:spPr>
        <p:txBody>
          <a:bodyPr>
            <a:normAutofit/>
          </a:bodyPr>
          <a:lstStyle/>
          <a:p>
            <a:r>
              <a:rPr lang="en-US" altLang="en-US" sz="2400" dirty="0"/>
              <a:t>Challenges</a:t>
            </a:r>
            <a:endParaRPr lang="en-US" altLang="en-US" sz="3200" dirty="0"/>
          </a:p>
          <a:p>
            <a:pPr lvl="1"/>
            <a:r>
              <a:rPr lang="en-US" altLang="en-US" sz="2000" dirty="0"/>
              <a:t>How many outliers are there in the data?</a:t>
            </a:r>
          </a:p>
          <a:p>
            <a:pPr lvl="1"/>
            <a:r>
              <a:rPr lang="en-US" altLang="en-US" sz="2000" dirty="0"/>
              <a:t>Method is unsupervised</a:t>
            </a:r>
          </a:p>
          <a:p>
            <a:pPr lvl="2"/>
            <a:r>
              <a:rPr lang="en-US" altLang="en-US" sz="2000" dirty="0"/>
              <a:t> Validation can be quite challenging</a:t>
            </a:r>
          </a:p>
          <a:p>
            <a:pPr lvl="1"/>
            <a:r>
              <a:rPr lang="en-US" altLang="en-US" sz="2000" dirty="0"/>
              <a:t>Finding needle in a haystack</a:t>
            </a:r>
          </a:p>
          <a:p>
            <a:r>
              <a:rPr lang="en-US" altLang="en-US" sz="2400" dirty="0"/>
              <a:t>Working assumption:</a:t>
            </a:r>
          </a:p>
          <a:p>
            <a:pPr lvl="1"/>
            <a:r>
              <a:rPr lang="en-US" altLang="en-US" sz="2000" dirty="0"/>
              <a:t>There are considerably more “normal” observations than “abnormal” observations (outliers/anomalies) in the data</a:t>
            </a:r>
          </a:p>
        </p:txBody>
      </p:sp>
    </p:spTree>
    <p:extLst>
      <p:ext uri="{BB962C8B-B14F-4D97-AF65-F5344CB8AC3E}">
        <p14:creationId xmlns:p14="http://schemas.microsoft.com/office/powerpoint/2010/main" val="133574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53E4-1E1B-034A-9F42-CD49A24F669B}"/>
              </a:ext>
            </a:extLst>
          </p:cNvPr>
          <p:cNvSpPr>
            <a:spLocks noGrp="1"/>
          </p:cNvSpPr>
          <p:nvPr>
            <p:ph type="title"/>
          </p:nvPr>
        </p:nvSpPr>
        <p:spPr/>
        <p:txBody>
          <a:bodyPr/>
          <a:lstStyle/>
          <a:p>
            <a:r>
              <a:rPr lang="en-US" altLang="en-US" dirty="0"/>
              <a:t>Anomaly Detection</a:t>
            </a:r>
            <a:endParaRPr lang="en-US" dirty="0"/>
          </a:p>
        </p:txBody>
      </p:sp>
      <p:sp>
        <p:nvSpPr>
          <p:cNvPr id="3" name="Content Placeholder 2">
            <a:extLst>
              <a:ext uri="{FF2B5EF4-FFF2-40B4-BE49-F238E27FC236}">
                <a16:creationId xmlns:a16="http://schemas.microsoft.com/office/drawing/2014/main" id="{E2D8170D-683D-C440-ACF5-1215A54B659D}"/>
              </a:ext>
            </a:extLst>
          </p:cNvPr>
          <p:cNvSpPr>
            <a:spLocks noGrp="1"/>
          </p:cNvSpPr>
          <p:nvPr>
            <p:ph idx="1"/>
          </p:nvPr>
        </p:nvSpPr>
        <p:spPr>
          <a:xfrm>
            <a:off x="2231136" y="2638044"/>
            <a:ext cx="7729728" cy="3911037"/>
          </a:xfrm>
        </p:spPr>
        <p:txBody>
          <a:bodyPr>
            <a:normAutofit lnSpcReduction="10000"/>
          </a:bodyPr>
          <a:lstStyle/>
          <a:p>
            <a:r>
              <a:rPr lang="en-US" altLang="en-US" sz="2400" dirty="0"/>
              <a:t>General Steps</a:t>
            </a:r>
          </a:p>
          <a:p>
            <a:pPr lvl="1"/>
            <a:r>
              <a:rPr lang="en-US" altLang="en-US" sz="2000" dirty="0"/>
              <a:t>Build a </a:t>
            </a:r>
            <a:r>
              <a:rPr lang="en-US" altLang="en-US" sz="2000" b="1" dirty="0"/>
              <a:t>profile</a:t>
            </a:r>
            <a:r>
              <a:rPr lang="en-US" altLang="en-US" sz="2000" dirty="0"/>
              <a:t> of the “normal” behavior</a:t>
            </a:r>
          </a:p>
          <a:p>
            <a:pPr lvl="2"/>
            <a:r>
              <a:rPr lang="en-US" altLang="en-US" sz="1800" dirty="0"/>
              <a:t>I.e., patterns or summary statistics for the overall population</a:t>
            </a:r>
          </a:p>
          <a:p>
            <a:pPr lvl="1"/>
            <a:r>
              <a:rPr lang="en-US" altLang="en-US" sz="2000" dirty="0"/>
              <a:t>Use the “normal” profile to detect </a:t>
            </a:r>
            <a:r>
              <a:rPr lang="en-US" altLang="en-US" sz="2000" b="1" dirty="0"/>
              <a:t>anomalies</a:t>
            </a:r>
          </a:p>
          <a:p>
            <a:pPr lvl="2"/>
            <a:r>
              <a:rPr lang="en-US" altLang="en-US" sz="1800" dirty="0"/>
              <a:t>I.e., observations whose characteristics differ significantly from the normal profile</a:t>
            </a:r>
            <a:endParaRPr lang="en-US" altLang="en-US" sz="2000" dirty="0"/>
          </a:p>
          <a:p>
            <a:r>
              <a:rPr lang="en-US" altLang="en-US" sz="2400" dirty="0"/>
              <a:t>Detection schemes</a:t>
            </a:r>
          </a:p>
          <a:p>
            <a:pPr lvl="1"/>
            <a:r>
              <a:rPr lang="en-US" altLang="en-US" sz="2000" dirty="0"/>
              <a:t>Graphical</a:t>
            </a:r>
          </a:p>
          <a:p>
            <a:pPr lvl="1"/>
            <a:r>
              <a:rPr lang="en-US" altLang="en-US" sz="2000" dirty="0"/>
              <a:t>Distance/proximity - based</a:t>
            </a:r>
          </a:p>
          <a:p>
            <a:pPr lvl="1"/>
            <a:r>
              <a:rPr lang="en-US" altLang="en-US" sz="2000" dirty="0"/>
              <a:t>Statistical/model-based</a:t>
            </a:r>
          </a:p>
        </p:txBody>
      </p:sp>
      <p:pic>
        <p:nvPicPr>
          <p:cNvPr id="5" name="Picture 2">
            <a:extLst>
              <a:ext uri="{FF2B5EF4-FFF2-40B4-BE49-F238E27FC236}">
                <a16:creationId xmlns:a16="http://schemas.microsoft.com/office/drawing/2014/main" id="{2AEBE06D-0112-9D49-A951-871DD14B97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2" t="12321" r="2905" b="7275"/>
          <a:stretch/>
        </p:blipFill>
        <p:spPr bwMode="auto">
          <a:xfrm>
            <a:off x="6289590" y="4648200"/>
            <a:ext cx="2797432" cy="203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6" name="Group 5">
            <a:extLst>
              <a:ext uri="{FF2B5EF4-FFF2-40B4-BE49-F238E27FC236}">
                <a16:creationId xmlns:a16="http://schemas.microsoft.com/office/drawing/2014/main" id="{9D594F5E-795F-154B-B872-625B5749A8F0}"/>
              </a:ext>
            </a:extLst>
          </p:cNvPr>
          <p:cNvGrpSpPr>
            <a:grpSpLocks/>
          </p:cNvGrpSpPr>
          <p:nvPr/>
        </p:nvGrpSpPr>
        <p:grpSpPr bwMode="auto">
          <a:xfrm>
            <a:off x="6289590" y="5051547"/>
            <a:ext cx="2797432" cy="1411038"/>
            <a:chOff x="4953000" y="4346120"/>
            <a:chExt cx="3987800" cy="2050596"/>
          </a:xfrm>
        </p:grpSpPr>
        <p:sp>
          <p:nvSpPr>
            <p:cNvPr id="7" name="Oval 5">
              <a:extLst>
                <a:ext uri="{FF2B5EF4-FFF2-40B4-BE49-F238E27FC236}">
                  <a16:creationId xmlns:a16="http://schemas.microsoft.com/office/drawing/2014/main" id="{09889925-82A8-374E-803D-EA70DC16B2DE}"/>
                </a:ext>
              </a:extLst>
            </p:cNvPr>
            <p:cNvSpPr>
              <a:spLocks noChangeArrowheads="1"/>
            </p:cNvSpPr>
            <p:nvPr/>
          </p:nvSpPr>
          <p:spPr bwMode="auto">
            <a:xfrm>
              <a:off x="5241471" y="486319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endParaRPr lang="en-US" altLang="en-US" sz="1800"/>
            </a:p>
          </p:txBody>
        </p:sp>
        <p:sp>
          <p:nvSpPr>
            <p:cNvPr id="8" name="Oval 6">
              <a:extLst>
                <a:ext uri="{FF2B5EF4-FFF2-40B4-BE49-F238E27FC236}">
                  <a16:creationId xmlns:a16="http://schemas.microsoft.com/office/drawing/2014/main" id="{E3F6C5AA-6F2E-3C4B-955C-CDC61DE7E830}"/>
                </a:ext>
              </a:extLst>
            </p:cNvPr>
            <p:cNvSpPr>
              <a:spLocks noChangeArrowheads="1"/>
            </p:cNvSpPr>
            <p:nvPr/>
          </p:nvSpPr>
          <p:spPr bwMode="auto">
            <a:xfrm>
              <a:off x="7375071" y="4591049"/>
              <a:ext cx="381000" cy="3810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endParaRPr lang="en-US" altLang="en-US" sz="1800"/>
            </a:p>
          </p:txBody>
        </p:sp>
        <p:sp>
          <p:nvSpPr>
            <p:cNvPr id="9" name="Oval 7">
              <a:extLst>
                <a:ext uri="{FF2B5EF4-FFF2-40B4-BE49-F238E27FC236}">
                  <a16:creationId xmlns:a16="http://schemas.microsoft.com/office/drawing/2014/main" id="{23433B3E-4F1C-A943-B132-E86AC927AFC0}"/>
                </a:ext>
              </a:extLst>
            </p:cNvPr>
            <p:cNvSpPr>
              <a:spLocks noChangeArrowheads="1"/>
            </p:cNvSpPr>
            <p:nvPr/>
          </p:nvSpPr>
          <p:spPr bwMode="auto">
            <a:xfrm>
              <a:off x="8763000" y="6115049"/>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endParaRPr lang="en-US" altLang="en-US" sz="1800"/>
            </a:p>
          </p:txBody>
        </p:sp>
        <p:sp>
          <p:nvSpPr>
            <p:cNvPr id="10" name="Oval 8">
              <a:extLst>
                <a:ext uri="{FF2B5EF4-FFF2-40B4-BE49-F238E27FC236}">
                  <a16:creationId xmlns:a16="http://schemas.microsoft.com/office/drawing/2014/main" id="{39969D4A-6859-B14C-B459-0493B9A9A256}"/>
                </a:ext>
              </a:extLst>
            </p:cNvPr>
            <p:cNvSpPr>
              <a:spLocks noChangeArrowheads="1"/>
            </p:cNvSpPr>
            <p:nvPr/>
          </p:nvSpPr>
          <p:spPr bwMode="auto">
            <a:xfrm>
              <a:off x="6096000" y="623479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endParaRPr lang="en-US" altLang="en-US" sz="1800"/>
            </a:p>
          </p:txBody>
        </p:sp>
        <p:sp>
          <p:nvSpPr>
            <p:cNvPr id="11" name="Oval 9">
              <a:extLst>
                <a:ext uri="{FF2B5EF4-FFF2-40B4-BE49-F238E27FC236}">
                  <a16:creationId xmlns:a16="http://schemas.microsoft.com/office/drawing/2014/main" id="{C3D9262C-94B5-7E4D-9E2A-61A5A1176508}"/>
                </a:ext>
              </a:extLst>
            </p:cNvPr>
            <p:cNvSpPr>
              <a:spLocks noChangeArrowheads="1"/>
            </p:cNvSpPr>
            <p:nvPr/>
          </p:nvSpPr>
          <p:spPr bwMode="auto">
            <a:xfrm>
              <a:off x="4953000" y="4346120"/>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defRPr>
              </a:lvl2pPr>
              <a:lvl3pPr marL="1143000" indent="-228600">
                <a:spcBef>
                  <a:spcPct val="20000"/>
                </a:spcBef>
                <a:buClr>
                  <a:schemeClr val="bg2"/>
                </a:buClr>
                <a:buSzPct val="65000"/>
                <a:buFont typeface="Wingdings" charset="2"/>
                <a:buChar char="n"/>
                <a:defRPr sz="2400">
                  <a:solidFill>
                    <a:schemeClr val="tx1"/>
                  </a:solidFill>
                  <a:latin typeface="Arial"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defRPr>
              </a:lvl4pPr>
              <a:lvl5pPr marL="2057400" indent="-228600">
                <a:spcBef>
                  <a:spcPct val="20000"/>
                </a:spcBef>
                <a:buClr>
                  <a:schemeClr val="bg2"/>
                </a:buClr>
                <a:buFont typeface="Wingdings"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defRPr>
              </a:lvl9pPr>
            </a:lstStyle>
            <a:p>
              <a:pPr>
                <a:spcBef>
                  <a:spcPct val="0"/>
                </a:spcBef>
                <a:buClrTx/>
                <a:buSzTx/>
                <a:buFontTx/>
                <a:buNone/>
              </a:pPr>
              <a:endParaRPr lang="en-US" altLang="en-US" sz="1800"/>
            </a:p>
          </p:txBody>
        </p:sp>
      </p:grpSp>
    </p:spTree>
    <p:extLst>
      <p:ext uri="{BB962C8B-B14F-4D97-AF65-F5344CB8AC3E}">
        <p14:creationId xmlns:p14="http://schemas.microsoft.com/office/powerpoint/2010/main" val="228772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34189</TotalTime>
  <Words>7026</Words>
  <Application>Microsoft Macintosh PowerPoint</Application>
  <PresentationFormat>Widescreen</PresentationFormat>
  <Paragraphs>574</Paragraphs>
  <Slides>42</Slides>
  <Notes>39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Gill Sans MT</vt:lpstr>
      <vt:lpstr>Mangal</vt:lpstr>
      <vt:lpstr>Symbol</vt:lpstr>
      <vt:lpstr>Wingdings</vt:lpstr>
      <vt:lpstr>Parcel</vt:lpstr>
      <vt:lpstr> Machine Learning &amp; Public Policy Lecture 3: Anomaly Detection &amp; Surveillance Systems</vt:lpstr>
      <vt:lpstr>Prediction For Policy</vt:lpstr>
      <vt:lpstr>Anomaly Detection</vt:lpstr>
      <vt:lpstr>Anomaly Detection Paradigm</vt:lpstr>
      <vt:lpstr>Anomaly Detection</vt:lpstr>
      <vt:lpstr>Anomaly Detection</vt:lpstr>
      <vt:lpstr>Examples</vt:lpstr>
      <vt:lpstr>Anomaly Detection</vt:lpstr>
      <vt:lpstr>Anomaly Detection</vt:lpstr>
      <vt:lpstr>Graphical Approaches: Examples</vt:lpstr>
      <vt:lpstr>Density Based Anomaly Detection</vt:lpstr>
      <vt:lpstr>Density-Based Approach</vt:lpstr>
      <vt:lpstr>Density-Based Approach:  Local Outlier Factor (LOF)</vt:lpstr>
      <vt:lpstr>LOF Approach: Example</vt:lpstr>
      <vt:lpstr>LOF Approach: Details</vt:lpstr>
      <vt:lpstr>LOF Approach: Details (2)</vt:lpstr>
      <vt:lpstr>LOF Approach: Example (2)</vt:lpstr>
      <vt:lpstr>Model Based Anomaly Detection</vt:lpstr>
      <vt:lpstr>Statistical Approaches</vt:lpstr>
      <vt:lpstr>Statistical Approaches: General Idea</vt:lpstr>
      <vt:lpstr>Non-Parametric Methods for Anomaly Detection</vt:lpstr>
      <vt:lpstr>Generalized Extreme Studentized Deviate</vt:lpstr>
      <vt:lpstr>Spatial and temporal anomaly detection</vt:lpstr>
      <vt:lpstr>Spatial and temporal anomaly detection</vt:lpstr>
      <vt:lpstr>Spatial and temporal anomaly detection</vt:lpstr>
      <vt:lpstr>Anomalous pattern Detection</vt:lpstr>
      <vt:lpstr>Anomalous pattern detection</vt:lpstr>
      <vt:lpstr>Anomalous pattern detection</vt:lpstr>
      <vt:lpstr>Anomalous pattern detection</vt:lpstr>
      <vt:lpstr>Anomalous pattern detection</vt:lpstr>
      <vt:lpstr>Subset scanning</vt:lpstr>
      <vt:lpstr>What’s Strange About Recent Events?</vt:lpstr>
      <vt:lpstr>What’s Strange About Recent Events?</vt:lpstr>
      <vt:lpstr>Model-based pattern detection</vt:lpstr>
      <vt:lpstr>Model-based pattern detection</vt:lpstr>
      <vt:lpstr>Which patterns to report?</vt:lpstr>
      <vt:lpstr>Which patterns to report?</vt:lpstr>
      <vt:lpstr>Which patterns to report?</vt:lpstr>
      <vt:lpstr>Which Subsets to Scan?</vt:lpstr>
      <vt:lpstr>Linear-time subset scanning</vt:lpstr>
      <vt:lpstr>Linear-time subset scanning</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&amp; Public Policy Lecture 1: Prediction for Policy</dc:title>
  <dc:creator>ed.mcfowland@gmail.com</dc:creator>
  <cp:lastModifiedBy>ed.mcfowland@gmail.com</cp:lastModifiedBy>
  <cp:revision>329</cp:revision>
  <dcterms:created xsi:type="dcterms:W3CDTF">2018-05-25T19:43:38Z</dcterms:created>
  <dcterms:modified xsi:type="dcterms:W3CDTF">2018-07-02T00:11:42Z</dcterms:modified>
</cp:coreProperties>
</file>