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10058400" cy="7340600"/>
  <p:notesSz cx="10058400" cy="7340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8463" y="650889"/>
            <a:ext cx="7521473" cy="458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01316" y="4394720"/>
            <a:ext cx="5255767" cy="74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688338"/>
            <a:ext cx="4375404" cy="48447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688338"/>
            <a:ext cx="4375404" cy="48447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"/>
            <a:ext cx="10058400" cy="7333615"/>
          </a:xfrm>
          <a:custGeom>
            <a:avLst/>
            <a:gdLst/>
            <a:ahLst/>
            <a:cxnLst/>
            <a:rect l="l" t="t" r="r" b="b"/>
            <a:pathLst>
              <a:path w="10058400" h="7333615">
                <a:moveTo>
                  <a:pt x="0" y="0"/>
                </a:moveTo>
                <a:lnTo>
                  <a:pt x="10058400" y="0"/>
                </a:lnTo>
                <a:lnTo>
                  <a:pt x="10058400" y="7333450"/>
                </a:lnTo>
                <a:lnTo>
                  <a:pt x="0" y="7333450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656064" cy="640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3022" y="650901"/>
            <a:ext cx="805814" cy="458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0592" y="1390413"/>
            <a:ext cx="5157215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6826758"/>
            <a:ext cx="3218688" cy="367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6826758"/>
            <a:ext cx="2313432" cy="367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6826758"/>
            <a:ext cx="2313432" cy="367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023" y="2336331"/>
            <a:ext cx="2843530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650" spc="-409"/>
              <a:t>V</a:t>
            </a:r>
            <a:r>
              <a:rPr dirty="0" sz="8650" spc="-175"/>
              <a:t>ue.js</a:t>
            </a:r>
            <a:endParaRPr sz="8650"/>
          </a:p>
        </p:txBody>
      </p:sp>
      <p:sp>
        <p:nvSpPr>
          <p:cNvPr id="3" name="object 3"/>
          <p:cNvSpPr txBox="1"/>
          <p:nvPr/>
        </p:nvSpPr>
        <p:spPr>
          <a:xfrm>
            <a:off x="5137904" y="2348280"/>
            <a:ext cx="2198370" cy="1329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50">
                <a:solidFill>
                  <a:srgbClr val="FFFFFF"/>
                </a:solidFill>
                <a:latin typeface="华文细黑"/>
                <a:cs typeface="华文细黑"/>
              </a:rPr>
              <a:t>实践</a:t>
            </a:r>
            <a:endParaRPr sz="8550">
              <a:latin typeface="华文细黑"/>
              <a:cs typeface="华文细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099" y="4052457"/>
            <a:ext cx="25107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135"/>
              </a:spcBef>
              <a:tabLst>
                <a:tab pos="1637030" algn="l"/>
              </a:tabLst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如何使用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	</a:t>
            </a:r>
            <a:r>
              <a:rPr dirty="0" sz="2800" spc="-35">
                <a:solidFill>
                  <a:srgbClr val="FFFFFF"/>
                </a:solidFill>
                <a:latin typeface="Tahoma"/>
                <a:cs typeface="Tahoma"/>
              </a:rPr>
              <a:t>ue2.0</a:t>
            </a:r>
            <a:endParaRPr sz="2800">
              <a:latin typeface="Tahoma"/>
              <a:cs typeface="Tahoma"/>
            </a:endParaRPr>
          </a:p>
          <a:p>
            <a:pPr algn="ctr" marL="565785">
              <a:lnSpc>
                <a:spcPts val="1680"/>
              </a:lnSpc>
            </a:pP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V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5000" y="4056379"/>
            <a:ext cx="21653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开发富交互式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4695" y="4052457"/>
            <a:ext cx="1511935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84860">
              <a:lnSpc>
                <a:spcPts val="1680"/>
              </a:lnSpc>
              <a:spcBef>
                <a:spcPts val="135"/>
              </a:spcBef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应用</a:t>
            </a:r>
            <a:endParaRPr sz="2800">
              <a:latin typeface="华文细黑"/>
              <a:cs typeface="华文细黑"/>
            </a:endParaRPr>
          </a:p>
          <a:p>
            <a:pPr marL="12700">
              <a:lnSpc>
                <a:spcPts val="1680"/>
              </a:lnSpc>
            </a:pPr>
            <a:r>
              <a:rPr dirty="0" sz="2800" spc="105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1095" y="2020823"/>
            <a:ext cx="5843015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6704" y="1084580"/>
            <a:ext cx="537464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华文细黑"/>
                <a:cs typeface="华文细黑"/>
              </a:rPr>
              <a:t>双向数据流较单向数据流难以维护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182" y="751473"/>
            <a:ext cx="196088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520700">
              <a:lnSpc>
                <a:spcPts val="1680"/>
              </a:lnSpc>
              <a:spcBef>
                <a:spcPts val="135"/>
              </a:spcBef>
            </a:pPr>
            <a:r>
              <a:rPr dirty="0" spc="0">
                <a:latin typeface="华文细黑"/>
                <a:cs typeface="华文细黑"/>
              </a:rPr>
              <a:t>结构划分</a:t>
            </a:r>
          </a:p>
          <a:p>
            <a:pPr marL="12700">
              <a:lnSpc>
                <a:spcPts val="1680"/>
              </a:lnSpc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50" b="1">
                <a:latin typeface="Gill Sans MT"/>
                <a:cs typeface="Gill Sans MT"/>
              </a:rPr>
              <a:t> </a:t>
            </a:r>
            <a:r>
              <a:rPr dirty="0" spc="-114"/>
              <a:t>UI</a:t>
            </a:r>
          </a:p>
        </p:txBody>
      </p:sp>
      <p:sp>
        <p:nvSpPr>
          <p:cNvPr id="3" name="object 3"/>
          <p:cNvSpPr/>
          <p:nvPr/>
        </p:nvSpPr>
        <p:spPr>
          <a:xfrm>
            <a:off x="1490472" y="1371600"/>
            <a:ext cx="6803135" cy="416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76" y="3133841"/>
            <a:ext cx="139700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单组件过重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9303" y="640080"/>
            <a:ext cx="3364991" cy="224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0952" y="640080"/>
            <a:ext cx="3035807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9888" y="3520440"/>
            <a:ext cx="3035808" cy="2020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81276" y="5694161"/>
            <a:ext cx="139700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不便于更改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2132" y="3078429"/>
            <a:ext cx="1671320" cy="3435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0">
                <a:latin typeface="宋体"/>
                <a:cs typeface="宋体"/>
              </a:rPr>
              <a:t>组件数目过多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3952" y="4027935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 h="0">
                <a:moveTo>
                  <a:pt x="0" y="0"/>
                </a:moveTo>
                <a:lnTo>
                  <a:pt x="1097280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73952" y="4439415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 h="0">
                <a:moveTo>
                  <a:pt x="0" y="0"/>
                </a:moveTo>
                <a:lnTo>
                  <a:pt x="1097280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73952" y="4850895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 h="0">
                <a:moveTo>
                  <a:pt x="0" y="0"/>
                </a:moveTo>
                <a:lnTo>
                  <a:pt x="1097280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61252" y="3725166"/>
            <a:ext cx="1122680" cy="1671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1700"/>
              </a:lnSpc>
              <a:spcBef>
                <a:spcPts val="9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复用性高 易于维护 易于变更 团队合作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3952" y="5262375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 h="0">
                <a:moveTo>
                  <a:pt x="0" y="0"/>
                </a:moveTo>
                <a:lnTo>
                  <a:pt x="1097280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580" y="2410460"/>
            <a:ext cx="7487284" cy="1499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复杂的软件必须有清晰合理的架构，</a:t>
            </a:r>
            <a:endParaRPr sz="3650">
              <a:latin typeface="华文细黑"/>
              <a:cs typeface="华文细黑"/>
            </a:endParaRPr>
          </a:p>
          <a:p>
            <a:pPr algn="ctr">
              <a:lnSpc>
                <a:spcPct val="100000"/>
              </a:lnSpc>
              <a:spcBef>
                <a:spcPts val="2815"/>
              </a:spcBef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否则无法开发和维护。</a:t>
            </a:r>
            <a:endParaRPr sz="36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7901" y="751473"/>
            <a:ext cx="2324735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什么是</a:t>
            </a:r>
            <a:endParaRPr sz="2800">
              <a:latin typeface="华文细黑"/>
              <a:cs typeface="华文细黑"/>
            </a:endParaRPr>
          </a:p>
          <a:p>
            <a:pPr marL="1254125">
              <a:lnSpc>
                <a:spcPts val="1680"/>
              </a:lnSpc>
            </a:pPr>
            <a:r>
              <a:rPr dirty="0" sz="2800" spc="160">
                <a:solidFill>
                  <a:srgbClr val="FFFFFF"/>
                </a:solidFill>
                <a:latin typeface="Tahoma"/>
                <a:cs typeface="Tahoma"/>
              </a:rPr>
              <a:t>MVVM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3079" y="1609344"/>
            <a:ext cx="6291072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035" y="751473"/>
            <a:ext cx="16243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数据驱动</a:t>
            </a:r>
          </a:p>
        </p:txBody>
      </p:sp>
      <p:sp>
        <p:nvSpPr>
          <p:cNvPr id="3" name="object 3"/>
          <p:cNvSpPr/>
          <p:nvPr/>
        </p:nvSpPr>
        <p:spPr>
          <a:xfrm>
            <a:off x="1865376" y="1563624"/>
            <a:ext cx="5934456" cy="408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035" y="705753"/>
            <a:ext cx="16243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读写分离</a:t>
            </a:r>
          </a:p>
        </p:txBody>
      </p:sp>
      <p:sp>
        <p:nvSpPr>
          <p:cNvPr id="3" name="object 3"/>
          <p:cNvSpPr/>
          <p:nvPr/>
        </p:nvSpPr>
        <p:spPr>
          <a:xfrm>
            <a:off x="896111" y="1444752"/>
            <a:ext cx="7598664" cy="459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183" y="751473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架构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01484" y="3525016"/>
            <a:ext cx="1024255" cy="421005"/>
          </a:xfrm>
          <a:custGeom>
            <a:avLst/>
            <a:gdLst/>
            <a:ahLst/>
            <a:cxnLst/>
            <a:rect l="l" t="t" r="r" b="b"/>
            <a:pathLst>
              <a:path w="1024254" h="421004">
                <a:moveTo>
                  <a:pt x="0" y="0"/>
                </a:moveTo>
                <a:lnTo>
                  <a:pt x="1024128" y="0"/>
                </a:lnTo>
                <a:lnTo>
                  <a:pt x="1024128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10513" y="3541298"/>
            <a:ext cx="80645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150" spc="-17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50" spc="25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4144" y="3739896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 h="0">
                <a:moveTo>
                  <a:pt x="0" y="0"/>
                </a:moveTo>
                <a:lnTo>
                  <a:pt x="14081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24144" y="3739896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 h="0">
                <a:moveTo>
                  <a:pt x="0" y="0"/>
                </a:moveTo>
                <a:lnTo>
                  <a:pt x="140817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24144" y="3685032"/>
            <a:ext cx="55244" cy="109855"/>
          </a:xfrm>
          <a:custGeom>
            <a:avLst/>
            <a:gdLst/>
            <a:ahLst/>
            <a:cxnLst/>
            <a:rect l="l" t="t" r="r" b="b"/>
            <a:pathLst>
              <a:path w="55245" h="109854">
                <a:moveTo>
                  <a:pt x="54864" y="0"/>
                </a:moveTo>
                <a:lnTo>
                  <a:pt x="0" y="54864"/>
                </a:lnTo>
                <a:lnTo>
                  <a:pt x="54864" y="1097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84548" y="3525016"/>
            <a:ext cx="1015365" cy="421005"/>
          </a:xfrm>
          <a:custGeom>
            <a:avLst/>
            <a:gdLst/>
            <a:ahLst/>
            <a:cxnLst/>
            <a:rect l="l" t="t" r="r" b="b"/>
            <a:pathLst>
              <a:path w="1015364" h="421004">
                <a:moveTo>
                  <a:pt x="0" y="0"/>
                </a:moveTo>
                <a:lnTo>
                  <a:pt x="1014984" y="0"/>
                </a:lnTo>
                <a:lnTo>
                  <a:pt x="101498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9132" y="3541298"/>
            <a:ext cx="100584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55">
                <a:solidFill>
                  <a:srgbClr val="FFFFFF"/>
                </a:solidFill>
                <a:latin typeface="Tahoma"/>
                <a:cs typeface="Tahoma"/>
              </a:rPr>
              <a:t>PLUGIN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3332" y="3525016"/>
            <a:ext cx="1015365" cy="421005"/>
          </a:xfrm>
          <a:custGeom>
            <a:avLst/>
            <a:gdLst/>
            <a:ahLst/>
            <a:cxnLst/>
            <a:rect l="l" t="t" r="r" b="b"/>
            <a:pathLst>
              <a:path w="1015364" h="421004">
                <a:moveTo>
                  <a:pt x="0" y="0"/>
                </a:moveTo>
                <a:lnTo>
                  <a:pt x="1014984" y="0"/>
                </a:lnTo>
                <a:lnTo>
                  <a:pt x="101498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5371" y="3541298"/>
            <a:ext cx="69151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5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01484" y="1604776"/>
            <a:ext cx="1179830" cy="421005"/>
          </a:xfrm>
          <a:custGeom>
            <a:avLst/>
            <a:gdLst/>
            <a:ahLst/>
            <a:cxnLst/>
            <a:rect l="l" t="t" r="r" b="b"/>
            <a:pathLst>
              <a:path w="1179829" h="421005">
                <a:moveTo>
                  <a:pt x="0" y="0"/>
                </a:moveTo>
                <a:lnTo>
                  <a:pt x="1179576" y="0"/>
                </a:lnTo>
                <a:lnTo>
                  <a:pt x="1179576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42213" y="1621058"/>
            <a:ext cx="109855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30">
                <a:solidFill>
                  <a:srgbClr val="FFFFFF"/>
                </a:solidFill>
                <a:latin typeface="Tahoma"/>
                <a:cs typeface="Tahoma"/>
              </a:rPr>
              <a:t>CONFIG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63840" y="2139695"/>
            <a:ext cx="0" cy="1143000"/>
          </a:xfrm>
          <a:custGeom>
            <a:avLst/>
            <a:gdLst/>
            <a:ahLst/>
            <a:cxnLst/>
            <a:rect l="l" t="t" r="r" b="b"/>
            <a:pathLst>
              <a:path w="0"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63840" y="2139695"/>
            <a:ext cx="0" cy="1143000"/>
          </a:xfrm>
          <a:custGeom>
            <a:avLst/>
            <a:gdLst/>
            <a:ahLst/>
            <a:cxnLst/>
            <a:rect l="l" t="t" r="r" b="b"/>
            <a:pathLst>
              <a:path w="0" h="1143000">
                <a:moveTo>
                  <a:pt x="0" y="114300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08976" y="3227832"/>
            <a:ext cx="109855" cy="55244"/>
          </a:xfrm>
          <a:custGeom>
            <a:avLst/>
            <a:gdLst/>
            <a:ahLst/>
            <a:cxnLst/>
            <a:rect l="l" t="t" r="r" b="b"/>
            <a:pathLst>
              <a:path w="109854" h="55245">
                <a:moveTo>
                  <a:pt x="0" y="0"/>
                </a:moveTo>
                <a:lnTo>
                  <a:pt x="54864" y="54864"/>
                </a:lnTo>
                <a:lnTo>
                  <a:pt x="1097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69279" y="1810524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69279" y="1810524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77456" y="1755660"/>
            <a:ext cx="55244" cy="109855"/>
          </a:xfrm>
          <a:custGeom>
            <a:avLst/>
            <a:gdLst/>
            <a:ahLst/>
            <a:cxnLst/>
            <a:rect l="l" t="t" r="r" b="b"/>
            <a:pathLst>
              <a:path w="55245" h="109855">
                <a:moveTo>
                  <a:pt x="0" y="109728"/>
                </a:moveTo>
                <a:lnTo>
                  <a:pt x="54864" y="54864"/>
                </a:ln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20823" y="1810524"/>
            <a:ext cx="1911350" cy="1564005"/>
          </a:xfrm>
          <a:custGeom>
            <a:avLst/>
            <a:gdLst/>
            <a:ahLst/>
            <a:cxnLst/>
            <a:rect l="l" t="t" r="r" b="b"/>
            <a:pathLst>
              <a:path w="1911350" h="1564004">
                <a:moveTo>
                  <a:pt x="0" y="1563624"/>
                </a:moveTo>
                <a:lnTo>
                  <a:pt x="19110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54631" y="1803760"/>
            <a:ext cx="77470" cy="84455"/>
          </a:xfrm>
          <a:custGeom>
            <a:avLst/>
            <a:gdLst/>
            <a:ahLst/>
            <a:cxnLst/>
            <a:rect l="l" t="t" r="r" b="b"/>
            <a:pathLst>
              <a:path w="77470" h="84455">
                <a:moveTo>
                  <a:pt x="70531" y="84056"/>
                </a:moveTo>
                <a:lnTo>
                  <a:pt x="77294" y="6762"/>
                </a:ln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91940" y="1604776"/>
            <a:ext cx="1408430" cy="421005"/>
          </a:xfrm>
          <a:custGeom>
            <a:avLst/>
            <a:gdLst/>
            <a:ahLst/>
            <a:cxnLst/>
            <a:rect l="l" t="t" r="r" b="b"/>
            <a:pathLst>
              <a:path w="1408429" h="421005">
                <a:moveTo>
                  <a:pt x="0" y="0"/>
                </a:moveTo>
                <a:lnTo>
                  <a:pt x="1408176" y="0"/>
                </a:lnTo>
                <a:lnTo>
                  <a:pt x="1408176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22673" y="1621058"/>
            <a:ext cx="134683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3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0611" y="4468865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业务逻辑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69564" y="4448561"/>
            <a:ext cx="1179830" cy="421005"/>
          </a:xfrm>
          <a:custGeom>
            <a:avLst/>
            <a:gdLst/>
            <a:ahLst/>
            <a:cxnLst/>
            <a:rect l="l" t="t" r="r" b="b"/>
            <a:pathLst>
              <a:path w="1179829" h="421004">
                <a:moveTo>
                  <a:pt x="0" y="0"/>
                </a:moveTo>
                <a:lnTo>
                  <a:pt x="1179576" y="0"/>
                </a:lnTo>
                <a:lnTo>
                  <a:pt x="1179576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10293" y="4464842"/>
            <a:ext cx="109855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30">
                <a:solidFill>
                  <a:srgbClr val="FFFFFF"/>
                </a:solidFill>
                <a:latin typeface="Tahoma"/>
                <a:cs typeface="Tahoma"/>
              </a:rPr>
              <a:t>CONFIG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37176" y="4608576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 h="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37176" y="4608576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 h="0">
                <a:moveTo>
                  <a:pt x="7772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59552" y="4553711"/>
            <a:ext cx="55244" cy="109855"/>
          </a:xfrm>
          <a:custGeom>
            <a:avLst/>
            <a:gdLst/>
            <a:ahLst/>
            <a:cxnLst/>
            <a:rect l="l" t="t" r="r" b="b"/>
            <a:pathLst>
              <a:path w="55245" h="109854">
                <a:moveTo>
                  <a:pt x="0" y="109728"/>
                </a:moveTo>
                <a:lnTo>
                  <a:pt x="54864" y="54864"/>
                </a:ln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83580" y="4448561"/>
            <a:ext cx="1024255" cy="421005"/>
          </a:xfrm>
          <a:custGeom>
            <a:avLst/>
            <a:gdLst/>
            <a:ahLst/>
            <a:cxnLst/>
            <a:rect l="l" t="t" r="r" b="b"/>
            <a:pathLst>
              <a:path w="1024254" h="421004">
                <a:moveTo>
                  <a:pt x="0" y="0"/>
                </a:moveTo>
                <a:lnTo>
                  <a:pt x="1024128" y="0"/>
                </a:lnTo>
                <a:lnTo>
                  <a:pt x="1024128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892609" y="4464842"/>
            <a:ext cx="80645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150" spc="-17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50" spc="25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86116" y="4402840"/>
            <a:ext cx="1015365" cy="421005"/>
          </a:xfrm>
          <a:custGeom>
            <a:avLst/>
            <a:gdLst/>
            <a:ahLst/>
            <a:cxnLst/>
            <a:rect l="l" t="t" r="r" b="b"/>
            <a:pathLst>
              <a:path w="1015365" h="421004">
                <a:moveTo>
                  <a:pt x="0" y="0"/>
                </a:moveTo>
                <a:lnTo>
                  <a:pt x="1014984" y="0"/>
                </a:lnTo>
                <a:lnTo>
                  <a:pt x="101498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790700" y="4419122"/>
            <a:ext cx="100584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55">
                <a:solidFill>
                  <a:srgbClr val="FFFFFF"/>
                </a:solidFill>
                <a:latin typeface="Tahoma"/>
                <a:cs typeface="Tahoma"/>
              </a:rPr>
              <a:t>PLUGIN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22007" y="4608576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 h="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22007" y="4608576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 h="0">
                <a:moveTo>
                  <a:pt x="7772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44383" y="4553711"/>
            <a:ext cx="55244" cy="109855"/>
          </a:xfrm>
          <a:custGeom>
            <a:avLst/>
            <a:gdLst/>
            <a:ahLst/>
            <a:cxnLst/>
            <a:rect l="l" t="t" r="r" b="b"/>
            <a:pathLst>
              <a:path w="55245" h="109854">
                <a:moveTo>
                  <a:pt x="0" y="109728"/>
                </a:moveTo>
                <a:lnTo>
                  <a:pt x="54864" y="54864"/>
                </a:ln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340611" y="5200385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交互逻辑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69564" y="5170936"/>
            <a:ext cx="1408430" cy="421005"/>
          </a:xfrm>
          <a:custGeom>
            <a:avLst/>
            <a:gdLst/>
            <a:ahLst/>
            <a:cxnLst/>
            <a:rect l="l" t="t" r="r" b="b"/>
            <a:pathLst>
              <a:path w="1408429" h="421004">
                <a:moveTo>
                  <a:pt x="0" y="0"/>
                </a:moveTo>
                <a:lnTo>
                  <a:pt x="1408176" y="0"/>
                </a:lnTo>
                <a:lnTo>
                  <a:pt x="1408176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00297" y="5187218"/>
            <a:ext cx="134683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3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40611" y="6014201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展示逻辑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9564" y="5993896"/>
            <a:ext cx="1015365" cy="421005"/>
          </a:xfrm>
          <a:custGeom>
            <a:avLst/>
            <a:gdLst/>
            <a:ahLst/>
            <a:cxnLst/>
            <a:rect l="l" t="t" r="r" b="b"/>
            <a:pathLst>
              <a:path w="1015364" h="421004">
                <a:moveTo>
                  <a:pt x="0" y="0"/>
                </a:moveTo>
                <a:lnTo>
                  <a:pt x="1014984" y="0"/>
                </a:lnTo>
                <a:lnTo>
                  <a:pt x="101498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374148" y="6010183"/>
            <a:ext cx="100584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55">
                <a:solidFill>
                  <a:srgbClr val="FFFFFF"/>
                </a:solidFill>
                <a:latin typeface="Tahoma"/>
                <a:cs typeface="Tahoma"/>
              </a:rPr>
              <a:t>PLUGIN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91756" y="964696"/>
            <a:ext cx="1408430" cy="421005"/>
          </a:xfrm>
          <a:custGeom>
            <a:avLst/>
            <a:gdLst/>
            <a:ahLst/>
            <a:cxnLst/>
            <a:rect l="l" t="t" r="r" b="b"/>
            <a:pathLst>
              <a:path w="1408429" h="421005">
                <a:moveTo>
                  <a:pt x="0" y="0"/>
                </a:moveTo>
                <a:lnTo>
                  <a:pt x="1408176" y="0"/>
                </a:lnTo>
                <a:lnTo>
                  <a:pt x="1408176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418082" y="980978"/>
            <a:ext cx="955675" cy="3587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25"/>
              <a:t>VESSEL</a:t>
            </a:r>
            <a:endParaRPr sz="2150"/>
          </a:p>
        </p:txBody>
      </p:sp>
      <p:sp>
        <p:nvSpPr>
          <p:cNvPr id="45" name="object 45"/>
          <p:cNvSpPr txBox="1"/>
          <p:nvPr/>
        </p:nvSpPr>
        <p:spPr>
          <a:xfrm>
            <a:off x="5729725" y="5200385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页面布局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66076" y="5180080"/>
            <a:ext cx="1408430" cy="421005"/>
          </a:xfrm>
          <a:custGeom>
            <a:avLst/>
            <a:gdLst/>
            <a:ahLst/>
            <a:cxnLst/>
            <a:rect l="l" t="t" r="r" b="b"/>
            <a:pathLst>
              <a:path w="1408429" h="421004">
                <a:moveTo>
                  <a:pt x="0" y="0"/>
                </a:moveTo>
                <a:lnTo>
                  <a:pt x="1408176" y="0"/>
                </a:lnTo>
                <a:lnTo>
                  <a:pt x="1408176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692402" y="5196362"/>
            <a:ext cx="95567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25">
                <a:solidFill>
                  <a:srgbClr val="FFFFFF"/>
                </a:solidFill>
                <a:latin typeface="Tahoma"/>
                <a:cs typeface="Tahoma"/>
              </a:rPr>
              <a:t>VESSEL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047" y="705753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好处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0" y="1643369"/>
            <a:ext cx="194563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保留了双向绑定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0110" y="1643369"/>
            <a:ext cx="167132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易于编写交互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0" y="3600185"/>
            <a:ext cx="194563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主业务读写分离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4430" y="3645905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易于维护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9550" y="2612633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数据驱动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4430" y="2612633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易于开发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9079" y="181965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69079" y="181965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69079" y="37307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69079" y="37307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9079" y="2825483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69079" y="2825483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56379" y="4486147"/>
            <a:ext cx="181991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06575" algn="l"/>
              </a:tabLst>
            </a:pPr>
            <a:r>
              <a:rPr dirty="0" sz="215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u="sng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339" y="4401822"/>
            <a:ext cx="1945639" cy="84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7160">
              <a:lnSpc>
                <a:spcPct val="131700"/>
              </a:lnSpc>
              <a:spcBef>
                <a:spcPts val="9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业务、交互、 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展示、布局分离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4423" y="4642601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易于更迭</a:t>
            </a:r>
            <a:endParaRPr sz="2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329" y="550305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提纲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9258" y="1313180"/>
            <a:ext cx="1958975" cy="58547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/>
              <a:t>1.</a:t>
            </a:r>
            <a:r>
              <a:rPr dirty="0" sz="3700" spc="-250"/>
              <a:t> </a:t>
            </a:r>
            <a:r>
              <a:rPr dirty="0" sz="3650" spc="15">
                <a:latin typeface="华文细黑"/>
                <a:cs typeface="华文细黑"/>
              </a:rPr>
              <a:t>架构</a:t>
            </a:r>
            <a:r>
              <a:rPr dirty="0" sz="3650" spc="-5">
                <a:latin typeface="华文细黑"/>
                <a:cs typeface="华文细黑"/>
              </a:rPr>
              <a:t> </a:t>
            </a:r>
            <a:r>
              <a:rPr dirty="0" sz="3650" spc="-545">
                <a:latin typeface="MS UI Gothic"/>
                <a:cs typeface="MS UI Gothic"/>
              </a:rPr>
              <a:t>✔</a:t>
            </a:r>
            <a:endParaRPr sz="3650">
              <a:latin typeface="MS UI Gothic"/>
              <a:cs typeface="MS UI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6867" y="5216911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 h="0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89258" y="4861052"/>
            <a:ext cx="2376170" cy="585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r>
              <a:rPr dirty="0" sz="3700" spc="-2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填</a:t>
            </a:r>
            <a:r>
              <a:rPr dirty="0" sz="3650" spc="10">
                <a:solidFill>
                  <a:srgbClr val="FFFFFF"/>
                </a:solidFill>
                <a:latin typeface="华文细黑"/>
                <a:cs typeface="华文细黑"/>
              </a:rPr>
              <a:t>坑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优化</a:t>
            </a:r>
            <a:endParaRPr sz="3650">
              <a:latin typeface="华文细黑"/>
              <a:cs typeface="华文细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258" y="1966524"/>
            <a:ext cx="4263390" cy="2561590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968375">
              <a:lnSpc>
                <a:spcPct val="100000"/>
              </a:lnSpc>
              <a:spcBef>
                <a:spcPts val="159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150" spc="125">
                <a:solidFill>
                  <a:srgbClr val="FFFFFF"/>
                </a:solidFill>
                <a:latin typeface="Tahoma"/>
                <a:cs typeface="Tahoma"/>
              </a:rPr>
              <a:t>MVVM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组件化架构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700" spc="-140">
                <a:solidFill>
                  <a:srgbClr val="FFFFFF"/>
                </a:solidFill>
                <a:latin typeface="Tahoma"/>
                <a:cs typeface="Tahoma"/>
              </a:rPr>
              <a:t>2.</a:t>
            </a:r>
            <a:r>
              <a:rPr dirty="0" sz="37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开发</a:t>
            </a:r>
            <a:endParaRPr sz="3650">
              <a:latin typeface="华文细黑"/>
              <a:cs typeface="华文细黑"/>
            </a:endParaRPr>
          </a:p>
          <a:p>
            <a:pPr marL="835025" marR="2578735" indent="17780">
              <a:lnSpc>
                <a:spcPts val="4680"/>
              </a:lnSpc>
              <a:spcBef>
                <a:spcPts val="12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组件多 组件重</a:t>
            </a:r>
            <a:endParaRPr sz="2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463" y="760617"/>
            <a:ext cx="126746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我是谁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314" y="2538476"/>
            <a:ext cx="3434715" cy="1203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钟恒</a:t>
            </a:r>
            <a:endParaRPr sz="2800">
              <a:latin typeface="华文细黑"/>
              <a:cs typeface="华文细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568960">
              <a:lnSpc>
                <a:spcPts val="1680"/>
              </a:lnSpc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奇舞团前端工程师</a:t>
            </a:r>
            <a:endParaRPr sz="2800">
              <a:latin typeface="华文细黑"/>
              <a:cs typeface="华文细黑"/>
            </a:endParaRPr>
          </a:p>
          <a:p>
            <a:pPr marL="12700">
              <a:lnSpc>
                <a:spcPts val="1680"/>
              </a:lnSpc>
            </a:pPr>
            <a:r>
              <a:rPr dirty="0" sz="2800" spc="-70">
                <a:solidFill>
                  <a:srgbClr val="FFFFFF"/>
                </a:solidFill>
                <a:latin typeface="Tahoma"/>
                <a:cs typeface="Tahoma"/>
              </a:rPr>
              <a:t>360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3952" y="2048255"/>
            <a:ext cx="2258568" cy="224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9564" y="1724660"/>
            <a:ext cx="5457190" cy="749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>
                <a:latin typeface="华文细黑"/>
                <a:cs typeface="华文细黑"/>
              </a:rPr>
              <a:t>多组件间如何通信？</a:t>
            </a:r>
            <a:endParaRPr sz="4750">
              <a:latin typeface="华文细黑"/>
              <a:cs typeface="华文细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71216" y="3008376"/>
            <a:ext cx="3913631" cy="235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1951" y="1527035"/>
            <a:ext cx="5852159" cy="419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1043" y="705753"/>
            <a:ext cx="361886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109345">
              <a:lnSpc>
                <a:spcPts val="1680"/>
              </a:lnSpc>
              <a:spcBef>
                <a:spcPts val="135"/>
              </a:spcBef>
            </a:pPr>
            <a:r>
              <a:rPr dirty="0" spc="0">
                <a:latin typeface="华文细黑"/>
                <a:cs typeface="华文细黑"/>
              </a:rPr>
              <a:t>提供的通信方式</a:t>
            </a:r>
          </a:p>
          <a:p>
            <a:pPr marL="12700">
              <a:lnSpc>
                <a:spcPts val="1680"/>
              </a:lnSpc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30" b="1">
                <a:latin typeface="Gill Sans MT"/>
                <a:cs typeface="Gill Sans MT"/>
              </a:rPr>
              <a:t> </a:t>
            </a:r>
            <a:r>
              <a:rPr dirty="0" spc="-55"/>
              <a:t>Vue.js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2778" y="705753"/>
            <a:ext cx="110934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50" b="1">
                <a:latin typeface="Gill Sans MT"/>
                <a:cs typeface="Gill Sans MT"/>
              </a:rPr>
              <a:t> </a:t>
            </a:r>
            <a:r>
              <a:rPr dirty="0" spc="55"/>
              <a:t>props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256" y="1600714"/>
            <a:ext cx="4087495" cy="128905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12065" rIns="0" bIns="0" rtlCol="0" vert="horz">
            <a:spAutoFit/>
          </a:bodyPr>
          <a:lstStyle/>
          <a:p>
            <a:pPr marL="276225" marR="1766570" indent="-185420">
              <a:lnSpc>
                <a:spcPct val="125000"/>
              </a:lnSpc>
              <a:spcBef>
                <a:spcPts val="9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Vue.component(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'child'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200" spc="-1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  props:</a:t>
            </a:r>
            <a:r>
              <a:rPr dirty="0" sz="1200" spc="-3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'message'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template: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'&lt;span&gt;{{ myMessage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}}&lt;/span&gt;'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04" y="1600714"/>
            <a:ext cx="3813175" cy="1298575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div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input</a:t>
            </a:r>
            <a:r>
              <a:rPr dirty="0" sz="1200" spc="-5">
                <a:solidFill>
                  <a:srgbClr val="EEEE8F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v-model=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"parentMsg"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br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child</a:t>
            </a:r>
            <a:r>
              <a:rPr dirty="0" sz="1200" spc="15">
                <a:solidFill>
                  <a:srgbClr val="EEEE8F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:message=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"parentMsg"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&gt;&lt;/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child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&lt;/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div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7552" y="3346703"/>
            <a:ext cx="3291840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32806" y="4172234"/>
            <a:ext cx="377952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85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属性式传数据太方便了</a:t>
            </a:r>
            <a:r>
              <a:rPr dirty="0" sz="2100" spc="50">
                <a:solidFill>
                  <a:srgbClr val="FFFFFF"/>
                </a:solidFill>
                <a:latin typeface="宋体"/>
                <a:cs typeface="宋体"/>
              </a:rPr>
              <a:t>！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462" y="705753"/>
            <a:ext cx="396240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096010">
              <a:lnSpc>
                <a:spcPts val="1680"/>
              </a:lnSpc>
              <a:spcBef>
                <a:spcPts val="135"/>
              </a:spcBef>
            </a:pPr>
            <a:r>
              <a:rPr dirty="0" spc="0">
                <a:latin typeface="华文细黑"/>
                <a:cs typeface="华文细黑"/>
              </a:rPr>
              <a:t>能双向传数据吗？</a:t>
            </a:r>
          </a:p>
          <a:p>
            <a:pPr marL="12700">
              <a:lnSpc>
                <a:spcPts val="1680"/>
              </a:lnSpc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50" b="1">
                <a:latin typeface="Gill Sans MT"/>
                <a:cs typeface="Gill Sans MT"/>
              </a:rPr>
              <a:t> </a:t>
            </a:r>
            <a:r>
              <a:rPr dirty="0" spc="55"/>
              <a:t>props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4992" y="1499621"/>
            <a:ext cx="5130165" cy="59436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&lt;!--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双 向  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prop</a:t>
            </a:r>
            <a:r>
              <a:rPr dirty="0" sz="1200" spc="-45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绑 定  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--&gt;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my-component</a:t>
            </a:r>
            <a:r>
              <a:rPr dirty="0" sz="1200" spc="75">
                <a:solidFill>
                  <a:srgbClr val="EEEE8F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:prop.sync=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"someThing"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&gt;&lt;/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my-component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466" y="1602770"/>
            <a:ext cx="116522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40">
                <a:solidFill>
                  <a:srgbClr val="FFFFFF"/>
                </a:solidFill>
                <a:latin typeface="Tahoma"/>
                <a:cs typeface="Tahoma"/>
              </a:rPr>
              <a:t>Vue.js</a:t>
            </a:r>
            <a:r>
              <a:rPr dirty="0" sz="215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65">
                <a:solidFill>
                  <a:srgbClr val="FFFFFF"/>
                </a:solidFill>
                <a:latin typeface="Tahoma"/>
                <a:cs typeface="Tahoma"/>
              </a:rPr>
              <a:t>1.0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4992" y="2459741"/>
            <a:ext cx="5130165" cy="155448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12065" rIns="0" bIns="0" rtlCol="0" vert="horz">
            <a:spAutoFit/>
          </a:bodyPr>
          <a:lstStyle/>
          <a:p>
            <a:pPr marL="276225" marR="3827145" indent="-185420">
              <a:lnSpc>
                <a:spcPct val="125000"/>
              </a:lnSpc>
              <a:spcBef>
                <a:spcPts val="9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props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: {  </a:t>
            </a:r>
            <a:r>
              <a:rPr dirty="0" sz="1200" spc="0">
                <a:solidFill>
                  <a:srgbClr val="EEDCBB"/>
                </a:solidFill>
                <a:latin typeface="Courier New"/>
                <a:cs typeface="Courier New"/>
              </a:rPr>
              <a:t>callback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dirty="0" sz="1200" spc="-6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1645" marR="3086735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type: Function,  default: () =&gt;</a:t>
            </a:r>
            <a:r>
              <a:rPr dirty="0" sz="1200" spc="-4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9466" y="2562890"/>
            <a:ext cx="116522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40">
                <a:solidFill>
                  <a:srgbClr val="FFFFFF"/>
                </a:solidFill>
                <a:latin typeface="Tahoma"/>
                <a:cs typeface="Tahoma"/>
              </a:rPr>
              <a:t>Vue.js</a:t>
            </a:r>
            <a:r>
              <a:rPr dirty="0" sz="215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65">
                <a:solidFill>
                  <a:srgbClr val="FFFFFF"/>
                </a:solidFill>
                <a:latin typeface="Tahoma"/>
                <a:cs typeface="Tahoma"/>
              </a:rPr>
              <a:t>2.0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4992" y="4379981"/>
            <a:ext cx="5130165" cy="39370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&lt;my-component</a:t>
            </a:r>
            <a:r>
              <a:rPr dirty="0" sz="1200" spc="8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A2A2"/>
                </a:solidFill>
                <a:latin typeface="Courier New"/>
                <a:cs typeface="Courier New"/>
              </a:rPr>
              <a:t>:callback=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"setStyles"</a:t>
            </a:r>
            <a:r>
              <a:rPr dirty="0" sz="1200" spc="0">
                <a:solidFill>
                  <a:srgbClr val="DCA2A2"/>
                </a:solidFill>
                <a:latin typeface="Courier New"/>
                <a:cs typeface="Courier New"/>
              </a:rPr>
              <a:t>&gt;&lt;/my-component&gt;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8650" y="5178074"/>
            <a:ext cx="401891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每次都要设置</a:t>
            </a:r>
            <a:r>
              <a:rPr dirty="0" sz="2150" spc="4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50" spc="-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150" spc="60">
                <a:solidFill>
                  <a:srgbClr val="FFFFFF"/>
                </a:solidFill>
                <a:latin typeface="Tahoma"/>
                <a:cs typeface="Tahoma"/>
              </a:rPr>
              <a:t>ops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太麻烦了</a:t>
            </a:r>
            <a:r>
              <a:rPr dirty="0" sz="2150" spc="400">
                <a:solidFill>
                  <a:srgbClr val="FFFFFF"/>
                </a:solidFill>
                <a:latin typeface="Tahoma"/>
                <a:cs typeface="Tahoma"/>
              </a:rPr>
              <a:t>……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600" y="705765"/>
            <a:ext cx="16243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函数调用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432" y="1755908"/>
            <a:ext cx="3886200" cy="3538854"/>
          </a:xfrm>
          <a:prstGeom prst="rect">
            <a:avLst/>
          </a:prstGeom>
          <a:solidFill>
            <a:srgbClr val="3E3E3E"/>
          </a:solidFill>
        </p:spPr>
        <p:txBody>
          <a:bodyPr wrap="square" lIns="0" tIns="12065" rIns="0" bIns="0" rtlCol="0" vert="horz">
            <a:spAutoFit/>
          </a:bodyPr>
          <a:lstStyle/>
          <a:p>
            <a:pPr marL="276225" marR="2028189" indent="-185420">
              <a:lnSpc>
                <a:spcPct val="125000"/>
              </a:lnSpc>
              <a:spcBef>
                <a:spcPts val="9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var app =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new</a:t>
            </a:r>
            <a:r>
              <a:rPr dirty="0" sz="1200" spc="-4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Vue({  el: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'#app'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 template:</a:t>
            </a:r>
            <a:r>
              <a:rPr dirty="0" sz="1200" spc="-6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`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&lt;div&gt;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child</a:t>
            </a:r>
            <a:r>
              <a:rPr dirty="0" sz="1200" spc="-20">
                <a:solidFill>
                  <a:srgbClr val="EEEE8F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ref=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"child"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&gt;&lt;/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child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53720" marR="917575" indent="-27813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&lt;button v-on:click=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"reverse"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&gt;  Reverse</a:t>
            </a:r>
            <a:r>
              <a:rPr dirty="0" sz="1200" spc="-4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Message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&lt;/button&gt;</a:t>
            </a:r>
            <a:endParaRPr sz="1200">
              <a:latin typeface="Courier New"/>
              <a:cs typeface="Courier New"/>
            </a:endParaRPr>
          </a:p>
          <a:p>
            <a:pPr marL="276225" marR="2675890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&lt;/div&gt;`,  methods:</a:t>
            </a:r>
            <a:r>
              <a:rPr dirty="0" sz="1200" spc="-6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53720" marR="269875" indent="-9271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reverse () {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.$refs.child.reverseMessage()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9552" y="2569464"/>
            <a:ext cx="2862072" cy="190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323" y="705753"/>
            <a:ext cx="233743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3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组件树的问题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1179575" y="1664207"/>
            <a:ext cx="3419855" cy="2688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28032" y="1600211"/>
            <a:ext cx="4206240" cy="43942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628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95"/>
              </a:spcBef>
            </a:pPr>
            <a:r>
              <a:rPr dirty="0" sz="1950" spc="5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950" spc="5">
                <a:solidFill>
                  <a:srgbClr val="DCDCDC"/>
                </a:solidFill>
                <a:latin typeface="Courier New"/>
                <a:cs typeface="Courier New"/>
              </a:rPr>
              <a:t>.$parent.$parent.open()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0096" y="2240279"/>
            <a:ext cx="2798063" cy="279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0611" y="4980381"/>
            <a:ext cx="331724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需要更清晰扁平的通信方式</a:t>
            </a:r>
            <a:endParaRPr sz="2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312" y="705753"/>
            <a:ext cx="16243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利用共享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5665" y="705753"/>
            <a:ext cx="1040765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2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3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8423" y="3630167"/>
            <a:ext cx="2926079" cy="1947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416" y="1563611"/>
            <a:ext cx="4014216" cy="40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89904" y="1325887"/>
            <a:ext cx="2085339" cy="2085339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7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plugin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&lt;span&gt;{{num}}&lt;/span&gt;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 marR="1059815">
              <a:lnSpc>
                <a:spcPct val="125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 plus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.num++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 marR="1059815">
              <a:lnSpc>
                <a:spcPct val="125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//minus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.num--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744" y="705753"/>
            <a:ext cx="182245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用了共享</a:t>
            </a:r>
            <a:endParaRPr sz="2800">
              <a:latin typeface="华文细黑"/>
              <a:cs typeface="华文细黑"/>
            </a:endParaRPr>
          </a:p>
          <a:p>
            <a:pPr algn="r" marR="5080">
              <a:lnSpc>
                <a:spcPts val="1680"/>
              </a:lnSpc>
            </a:pP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4076" y="992690"/>
            <a:ext cx="81724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2800" spc="-22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3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027" y="709675"/>
            <a:ext cx="38227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后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756" y="5194250"/>
            <a:ext cx="7020559" cy="5911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ts val="2165"/>
              </a:lnSpc>
              <a:spcBef>
                <a:spcPts val="160"/>
              </a:spcBef>
              <a:tabLst>
                <a:tab pos="4675505" algn="l"/>
              </a:tabLst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我改的，不好意思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	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你加个锁吧</a:t>
            </a:r>
            <a:endParaRPr sz="3650">
              <a:latin typeface="华文细黑"/>
              <a:cs typeface="华文细黑"/>
            </a:endParaRPr>
          </a:p>
          <a:p>
            <a:pPr algn="ctr" marL="1398905">
              <a:lnSpc>
                <a:spcPts val="2225"/>
              </a:lnSpc>
            </a:pPr>
            <a:r>
              <a:rPr dirty="0" sz="3700" spc="640">
                <a:solidFill>
                  <a:srgbClr val="FFFFFF"/>
                </a:solidFill>
                <a:latin typeface="Tahoma"/>
                <a:cs typeface="Tahoma"/>
              </a:rPr>
              <a:t>……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1088136"/>
            <a:ext cx="3255264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312" y="705753"/>
            <a:ext cx="305054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25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这个功能是异步的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797" y="1611914"/>
            <a:ext cx="6370955" cy="39681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我先监听标识位</a:t>
            </a:r>
            <a:r>
              <a:rPr dirty="0" sz="2150" spc="18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150">
              <a:latin typeface="Tahoma"/>
              <a:cs typeface="Tahoma"/>
            </a:endParaRPr>
          </a:p>
          <a:p>
            <a:pPr algn="ctr" marL="12065" marR="5080">
              <a:lnSpc>
                <a:spcPts val="5400"/>
              </a:lnSpc>
              <a:spcBef>
                <a:spcPts val="28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我再修改标志位</a:t>
            </a:r>
            <a:r>
              <a:rPr dirty="0" sz="2150" spc="1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00" spc="12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通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知</a:t>
            </a:r>
            <a:r>
              <a:rPr dirty="0" sz="2150" spc="25">
                <a:solidFill>
                  <a:srgbClr val="FFFFFF"/>
                </a:solidFill>
                <a:latin typeface="Tahoma"/>
                <a:cs typeface="Tahoma"/>
              </a:rPr>
              <a:t>alpha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组件去执行异步功能。 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接着修改标志位</a:t>
            </a:r>
            <a:r>
              <a:rPr dirty="0" sz="2150" spc="8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100" spc="5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证明标识位</a:t>
            </a:r>
            <a:r>
              <a:rPr dirty="0" sz="2150" spc="18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是我修改的。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哦</a:t>
            </a:r>
            <a:r>
              <a:rPr dirty="0" sz="2100" spc="5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标识位</a:t>
            </a:r>
            <a:r>
              <a:rPr dirty="0" sz="2150" spc="18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被修改了</a:t>
            </a:r>
            <a:endParaRPr sz="2050">
              <a:latin typeface="宋体"/>
              <a:cs typeface="宋体"/>
            </a:endParaRPr>
          </a:p>
          <a:p>
            <a:pPr algn="ctr" marL="979805" marR="972185">
              <a:lnSpc>
                <a:spcPts val="5400"/>
              </a:lnSpc>
              <a:spcBef>
                <a:spcPts val="28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看看标识位</a:t>
            </a:r>
            <a:r>
              <a:rPr dirty="0" sz="2150" spc="8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100" spc="5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这是</a:t>
            </a:r>
            <a:r>
              <a:rPr dirty="0" sz="2150" spc="25">
                <a:solidFill>
                  <a:srgbClr val="FFFFFF"/>
                </a:solidFill>
                <a:latin typeface="Tahoma"/>
                <a:cs typeface="Tahoma"/>
              </a:rPr>
              <a:t>alpha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组件的标志 拿到数据咯</a:t>
            </a:r>
            <a:endParaRPr sz="2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751" y="705753"/>
            <a:ext cx="340741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25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当数据位被多方操作</a:t>
            </a:r>
          </a:p>
        </p:txBody>
      </p:sp>
      <p:sp>
        <p:nvSpPr>
          <p:cNvPr id="3" name="object 3"/>
          <p:cNvSpPr/>
          <p:nvPr/>
        </p:nvSpPr>
        <p:spPr>
          <a:xfrm>
            <a:off x="3541163" y="1617774"/>
            <a:ext cx="2592070" cy="3110865"/>
          </a:xfrm>
          <a:custGeom>
            <a:avLst/>
            <a:gdLst/>
            <a:ahLst/>
            <a:cxnLst/>
            <a:rect l="l" t="t" r="r" b="b"/>
            <a:pathLst>
              <a:path w="2592070" h="3110865">
                <a:moveTo>
                  <a:pt x="777615" y="1295999"/>
                </a:moveTo>
                <a:lnTo>
                  <a:pt x="453608" y="1295999"/>
                </a:lnTo>
                <a:lnTo>
                  <a:pt x="453608" y="842405"/>
                </a:lnTo>
                <a:lnTo>
                  <a:pt x="454942" y="794601"/>
                </a:lnTo>
                <a:lnTo>
                  <a:pt x="458895" y="747496"/>
                </a:lnTo>
                <a:lnTo>
                  <a:pt x="465397" y="701162"/>
                </a:lnTo>
                <a:lnTo>
                  <a:pt x="474376" y="655670"/>
                </a:lnTo>
                <a:lnTo>
                  <a:pt x="485762" y="611092"/>
                </a:lnTo>
                <a:lnTo>
                  <a:pt x="499483" y="567497"/>
                </a:lnTo>
                <a:lnTo>
                  <a:pt x="515469" y="524958"/>
                </a:lnTo>
                <a:lnTo>
                  <a:pt x="533647" y="483545"/>
                </a:lnTo>
                <a:lnTo>
                  <a:pt x="553947" y="443330"/>
                </a:lnTo>
                <a:lnTo>
                  <a:pt x="576298" y="404383"/>
                </a:lnTo>
                <a:lnTo>
                  <a:pt x="600629" y="366776"/>
                </a:lnTo>
                <a:lnTo>
                  <a:pt x="626868" y="330580"/>
                </a:lnTo>
                <a:lnTo>
                  <a:pt x="654944" y="295866"/>
                </a:lnTo>
                <a:lnTo>
                  <a:pt x="684787" y="262705"/>
                </a:lnTo>
                <a:lnTo>
                  <a:pt x="716325" y="231168"/>
                </a:lnTo>
                <a:lnTo>
                  <a:pt x="749487" y="201326"/>
                </a:lnTo>
                <a:lnTo>
                  <a:pt x="784202" y="173250"/>
                </a:lnTo>
                <a:lnTo>
                  <a:pt x="820399" y="147012"/>
                </a:lnTo>
                <a:lnTo>
                  <a:pt x="858006" y="122683"/>
                </a:lnTo>
                <a:lnTo>
                  <a:pt x="896953" y="100333"/>
                </a:lnTo>
                <a:lnTo>
                  <a:pt x="937169" y="80034"/>
                </a:lnTo>
                <a:lnTo>
                  <a:pt x="978581" y="61856"/>
                </a:lnTo>
                <a:lnTo>
                  <a:pt x="1021120" y="45872"/>
                </a:lnTo>
                <a:lnTo>
                  <a:pt x="1064714" y="32152"/>
                </a:lnTo>
                <a:lnTo>
                  <a:pt x="1109292" y="20766"/>
                </a:lnTo>
                <a:lnTo>
                  <a:pt x="1154783" y="11788"/>
                </a:lnTo>
                <a:lnTo>
                  <a:pt x="1201115" y="5286"/>
                </a:lnTo>
                <a:lnTo>
                  <a:pt x="1248218" y="1333"/>
                </a:lnTo>
                <a:lnTo>
                  <a:pt x="1296021" y="0"/>
                </a:lnTo>
                <a:lnTo>
                  <a:pt x="1343823" y="1333"/>
                </a:lnTo>
                <a:lnTo>
                  <a:pt x="1390926" y="5286"/>
                </a:lnTo>
                <a:lnTo>
                  <a:pt x="1437258" y="11788"/>
                </a:lnTo>
                <a:lnTo>
                  <a:pt x="1482749" y="20767"/>
                </a:lnTo>
                <a:lnTo>
                  <a:pt x="1527327" y="32152"/>
                </a:lnTo>
                <a:lnTo>
                  <a:pt x="1570921" y="45873"/>
                </a:lnTo>
                <a:lnTo>
                  <a:pt x="1613460" y="61857"/>
                </a:lnTo>
                <a:lnTo>
                  <a:pt x="1654872" y="80035"/>
                </a:lnTo>
                <a:lnTo>
                  <a:pt x="1695088" y="100334"/>
                </a:lnTo>
                <a:lnTo>
                  <a:pt x="1734035" y="122684"/>
                </a:lnTo>
                <a:lnTo>
                  <a:pt x="1771642" y="147014"/>
                </a:lnTo>
                <a:lnTo>
                  <a:pt x="1807839" y="173252"/>
                </a:lnTo>
                <a:lnTo>
                  <a:pt x="1842554" y="201328"/>
                </a:lnTo>
                <a:lnTo>
                  <a:pt x="1875716" y="231170"/>
                </a:lnTo>
                <a:lnTo>
                  <a:pt x="1907254" y="262708"/>
                </a:lnTo>
                <a:lnTo>
                  <a:pt x="1937097" y="295869"/>
                </a:lnTo>
                <a:lnTo>
                  <a:pt x="1959843" y="323992"/>
                </a:lnTo>
                <a:lnTo>
                  <a:pt x="1296013" y="323992"/>
                </a:lnTo>
                <a:lnTo>
                  <a:pt x="1248811" y="326110"/>
                </a:lnTo>
                <a:lnTo>
                  <a:pt x="1202800" y="332341"/>
                </a:lnTo>
                <a:lnTo>
                  <a:pt x="1158162" y="342503"/>
                </a:lnTo>
                <a:lnTo>
                  <a:pt x="1115081" y="356414"/>
                </a:lnTo>
                <a:lnTo>
                  <a:pt x="1073738" y="373890"/>
                </a:lnTo>
                <a:lnTo>
                  <a:pt x="1034316" y="394748"/>
                </a:lnTo>
                <a:lnTo>
                  <a:pt x="996999" y="418807"/>
                </a:lnTo>
                <a:lnTo>
                  <a:pt x="961968" y="445883"/>
                </a:lnTo>
                <a:lnTo>
                  <a:pt x="929407" y="475794"/>
                </a:lnTo>
                <a:lnTo>
                  <a:pt x="899498" y="508357"/>
                </a:lnTo>
                <a:lnTo>
                  <a:pt x="872423" y="543389"/>
                </a:lnTo>
                <a:lnTo>
                  <a:pt x="848366" y="580707"/>
                </a:lnTo>
                <a:lnTo>
                  <a:pt x="827509" y="620130"/>
                </a:lnTo>
                <a:lnTo>
                  <a:pt x="810034" y="661473"/>
                </a:lnTo>
                <a:lnTo>
                  <a:pt x="796125" y="704555"/>
                </a:lnTo>
                <a:lnTo>
                  <a:pt x="785963" y="749193"/>
                </a:lnTo>
                <a:lnTo>
                  <a:pt x="779733" y="795204"/>
                </a:lnTo>
                <a:lnTo>
                  <a:pt x="777615" y="842405"/>
                </a:lnTo>
                <a:lnTo>
                  <a:pt x="777615" y="1295999"/>
                </a:lnTo>
                <a:close/>
              </a:path>
              <a:path w="2592070" h="3110865">
                <a:moveTo>
                  <a:pt x="2138433" y="1295999"/>
                </a:moveTo>
                <a:lnTo>
                  <a:pt x="1814426" y="1295999"/>
                </a:lnTo>
                <a:lnTo>
                  <a:pt x="1814426" y="842405"/>
                </a:lnTo>
                <a:lnTo>
                  <a:pt x="1812309" y="795204"/>
                </a:lnTo>
                <a:lnTo>
                  <a:pt x="1806077" y="749193"/>
                </a:lnTo>
                <a:lnTo>
                  <a:pt x="1795915" y="704555"/>
                </a:lnTo>
                <a:lnTo>
                  <a:pt x="1782005" y="661473"/>
                </a:lnTo>
                <a:lnTo>
                  <a:pt x="1764530" y="620130"/>
                </a:lnTo>
                <a:lnTo>
                  <a:pt x="1743672" y="580707"/>
                </a:lnTo>
                <a:lnTo>
                  <a:pt x="1719613" y="543389"/>
                </a:lnTo>
                <a:lnTo>
                  <a:pt x="1692538" y="508357"/>
                </a:lnTo>
                <a:lnTo>
                  <a:pt x="1662627" y="475794"/>
                </a:lnTo>
                <a:lnTo>
                  <a:pt x="1630065" y="445883"/>
                </a:lnTo>
                <a:lnTo>
                  <a:pt x="1595033" y="418807"/>
                </a:lnTo>
                <a:lnTo>
                  <a:pt x="1557714" y="394748"/>
                </a:lnTo>
                <a:lnTo>
                  <a:pt x="1518292" y="373890"/>
                </a:lnTo>
                <a:lnTo>
                  <a:pt x="1476948" y="356414"/>
                </a:lnTo>
                <a:lnTo>
                  <a:pt x="1433866" y="342503"/>
                </a:lnTo>
                <a:lnTo>
                  <a:pt x="1389227" y="332341"/>
                </a:lnTo>
                <a:lnTo>
                  <a:pt x="1343216" y="326110"/>
                </a:lnTo>
                <a:lnTo>
                  <a:pt x="1296013" y="323992"/>
                </a:lnTo>
                <a:lnTo>
                  <a:pt x="1959843" y="323992"/>
                </a:lnTo>
                <a:lnTo>
                  <a:pt x="1991412" y="366779"/>
                </a:lnTo>
                <a:lnTo>
                  <a:pt x="2015743" y="404386"/>
                </a:lnTo>
                <a:lnTo>
                  <a:pt x="2038094" y="443333"/>
                </a:lnTo>
                <a:lnTo>
                  <a:pt x="2058394" y="483548"/>
                </a:lnTo>
                <a:lnTo>
                  <a:pt x="2076573" y="524961"/>
                </a:lnTo>
                <a:lnTo>
                  <a:pt x="2092558" y="567500"/>
                </a:lnTo>
                <a:lnTo>
                  <a:pt x="2106279" y="611094"/>
                </a:lnTo>
                <a:lnTo>
                  <a:pt x="2117665" y="655673"/>
                </a:lnTo>
                <a:lnTo>
                  <a:pt x="2126644" y="701164"/>
                </a:lnTo>
                <a:lnTo>
                  <a:pt x="2133146" y="747497"/>
                </a:lnTo>
                <a:lnTo>
                  <a:pt x="2137100" y="794601"/>
                </a:lnTo>
                <a:lnTo>
                  <a:pt x="2138433" y="842405"/>
                </a:lnTo>
                <a:lnTo>
                  <a:pt x="2138433" y="1295999"/>
                </a:lnTo>
                <a:close/>
              </a:path>
              <a:path w="2592070" h="3110865">
                <a:moveTo>
                  <a:pt x="2332817" y="3110412"/>
                </a:moveTo>
                <a:lnTo>
                  <a:pt x="259209" y="3110412"/>
                </a:lnTo>
                <a:lnTo>
                  <a:pt x="212602" y="3106238"/>
                </a:lnTo>
                <a:lnTo>
                  <a:pt x="168742" y="3094203"/>
                </a:lnTo>
                <a:lnTo>
                  <a:pt x="128358" y="3075037"/>
                </a:lnTo>
                <a:lnTo>
                  <a:pt x="92182" y="3049472"/>
                </a:lnTo>
                <a:lnTo>
                  <a:pt x="60945" y="3018238"/>
                </a:lnTo>
                <a:lnTo>
                  <a:pt x="35378" y="2982066"/>
                </a:lnTo>
                <a:lnTo>
                  <a:pt x="16210" y="2941685"/>
                </a:lnTo>
                <a:lnTo>
                  <a:pt x="4174" y="2897827"/>
                </a:lnTo>
                <a:lnTo>
                  <a:pt x="0" y="2851223"/>
                </a:lnTo>
                <a:lnTo>
                  <a:pt x="0" y="1555202"/>
                </a:lnTo>
                <a:lnTo>
                  <a:pt x="4174" y="1508595"/>
                </a:lnTo>
                <a:lnTo>
                  <a:pt x="16210" y="1464735"/>
                </a:lnTo>
                <a:lnTo>
                  <a:pt x="35378" y="1424352"/>
                </a:lnTo>
                <a:lnTo>
                  <a:pt x="60945" y="1388178"/>
                </a:lnTo>
                <a:lnTo>
                  <a:pt x="92182" y="1356942"/>
                </a:lnTo>
                <a:lnTo>
                  <a:pt x="128358" y="1331375"/>
                </a:lnTo>
                <a:lnTo>
                  <a:pt x="168742" y="1312209"/>
                </a:lnTo>
                <a:lnTo>
                  <a:pt x="212602" y="1300173"/>
                </a:lnTo>
                <a:lnTo>
                  <a:pt x="259209" y="1295999"/>
                </a:lnTo>
                <a:lnTo>
                  <a:pt x="2332817" y="1295999"/>
                </a:lnTo>
                <a:lnTo>
                  <a:pt x="2379423" y="1300173"/>
                </a:lnTo>
                <a:lnTo>
                  <a:pt x="2423284" y="1312209"/>
                </a:lnTo>
                <a:lnTo>
                  <a:pt x="2463669" y="1331375"/>
                </a:lnTo>
                <a:lnTo>
                  <a:pt x="2499848" y="1356942"/>
                </a:lnTo>
                <a:lnTo>
                  <a:pt x="2531088" y="1388178"/>
                </a:lnTo>
                <a:lnTo>
                  <a:pt x="2556658" y="1424352"/>
                </a:lnTo>
                <a:lnTo>
                  <a:pt x="2575828" y="1464735"/>
                </a:lnTo>
                <a:lnTo>
                  <a:pt x="2587866" y="1508595"/>
                </a:lnTo>
                <a:lnTo>
                  <a:pt x="2592042" y="1555202"/>
                </a:lnTo>
                <a:lnTo>
                  <a:pt x="2592042" y="1749615"/>
                </a:lnTo>
                <a:lnTo>
                  <a:pt x="1296013" y="1749615"/>
                </a:lnTo>
                <a:lnTo>
                  <a:pt x="1249407" y="1753789"/>
                </a:lnTo>
                <a:lnTo>
                  <a:pt x="1205547" y="1765825"/>
                </a:lnTo>
                <a:lnTo>
                  <a:pt x="1165164" y="1784991"/>
                </a:lnTo>
                <a:lnTo>
                  <a:pt x="1128989" y="1810557"/>
                </a:lnTo>
                <a:lnTo>
                  <a:pt x="1097753" y="1841792"/>
                </a:lnTo>
                <a:lnTo>
                  <a:pt x="1072187" y="1877966"/>
                </a:lnTo>
                <a:lnTo>
                  <a:pt x="1053021" y="1918347"/>
                </a:lnTo>
                <a:lnTo>
                  <a:pt x="1040985" y="1962206"/>
                </a:lnTo>
                <a:lnTo>
                  <a:pt x="1036811" y="2008810"/>
                </a:lnTo>
                <a:lnTo>
                  <a:pt x="1042304" y="2062129"/>
                </a:lnTo>
                <a:lnTo>
                  <a:pt x="1058034" y="2111683"/>
                </a:lnTo>
                <a:lnTo>
                  <a:pt x="1082876" y="2156351"/>
                </a:lnTo>
                <a:lnTo>
                  <a:pt x="1115708" y="2195015"/>
                </a:lnTo>
                <a:lnTo>
                  <a:pt x="1155407" y="2226553"/>
                </a:lnTo>
                <a:lnTo>
                  <a:pt x="1101615" y="2559625"/>
                </a:lnTo>
                <a:lnTo>
                  <a:pt x="1109238" y="2597491"/>
                </a:lnTo>
                <a:lnTo>
                  <a:pt x="1130042" y="2628375"/>
                </a:lnTo>
                <a:lnTo>
                  <a:pt x="1160930" y="2649180"/>
                </a:lnTo>
                <a:lnTo>
                  <a:pt x="1198807" y="2656803"/>
                </a:lnTo>
                <a:lnTo>
                  <a:pt x="2592042" y="2656803"/>
                </a:lnTo>
                <a:lnTo>
                  <a:pt x="2592042" y="2851223"/>
                </a:lnTo>
                <a:lnTo>
                  <a:pt x="2587866" y="2897827"/>
                </a:lnTo>
                <a:lnTo>
                  <a:pt x="2575828" y="2941685"/>
                </a:lnTo>
                <a:lnTo>
                  <a:pt x="2556658" y="2982066"/>
                </a:lnTo>
                <a:lnTo>
                  <a:pt x="2531088" y="3018238"/>
                </a:lnTo>
                <a:lnTo>
                  <a:pt x="2499848" y="3049472"/>
                </a:lnTo>
                <a:lnTo>
                  <a:pt x="2463669" y="3075037"/>
                </a:lnTo>
                <a:lnTo>
                  <a:pt x="2423284" y="3094203"/>
                </a:lnTo>
                <a:lnTo>
                  <a:pt x="2379423" y="3106238"/>
                </a:lnTo>
                <a:lnTo>
                  <a:pt x="2332817" y="3110412"/>
                </a:lnTo>
                <a:close/>
              </a:path>
              <a:path w="2592070" h="3110865">
                <a:moveTo>
                  <a:pt x="2592042" y="2656803"/>
                </a:moveTo>
                <a:lnTo>
                  <a:pt x="1393220" y="2656803"/>
                </a:lnTo>
                <a:lnTo>
                  <a:pt x="1431102" y="2649180"/>
                </a:lnTo>
                <a:lnTo>
                  <a:pt x="1461995" y="2628375"/>
                </a:lnTo>
                <a:lnTo>
                  <a:pt x="1482802" y="2597491"/>
                </a:lnTo>
                <a:lnTo>
                  <a:pt x="1490426" y="2559625"/>
                </a:lnTo>
                <a:lnTo>
                  <a:pt x="1473570" y="2453108"/>
                </a:lnTo>
                <a:lnTo>
                  <a:pt x="1462348" y="2382907"/>
                </a:lnTo>
                <a:lnTo>
                  <a:pt x="1451717" y="2317797"/>
                </a:lnTo>
                <a:lnTo>
                  <a:pt x="1436634" y="2226553"/>
                </a:lnTo>
                <a:lnTo>
                  <a:pt x="1476330" y="2195014"/>
                </a:lnTo>
                <a:lnTo>
                  <a:pt x="1509158" y="2156349"/>
                </a:lnTo>
                <a:lnTo>
                  <a:pt x="1533994" y="2111680"/>
                </a:lnTo>
                <a:lnTo>
                  <a:pt x="1549718" y="2062126"/>
                </a:lnTo>
                <a:lnTo>
                  <a:pt x="1555209" y="2008810"/>
                </a:lnTo>
                <a:lnTo>
                  <a:pt x="1551035" y="1962206"/>
                </a:lnTo>
                <a:lnTo>
                  <a:pt x="1539000" y="1918347"/>
                </a:lnTo>
                <a:lnTo>
                  <a:pt x="1519835" y="1877966"/>
                </a:lnTo>
                <a:lnTo>
                  <a:pt x="1494269" y="1841792"/>
                </a:lnTo>
                <a:lnTo>
                  <a:pt x="1463035" y="1810557"/>
                </a:lnTo>
                <a:lnTo>
                  <a:pt x="1426861" y="1784991"/>
                </a:lnTo>
                <a:lnTo>
                  <a:pt x="1386479" y="1765825"/>
                </a:lnTo>
                <a:lnTo>
                  <a:pt x="1342620" y="1753789"/>
                </a:lnTo>
                <a:lnTo>
                  <a:pt x="1296013" y="1749615"/>
                </a:lnTo>
                <a:lnTo>
                  <a:pt x="2592042" y="1749615"/>
                </a:lnTo>
                <a:lnTo>
                  <a:pt x="2592042" y="2656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329" y="760617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提纲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0838" y="2209291"/>
            <a:ext cx="1860550" cy="749935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800" spc="-185"/>
              <a:t>1.</a:t>
            </a:r>
            <a:r>
              <a:rPr dirty="0" sz="4800" spc="-360"/>
              <a:t> </a:t>
            </a:r>
            <a:r>
              <a:rPr dirty="0" sz="4750">
                <a:latin typeface="华文细黑"/>
                <a:cs typeface="华文细黑"/>
              </a:rPr>
              <a:t>架构</a:t>
            </a:r>
            <a:endParaRPr sz="4750">
              <a:latin typeface="华文细黑"/>
              <a:cs typeface="华文细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1039" y="4471416"/>
            <a:ext cx="1207135" cy="0"/>
          </a:xfrm>
          <a:custGeom>
            <a:avLst/>
            <a:gdLst/>
            <a:ahLst/>
            <a:cxnLst/>
            <a:rect l="l" t="t" r="r" b="b"/>
            <a:pathLst>
              <a:path w="1207135" h="0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00838" y="2942033"/>
            <a:ext cx="3067050" cy="182880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640080" indent="-627380">
              <a:lnSpc>
                <a:spcPct val="100000"/>
              </a:lnSpc>
              <a:spcBef>
                <a:spcPts val="1410"/>
              </a:spcBef>
              <a:buSzPct val="101052"/>
              <a:buFont typeface="Tahoma"/>
              <a:buAutoNum type="arabicPeriod" startAt="2"/>
              <a:tabLst>
                <a:tab pos="640715" algn="l"/>
              </a:tabLst>
            </a:pPr>
            <a:r>
              <a:rPr dirty="0" sz="4750">
                <a:solidFill>
                  <a:srgbClr val="FFFFFF"/>
                </a:solidFill>
                <a:latin typeface="华文细黑"/>
                <a:cs typeface="华文细黑"/>
              </a:rPr>
              <a:t>开发</a:t>
            </a:r>
            <a:endParaRPr sz="4750">
              <a:latin typeface="华文细黑"/>
              <a:cs typeface="华文细黑"/>
            </a:endParaRPr>
          </a:p>
          <a:p>
            <a:pPr marL="640080" indent="-627380">
              <a:lnSpc>
                <a:spcPct val="100000"/>
              </a:lnSpc>
              <a:spcBef>
                <a:spcPts val="1365"/>
              </a:spcBef>
              <a:buSzPct val="101052"/>
              <a:buFont typeface="Tahoma"/>
              <a:buAutoNum type="arabicPeriod" startAt="2"/>
              <a:tabLst>
                <a:tab pos="640715" algn="l"/>
              </a:tabLst>
            </a:pPr>
            <a:r>
              <a:rPr dirty="0" sz="4750">
                <a:solidFill>
                  <a:srgbClr val="FFFFFF"/>
                </a:solidFill>
                <a:latin typeface="华文细黑"/>
                <a:cs typeface="华文细黑"/>
              </a:rPr>
              <a:t>填</a:t>
            </a:r>
            <a:r>
              <a:rPr dirty="0" sz="4750" spc="-5">
                <a:solidFill>
                  <a:srgbClr val="FFFFFF"/>
                </a:solidFill>
                <a:latin typeface="华文细黑"/>
                <a:cs typeface="华文细黑"/>
              </a:rPr>
              <a:t>坑</a:t>
            </a:r>
            <a:r>
              <a:rPr dirty="0" sz="4750">
                <a:solidFill>
                  <a:srgbClr val="FFFFFF"/>
                </a:solidFill>
                <a:latin typeface="华文细黑"/>
                <a:cs typeface="华文细黑"/>
              </a:rPr>
              <a:t>优化</a:t>
            </a:r>
            <a:endParaRPr sz="47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53" y="705765"/>
            <a:ext cx="165735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50" b="1">
                <a:latin typeface="Gill Sans MT"/>
                <a:cs typeface="Gill Sans MT"/>
              </a:rPr>
              <a:t> </a:t>
            </a:r>
            <a:r>
              <a:rPr dirty="0" spc="25"/>
              <a:t>Eventbus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432" y="1901992"/>
            <a:ext cx="4425950" cy="323723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1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0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var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bus =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new</a:t>
            </a:r>
            <a:r>
              <a:rPr dirty="0" sz="1200" spc="-45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Vue()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 marR="1919605">
              <a:lnSpc>
                <a:spcPct val="125000"/>
              </a:lnSpc>
              <a:spcBef>
                <a:spcPts val="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 in component A's method 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bus.$emit(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'plus'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200" spc="-3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bus.$emit(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'minus'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200" spc="-3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 marR="1364615">
              <a:lnSpc>
                <a:spcPct val="125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 in component B's created hook 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bus.$on(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'plus'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(n)</a:t>
            </a:r>
            <a:r>
              <a:rPr dirty="0" sz="120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 marR="247650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this.total +=</a:t>
            </a:r>
            <a:r>
              <a:rPr dirty="0" sz="1200" spc="-5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76225" marR="1457325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bus.$on(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'minus'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(n) {  this.total -=</a:t>
            </a:r>
            <a:r>
              <a:rPr dirty="0" sz="1200" spc="-5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1032" y="2432316"/>
            <a:ext cx="2926080" cy="1947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737" y="650889"/>
            <a:ext cx="449707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135"/>
              </a:spcBef>
              <a:tabLst>
                <a:tab pos="2344420" algn="l"/>
              </a:tabLst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5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利用</a:t>
            </a:r>
            <a:r>
              <a:rPr dirty="0">
                <a:latin typeface="华文细黑"/>
                <a:cs typeface="华文细黑"/>
              </a:rPr>
              <a:t>	</a:t>
            </a:r>
            <a:r>
              <a:rPr dirty="0" spc="0">
                <a:latin typeface="华文细黑"/>
                <a:cs typeface="华文细黑"/>
              </a:rPr>
              <a:t>解决异步问题</a:t>
            </a:r>
          </a:p>
          <a:p>
            <a:pPr marL="897255">
              <a:lnSpc>
                <a:spcPts val="1680"/>
              </a:lnSpc>
            </a:pPr>
            <a:r>
              <a:rPr dirty="0" spc="15"/>
              <a:t>eventbus</a:t>
            </a:r>
          </a:p>
        </p:txBody>
      </p:sp>
      <p:sp>
        <p:nvSpPr>
          <p:cNvPr id="3" name="object 3"/>
          <p:cNvSpPr/>
          <p:nvPr/>
        </p:nvSpPr>
        <p:spPr>
          <a:xfrm>
            <a:off x="722376" y="4069084"/>
            <a:ext cx="36576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18304" y="1243592"/>
            <a:ext cx="4453255" cy="537718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7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组件内部</a:t>
            </a:r>
            <a:endParaRPr sz="1200">
              <a:latin typeface="华文细黑"/>
              <a:cs typeface="华文细黑"/>
            </a:endParaRPr>
          </a:p>
          <a:p>
            <a:pPr marL="276225" marR="281305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bus.$on(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'open-resource-shape'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callback =&gt; {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.choose().then(callback)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7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使用者</a:t>
            </a:r>
            <a:endParaRPr sz="1200">
              <a:latin typeface="华文细黑"/>
              <a:cs typeface="华文细黑"/>
            </a:endParaRPr>
          </a:p>
          <a:p>
            <a:pPr marL="276225" marR="374015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bus.$emit(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'open-resource-shape'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shape =&gt; {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.addShape(shape)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3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当然也可以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promise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啦</a:t>
            </a:r>
            <a:endParaRPr sz="1200">
              <a:latin typeface="华文细黑"/>
              <a:cs typeface="华文细黑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getShape ()</a:t>
            </a:r>
            <a:r>
              <a:rPr dirty="0" sz="1200" spc="-5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1009" marR="188595" indent="-185420">
              <a:lnSpc>
                <a:spcPct val="125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return new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Promise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((resolve, reject =&gt; {  bus.$emit(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'open-resource-shape'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200" spc="5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resolve)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.getShape()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.then(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.addShape)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2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自然也可以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async/await</a:t>
            </a:r>
            <a:endParaRPr sz="1200">
              <a:latin typeface="Courier New"/>
              <a:cs typeface="Courier New"/>
            </a:endParaRPr>
          </a:p>
          <a:p>
            <a:pPr marL="90805" marR="1299210">
              <a:lnSpc>
                <a:spcPct val="125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let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shape =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await 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.getShape()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.addShape(shape)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2376" y="1426463"/>
            <a:ext cx="3749040" cy="2103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452" y="650889"/>
            <a:ext cx="233743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3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通信方法选择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0432" y="2240797"/>
          <a:ext cx="7320280" cy="256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5376"/>
                <a:gridCol w="5440680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方法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场景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 spc="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props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强耦合的组件间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单纯信息传递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00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 spc="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function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强耦合的组件间多种通信方式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同步行为、数据量较小、数据位不被共用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 spc="1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eventbus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异步行为、数据量较大、共用的组件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0769" y="641757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提纲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0698" y="1404632"/>
            <a:ext cx="1958975" cy="58547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/>
              <a:t>1.</a:t>
            </a:r>
            <a:r>
              <a:rPr dirty="0" sz="3700" spc="-250"/>
              <a:t> </a:t>
            </a:r>
            <a:r>
              <a:rPr dirty="0" sz="3650" spc="15">
                <a:latin typeface="华文细黑"/>
                <a:cs typeface="华文细黑"/>
              </a:rPr>
              <a:t>架构</a:t>
            </a:r>
            <a:r>
              <a:rPr dirty="0" sz="3650" spc="-5">
                <a:latin typeface="华文细黑"/>
                <a:cs typeface="华文细黑"/>
              </a:rPr>
              <a:t> </a:t>
            </a:r>
            <a:r>
              <a:rPr dirty="0" sz="3650" spc="-545">
                <a:latin typeface="MS UI Gothic"/>
                <a:cs typeface="MS UI Gothic"/>
              </a:rPr>
              <a:t>✔</a:t>
            </a:r>
            <a:endParaRPr sz="3650">
              <a:latin typeface="MS UI Gothic"/>
              <a:cs typeface="MS UI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8307" y="5307847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 h="0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0698" y="2057976"/>
            <a:ext cx="4403725" cy="3481070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828040">
              <a:lnSpc>
                <a:spcPct val="100000"/>
              </a:lnSpc>
              <a:spcBef>
                <a:spcPts val="159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150" spc="125">
                <a:solidFill>
                  <a:srgbClr val="FFFFFF"/>
                </a:solidFill>
                <a:latin typeface="Tahoma"/>
                <a:cs typeface="Tahoma"/>
              </a:rPr>
              <a:t>MVVM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式的组件化架构</a:t>
            </a:r>
            <a:r>
              <a:rPr dirty="0" sz="2050" spc="-5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497205" indent="-484505">
              <a:lnSpc>
                <a:spcPct val="100000"/>
              </a:lnSpc>
              <a:spcBef>
                <a:spcPts val="2495"/>
              </a:spcBef>
              <a:buSzPct val="101369"/>
              <a:buFont typeface="Tahoma"/>
              <a:buAutoNum type="arabicPeriod" startAt="2"/>
              <a:tabLst>
                <a:tab pos="497840" algn="l"/>
              </a:tabLst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开发</a:t>
            </a:r>
            <a:endParaRPr sz="3650">
              <a:latin typeface="华文细黑"/>
              <a:cs typeface="华文细黑"/>
            </a:endParaRPr>
          </a:p>
          <a:p>
            <a:pPr marL="1546860">
              <a:lnSpc>
                <a:spcPts val="1330"/>
              </a:lnSpc>
              <a:spcBef>
                <a:spcPts val="1714"/>
              </a:spcBef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652145">
              <a:lnSpc>
                <a:spcPts val="123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组件多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652145">
              <a:lnSpc>
                <a:spcPct val="100000"/>
              </a:lnSpc>
              <a:spcBef>
                <a:spcPts val="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组件重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497205" indent="-484505">
              <a:lnSpc>
                <a:spcPct val="100000"/>
              </a:lnSpc>
              <a:buSzPct val="101369"/>
              <a:buFont typeface="Tahoma"/>
              <a:buAutoNum type="arabicPeriod" startAt="3"/>
              <a:tabLst>
                <a:tab pos="497840" algn="l"/>
              </a:tabLst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填</a:t>
            </a:r>
            <a:r>
              <a:rPr dirty="0" sz="3650" spc="10">
                <a:solidFill>
                  <a:srgbClr val="FFFFFF"/>
                </a:solidFill>
                <a:latin typeface="华文细黑"/>
                <a:cs typeface="华文细黑"/>
              </a:rPr>
              <a:t>坑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优化</a:t>
            </a:r>
            <a:endParaRPr sz="36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083" y="1194308"/>
            <a:ext cx="6664325" cy="749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>
                <a:latin typeface="华文细黑"/>
                <a:cs typeface="华文细黑"/>
              </a:rPr>
              <a:t>为什么组件会越来越重？</a:t>
            </a:r>
            <a:endParaRPr sz="4750">
              <a:latin typeface="华文细黑"/>
              <a:cs typeface="华文细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7520" y="2569438"/>
            <a:ext cx="3630167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0432" y="832122"/>
            <a:ext cx="7306309" cy="1828800"/>
          </a:xfrm>
          <a:custGeom>
            <a:avLst/>
            <a:gdLst/>
            <a:ahLst/>
            <a:cxnLst/>
            <a:rect l="l" t="t" r="r" b="b"/>
            <a:pathLst>
              <a:path w="7306309" h="1828800">
                <a:moveTo>
                  <a:pt x="7306056" y="0"/>
                </a:moveTo>
                <a:lnTo>
                  <a:pt x="0" y="0"/>
                </a:lnTo>
                <a:lnTo>
                  <a:pt x="0" y="1828800"/>
                </a:lnTo>
                <a:lnTo>
                  <a:pt x="7306056" y="1828800"/>
                </a:lnTo>
                <a:lnTo>
                  <a:pt x="7306056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172" y="819648"/>
            <a:ext cx="6274435" cy="137922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//</a:t>
            </a:r>
            <a:r>
              <a:rPr dirty="0" sz="1800" spc="-7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wrong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800" spc="5">
                <a:solidFill>
                  <a:srgbClr val="EEEE8F"/>
                </a:solidFill>
                <a:latin typeface="Courier New"/>
                <a:cs typeface="Courier New"/>
              </a:rPr>
              <a:t>control-input</a:t>
            </a:r>
            <a:r>
              <a:rPr dirty="0" sz="1800" spc="50">
                <a:solidFill>
                  <a:srgbClr val="EEEE8F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type=</a:t>
            </a:r>
            <a:r>
              <a:rPr dirty="0" sz="1800" spc="5">
                <a:solidFill>
                  <a:srgbClr val="CC9292"/>
                </a:solidFill>
                <a:latin typeface="Courier New"/>
                <a:cs typeface="Courier New"/>
              </a:rPr>
              <a:t>"number"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&gt;&lt;/</a:t>
            </a:r>
            <a:r>
              <a:rPr dirty="0" sz="1800" spc="5">
                <a:solidFill>
                  <a:srgbClr val="EEEE8F"/>
                </a:solidFill>
                <a:latin typeface="Courier New"/>
                <a:cs typeface="Courier New"/>
              </a:rPr>
              <a:t>control-input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//</a:t>
            </a:r>
            <a:r>
              <a:rPr dirty="0" sz="1800" spc="-7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right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800" spc="5">
                <a:solidFill>
                  <a:srgbClr val="EEEE8F"/>
                </a:solidFill>
                <a:latin typeface="Courier New"/>
                <a:cs typeface="Courier New"/>
              </a:rPr>
              <a:t>control-number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&gt;&lt;/</a:t>
            </a:r>
            <a:r>
              <a:rPr dirty="0" sz="1800" spc="5">
                <a:solidFill>
                  <a:srgbClr val="EEEE8F"/>
                </a:solidFill>
                <a:latin typeface="Courier New"/>
                <a:cs typeface="Courier New"/>
              </a:rPr>
              <a:t>control-number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4055" y="2880372"/>
            <a:ext cx="4352544" cy="318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308" y="3114560"/>
            <a:ext cx="7267575" cy="749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>
                <a:latin typeface="华文细黑"/>
                <a:cs typeface="华文细黑"/>
              </a:rPr>
              <a:t>尽可能保证组件功能性单一</a:t>
            </a:r>
            <a:endParaRPr sz="47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357134"/>
            <a:ext cx="5120640" cy="3200400"/>
          </a:xfrm>
          <a:custGeom>
            <a:avLst/>
            <a:gdLst/>
            <a:ahLst/>
            <a:cxnLst/>
            <a:rect l="l" t="t" r="r" b="b"/>
            <a:pathLst>
              <a:path w="5120640" h="3200400">
                <a:moveTo>
                  <a:pt x="5120640" y="0"/>
                </a:moveTo>
                <a:lnTo>
                  <a:pt x="5120640" y="3199876"/>
                </a:lnTo>
                <a:lnTo>
                  <a:pt x="0" y="3199876"/>
                </a:lnTo>
                <a:lnTo>
                  <a:pt x="0" y="0"/>
                </a:lnTo>
                <a:lnTo>
                  <a:pt x="512064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7162" y="345163"/>
            <a:ext cx="5024755" cy="30708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if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.type === </a:t>
            </a:r>
            <a:r>
              <a:rPr dirty="0" sz="1800" spc="5">
                <a:solidFill>
                  <a:srgbClr val="CC9292"/>
                </a:solidFill>
                <a:latin typeface="Courier New"/>
                <a:cs typeface="Courier New"/>
              </a:rPr>
              <a:t>'editing'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dirty="0" sz="1800" spc="-1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90195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// some editing</a:t>
            </a:r>
            <a:r>
              <a:rPr dirty="0" sz="1800" spc="-4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code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else </a:t>
            </a:r>
            <a:r>
              <a:rPr dirty="0" sz="1800" spc="5">
                <a:solidFill>
                  <a:srgbClr val="EEEE8F"/>
                </a:solidFill>
                <a:latin typeface="Courier New"/>
                <a:cs typeface="Courier New"/>
              </a:rPr>
              <a:t>if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.type === </a:t>
            </a:r>
            <a:r>
              <a:rPr dirty="0" sz="1800" spc="5">
                <a:solidFill>
                  <a:srgbClr val="CC9292"/>
                </a:solidFill>
                <a:latin typeface="Courier New"/>
                <a:cs typeface="Courier New"/>
              </a:rPr>
              <a:t>'preview'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dirty="0" sz="1800" spc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90195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// some preview</a:t>
            </a:r>
            <a:r>
              <a:rPr dirty="0" sz="1800" spc="-4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code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else </a:t>
            </a:r>
            <a:r>
              <a:rPr dirty="0" sz="1800" spc="5">
                <a:solidFill>
                  <a:srgbClr val="EEEE8F"/>
                </a:solidFill>
                <a:latin typeface="Courier New"/>
                <a:cs typeface="Courier New"/>
              </a:rPr>
              <a:t>if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.type === </a:t>
            </a:r>
            <a:r>
              <a:rPr dirty="0" sz="1800" spc="5">
                <a:solidFill>
                  <a:srgbClr val="CC9292"/>
                </a:solidFill>
                <a:latin typeface="Courier New"/>
                <a:cs typeface="Courier New"/>
              </a:rPr>
              <a:t>'present'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dirty="0" sz="1800" spc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90195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// some present</a:t>
            </a:r>
            <a:r>
              <a:rPr dirty="0" sz="1800" spc="-4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code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else</a:t>
            </a:r>
            <a:r>
              <a:rPr dirty="0" sz="1800" spc="-75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90195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// some base</a:t>
            </a:r>
            <a:r>
              <a:rPr dirty="0" sz="1800" spc="-5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code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0007" y="3648443"/>
            <a:ext cx="48006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753" y="330849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减法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9200" y="1280164"/>
            <a:ext cx="3594100" cy="231394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33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0"/>
              </a:spcBef>
            </a:pPr>
            <a:r>
              <a:rPr dirty="0" sz="145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450" spc="1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7E9F7E"/>
                </a:solidFill>
                <a:latin typeface="Courier New"/>
                <a:cs typeface="Courier New"/>
              </a:rPr>
              <a:t>present-plugin-page.vue</a:t>
            </a: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&lt;div</a:t>
            </a:r>
            <a:r>
              <a:rPr dirty="0" sz="1450" spc="3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class</a:t>
            </a: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dirty="0" sz="1450">
                <a:solidFill>
                  <a:srgbClr val="CC9292"/>
                </a:solidFill>
                <a:latin typeface="Courier New"/>
                <a:cs typeface="Courier New"/>
              </a:rPr>
              <a:t>"PresetPluginPage"</a:t>
            </a: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plugin-page</a:t>
            </a:r>
            <a:r>
              <a:rPr dirty="0" sz="1450" spc="0">
                <a:solidFill>
                  <a:srgbClr val="EEEE8F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ref=</a:t>
            </a:r>
            <a:r>
              <a:rPr dirty="0" sz="1450">
                <a:solidFill>
                  <a:srgbClr val="CC9292"/>
                </a:solidFill>
                <a:latin typeface="Courier New"/>
                <a:cs typeface="Courier New"/>
              </a:rPr>
              <a:t>"page"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535305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h1</a:t>
            </a:r>
            <a:r>
              <a:rPr dirty="0" sz="1450" spc="-35">
                <a:solidFill>
                  <a:srgbClr val="EEEE8F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slot=</a:t>
            </a:r>
            <a:r>
              <a:rPr dirty="0" sz="1450">
                <a:solidFill>
                  <a:srgbClr val="CC9292"/>
                </a:solidFill>
                <a:latin typeface="Courier New"/>
                <a:cs typeface="Courier New"/>
              </a:rPr>
              <a:t>"page"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algn="ctr" marL="33020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i am a present</a:t>
            </a:r>
            <a:r>
              <a:rPr dirty="0" sz="1450" spc="-3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page</a:t>
            </a:r>
            <a:endParaRPr sz="1450">
              <a:latin typeface="Courier New"/>
              <a:cs typeface="Courier New"/>
            </a:endParaRPr>
          </a:p>
          <a:p>
            <a:pPr marL="535305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&lt;/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h1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&lt;/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plugin-page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&lt;/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div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432" y="1499632"/>
            <a:ext cx="3411220" cy="1929764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33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0"/>
              </a:spcBef>
            </a:pP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//</a:t>
            </a:r>
            <a:r>
              <a:rPr dirty="0" sz="1450" spc="-2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plugin-page.vue</a:t>
            </a: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div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535305" marR="1089025" indent="-222250">
              <a:lnSpc>
                <a:spcPct val="124100"/>
              </a:lnSpc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slot</a:t>
            </a:r>
            <a:r>
              <a:rPr dirty="0" sz="1450" spc="-25">
                <a:solidFill>
                  <a:srgbClr val="EEEE8F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name=</a:t>
            </a:r>
            <a:r>
              <a:rPr dirty="0" sz="1450">
                <a:solidFill>
                  <a:srgbClr val="CC9292"/>
                </a:solidFill>
                <a:latin typeface="Courier New"/>
                <a:cs typeface="Courier New"/>
              </a:rPr>
              <a:t>"page"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  </a:t>
            </a: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i am a</a:t>
            </a:r>
            <a:r>
              <a:rPr dirty="0" sz="1450" spc="-6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DCDCDC"/>
                </a:solidFill>
                <a:latin typeface="Courier New"/>
                <a:cs typeface="Courier New"/>
              </a:rPr>
              <a:t>page</a:t>
            </a:r>
            <a:endParaRPr sz="145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  <a:spcBef>
                <a:spcPts val="420"/>
              </a:spcBef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&lt;/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slot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15"/>
              </a:spcBef>
            </a:pP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&lt;/</a:t>
            </a:r>
            <a:r>
              <a:rPr dirty="0" sz="1450">
                <a:solidFill>
                  <a:srgbClr val="EEEE8F"/>
                </a:solidFill>
                <a:latin typeface="Courier New"/>
                <a:cs typeface="Courier New"/>
              </a:rPr>
              <a:t>div</a:t>
            </a:r>
            <a:r>
              <a:rPr dirty="0" sz="145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432" y="4005076"/>
            <a:ext cx="3420110" cy="1975485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//output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&lt;div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class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"PresetPluginPage"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algn="ctr" marR="2396490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div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h1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algn="ctr" marR="36004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i am a present</a:t>
            </a:r>
            <a:r>
              <a:rPr dirty="0" sz="1200" spc="-4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page</a:t>
            </a:r>
            <a:endParaRPr sz="1200"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&lt;/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h1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&lt;/</a:t>
            </a:r>
            <a:r>
              <a:rPr dirty="0" sz="1200" spc="0">
                <a:solidFill>
                  <a:srgbClr val="EEEE8F"/>
                </a:solidFill>
                <a:latin typeface="Courier New"/>
                <a:cs typeface="Courier New"/>
              </a:rPr>
              <a:t>div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0335" y="4624313"/>
            <a:ext cx="167132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抽取公共组件</a:t>
            </a:r>
            <a:endParaRPr sz="2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8176" y="1188985"/>
            <a:ext cx="7004684" cy="5221605"/>
          </a:xfrm>
          <a:prstGeom prst="rect">
            <a:avLst/>
          </a:prstGeom>
          <a:solidFill>
            <a:srgbClr val="3E3E3E"/>
          </a:solidFill>
        </p:spPr>
        <p:txBody>
          <a:bodyPr wrap="square" lIns="0" tIns="0" rIns="0" bIns="0" rtlCol="0" vert="horz">
            <a:spAutoFit/>
          </a:bodyPr>
          <a:lstStyle/>
          <a:p>
            <a:pPr marL="86360" marR="3576954">
              <a:lnSpc>
                <a:spcPct val="123300"/>
              </a:lnSpc>
            </a:pP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// define a mixin</a:t>
            </a:r>
            <a:r>
              <a:rPr dirty="0" sz="1800" spc="-3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object 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var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myMixin =</a:t>
            </a:r>
            <a:r>
              <a:rPr dirty="0" sz="1800" spc="-5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1985" marR="3576954" indent="-278130">
              <a:lnSpc>
                <a:spcPct val="123300"/>
              </a:lnSpc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created: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r>
              <a:rPr dirty="0" sz="1800" spc="-3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{ 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.hello()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500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methods:</a:t>
            </a:r>
            <a:r>
              <a:rPr dirty="0" sz="1800" spc="-6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9480" marR="1632585" indent="-278130">
              <a:lnSpc>
                <a:spcPct val="123300"/>
              </a:lnSpc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hello: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() {  </a:t>
            </a:r>
            <a:r>
              <a:rPr dirty="0" sz="1800" spc="5">
                <a:solidFill>
                  <a:srgbClr val="CC9292"/>
                </a:solidFill>
                <a:latin typeface="Courier New"/>
                <a:cs typeface="Courier New"/>
              </a:rPr>
              <a:t>console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.log(</a:t>
            </a:r>
            <a:r>
              <a:rPr dirty="0" sz="1800" spc="5">
                <a:solidFill>
                  <a:srgbClr val="CC9292"/>
                </a:solidFill>
                <a:latin typeface="Courier New"/>
                <a:cs typeface="Courier New"/>
              </a:rPr>
              <a:t>'hello from</a:t>
            </a:r>
            <a:r>
              <a:rPr dirty="0" sz="1800" spc="0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CC9292"/>
                </a:solidFill>
                <a:latin typeface="Courier New"/>
                <a:cs typeface="Courier New"/>
              </a:rPr>
              <a:t>mixin!'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500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6360" marR="1077595">
              <a:lnSpc>
                <a:spcPct val="123300"/>
              </a:lnSpc>
            </a:pPr>
            <a:r>
              <a:rPr dirty="0" sz="1800" spc="5">
                <a:solidFill>
                  <a:srgbClr val="7E9F7E"/>
                </a:solidFill>
                <a:latin typeface="Courier New"/>
                <a:cs typeface="Courier New"/>
              </a:rPr>
              <a:t>// define a component that uses this mixin  </a:t>
            </a:r>
            <a:r>
              <a:rPr dirty="0" sz="1800" spc="5">
                <a:solidFill>
                  <a:srgbClr val="E2CEAB"/>
                </a:solidFill>
                <a:latin typeface="Courier New"/>
                <a:cs typeface="Courier New"/>
              </a:rPr>
              <a:t>var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Component =</a:t>
            </a:r>
            <a:r>
              <a:rPr dirty="0" sz="1800" spc="-1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Vue.extend({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505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mixins:</a:t>
            </a:r>
            <a:r>
              <a:rPr dirty="0" sz="1800" spc="-4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[myMixin]</a:t>
            </a:r>
            <a:endParaRPr sz="18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dirty="0" sz="1800" spc="5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310" y="330849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加法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319" y="623457"/>
            <a:ext cx="16243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架构难点</a:t>
            </a:r>
          </a:p>
        </p:txBody>
      </p:sp>
      <p:sp>
        <p:nvSpPr>
          <p:cNvPr id="3" name="object 3"/>
          <p:cNvSpPr/>
          <p:nvPr/>
        </p:nvSpPr>
        <p:spPr>
          <a:xfrm>
            <a:off x="1527047" y="1335024"/>
            <a:ext cx="6821424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067" y="2922536"/>
            <a:ext cx="4250055" cy="749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>
                <a:latin typeface="华文细黑"/>
                <a:cs typeface="华文细黑"/>
              </a:rPr>
              <a:t>减少组件冗余性</a:t>
            </a:r>
            <a:endParaRPr sz="47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040" y="650876"/>
            <a:ext cx="240347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963930">
              <a:lnSpc>
                <a:spcPts val="1680"/>
              </a:lnSpc>
              <a:spcBef>
                <a:spcPts val="135"/>
              </a:spcBef>
            </a:pPr>
            <a:r>
              <a:rPr dirty="0" spc="0">
                <a:latin typeface="华文细黑"/>
                <a:cs typeface="华文细黑"/>
              </a:rPr>
              <a:t>的老问题</a:t>
            </a:r>
          </a:p>
          <a:p>
            <a:pPr marL="12700">
              <a:lnSpc>
                <a:spcPts val="1680"/>
              </a:lnSpc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35" b="1">
                <a:latin typeface="Gill Sans MT"/>
                <a:cs typeface="Gill Sans MT"/>
              </a:rPr>
              <a:t> </a:t>
            </a:r>
            <a:r>
              <a:rPr dirty="0" spc="200"/>
              <a:t>MVC</a:t>
            </a:r>
          </a:p>
        </p:txBody>
      </p:sp>
      <p:sp>
        <p:nvSpPr>
          <p:cNvPr id="3" name="object 3"/>
          <p:cNvSpPr/>
          <p:nvPr/>
        </p:nvSpPr>
        <p:spPr>
          <a:xfrm>
            <a:off x="1170432" y="1600200"/>
            <a:ext cx="7360920" cy="2862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80058" y="5196349"/>
            <a:ext cx="157543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fat</a:t>
            </a:r>
            <a:r>
              <a:rPr dirty="0" sz="215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7288" y="5440654"/>
            <a:ext cx="2807335" cy="0"/>
          </a:xfrm>
          <a:custGeom>
            <a:avLst/>
            <a:gdLst/>
            <a:ahLst/>
            <a:cxnLst/>
            <a:rect l="l" t="t" r="r" b="b"/>
            <a:pathLst>
              <a:path w="2807335" h="0">
                <a:moveTo>
                  <a:pt x="0" y="0"/>
                </a:moveTo>
                <a:lnTo>
                  <a:pt x="28072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47288" y="5440654"/>
            <a:ext cx="2807335" cy="0"/>
          </a:xfrm>
          <a:custGeom>
            <a:avLst/>
            <a:gdLst/>
            <a:ahLst/>
            <a:cxnLst/>
            <a:rect l="l" t="t" r="r" b="b"/>
            <a:pathLst>
              <a:path w="2807335" h="0">
                <a:moveTo>
                  <a:pt x="0" y="0"/>
                </a:moveTo>
                <a:lnTo>
                  <a:pt x="28072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16827" y="5251213"/>
            <a:ext cx="174307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fat</a:t>
            </a:r>
            <a:r>
              <a:rPr dirty="0" sz="21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55">
                <a:solidFill>
                  <a:srgbClr val="FFFFFF"/>
                </a:solidFill>
                <a:latin typeface="Tahoma"/>
                <a:cs typeface="Tahoma"/>
              </a:rPr>
              <a:t>viewModel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047" y="650889"/>
            <a:ext cx="5392420" cy="2141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减肥</a:t>
            </a:r>
            <a:endParaRPr sz="2800">
              <a:latin typeface="华文细黑"/>
              <a:cs typeface="华文细黑"/>
            </a:endParaRPr>
          </a:p>
          <a:p>
            <a:pPr marL="1538605" marR="5080" indent="360680">
              <a:lnSpc>
                <a:spcPts val="6840"/>
              </a:lnSpc>
              <a:spcBef>
                <a:spcPts val="51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数据存储方式</a:t>
            </a:r>
            <a:r>
              <a:rPr dirty="0" sz="2100" spc="5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数组</a:t>
            </a:r>
            <a:r>
              <a:rPr dirty="0" sz="2150" spc="-25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对象 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据操作方法</a:t>
            </a:r>
            <a:r>
              <a:rPr dirty="0" sz="2100" spc="5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增、删、改、查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4007" y="3690620"/>
            <a:ext cx="5268595" cy="15005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indent="55880">
              <a:lnSpc>
                <a:spcPct val="100000"/>
              </a:lnSpc>
              <a:spcBef>
                <a:spcPts val="120"/>
              </a:spcBef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抽取公用的数据处理部分</a:t>
            </a:r>
            <a:endParaRPr sz="3650">
              <a:latin typeface="华文细黑"/>
              <a:cs typeface="华文细黑"/>
            </a:endParaRPr>
          </a:p>
          <a:p>
            <a:pPr marL="12700">
              <a:lnSpc>
                <a:spcPts val="2220"/>
              </a:lnSpc>
              <a:spcBef>
                <a:spcPts val="2765"/>
              </a:spcBef>
              <a:tabLst>
                <a:tab pos="4339590" algn="l"/>
              </a:tabLst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隔离变化频繁的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	</a:t>
            </a:r>
            <a:r>
              <a:rPr dirty="0" sz="3700" spc="40">
                <a:solidFill>
                  <a:srgbClr val="FFFFFF"/>
                </a:solidFill>
                <a:latin typeface="Tahoma"/>
                <a:cs typeface="Tahoma"/>
              </a:rPr>
              <a:t>oller</a:t>
            </a:r>
            <a:endParaRPr sz="3700">
              <a:latin typeface="Tahoma"/>
              <a:cs typeface="Tahoma"/>
            </a:endParaRPr>
          </a:p>
          <a:p>
            <a:pPr marL="3276600">
              <a:lnSpc>
                <a:spcPts val="2220"/>
              </a:lnSpc>
            </a:pPr>
            <a:r>
              <a:rPr dirty="0" sz="3700" spc="10">
                <a:solidFill>
                  <a:srgbClr val="FFFFFF"/>
                </a:solidFill>
                <a:latin typeface="Tahoma"/>
                <a:cs typeface="Tahoma"/>
              </a:rPr>
              <a:t>contr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724" y="650901"/>
            <a:ext cx="323596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135"/>
              </a:spcBef>
              <a:tabLst>
                <a:tab pos="778510" algn="l"/>
              </a:tabLst>
            </a:pPr>
            <a:r>
              <a:rPr dirty="0" spc="-10"/>
              <a:t>V</a:t>
            </a:r>
            <a:r>
              <a:rPr dirty="0" spc="-10"/>
              <a:t>	</a:t>
            </a:r>
            <a:r>
              <a:rPr dirty="0" spc="0">
                <a:latin typeface="华文细黑"/>
                <a:cs typeface="华文细黑"/>
              </a:rPr>
              <a:t>优化你的</a:t>
            </a:r>
          </a:p>
          <a:p>
            <a:pPr algn="r" marR="5080">
              <a:lnSpc>
                <a:spcPts val="1680"/>
              </a:lnSpc>
            </a:pPr>
            <a:r>
              <a:rPr dirty="0" spc="9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176272" y="1399032"/>
            <a:ext cx="5733287" cy="450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6047" y="1892821"/>
            <a:ext cx="1216660" cy="1097280"/>
          </a:xfrm>
          <a:custGeom>
            <a:avLst/>
            <a:gdLst/>
            <a:ahLst/>
            <a:cxnLst/>
            <a:rect l="l" t="t" r="r" b="b"/>
            <a:pathLst>
              <a:path w="1216660" h="1097280">
                <a:moveTo>
                  <a:pt x="0" y="1097279"/>
                </a:moveTo>
                <a:lnTo>
                  <a:pt x="12161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4660" y="1890119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4834" y="79917"/>
                </a:moveTo>
                <a:lnTo>
                  <a:pt x="77542" y="269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61735" y="1497078"/>
            <a:ext cx="194563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latin typeface="宋体"/>
                <a:cs typeface="宋体"/>
              </a:rPr>
              <a:t>面向组件的方法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81344" y="3044951"/>
            <a:ext cx="741045" cy="704215"/>
          </a:xfrm>
          <a:custGeom>
            <a:avLst/>
            <a:gdLst/>
            <a:ahLst/>
            <a:cxnLst/>
            <a:rect l="l" t="t" r="r" b="b"/>
            <a:pathLst>
              <a:path w="741045" h="704214">
                <a:moveTo>
                  <a:pt x="0" y="704088"/>
                </a:moveTo>
                <a:lnTo>
                  <a:pt x="7406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44425" y="3043591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76223" y="78931"/>
                </a:moveTo>
                <a:lnTo>
                  <a:pt x="77577" y="135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98896" y="2649222"/>
            <a:ext cx="194563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latin typeface="宋体"/>
                <a:cs typeface="宋体"/>
              </a:rPr>
              <a:t>面向数据的方法</a:t>
            </a:r>
            <a:endParaRPr sz="2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68" y="650876"/>
            <a:ext cx="83185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5" b="1">
                <a:latin typeface="Gill Sans MT"/>
                <a:cs typeface="Gill Sans MT"/>
              </a:rPr>
              <a:t> </a:t>
            </a:r>
            <a:r>
              <a:rPr dirty="0" spc="105"/>
              <a:t>bug</a:t>
            </a:r>
          </a:p>
        </p:txBody>
      </p:sp>
      <p:sp>
        <p:nvSpPr>
          <p:cNvPr id="3" name="object 3"/>
          <p:cNvSpPr/>
          <p:nvPr/>
        </p:nvSpPr>
        <p:spPr>
          <a:xfrm>
            <a:off x="1179575" y="1600200"/>
            <a:ext cx="3648455" cy="187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7361" y="2251981"/>
            <a:ext cx="161099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我们都怕</a:t>
            </a:r>
            <a:r>
              <a:rPr dirty="0" sz="2150" spc="80">
                <a:solidFill>
                  <a:srgbClr val="FFFFFF"/>
                </a:solidFill>
                <a:latin typeface="Tahoma"/>
                <a:cs typeface="Tahoma"/>
              </a:rPr>
              <a:t>bug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2183" y="4169643"/>
            <a:ext cx="2926079" cy="2185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68721" y="5141485"/>
            <a:ext cx="270827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但我们更怕找不到</a:t>
            </a:r>
            <a:r>
              <a:rPr dirty="0" sz="2150" spc="80">
                <a:solidFill>
                  <a:srgbClr val="FFFFFF"/>
                </a:solidFill>
                <a:latin typeface="Tahoma"/>
                <a:cs typeface="Tahoma"/>
              </a:rPr>
              <a:t>bug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239" y="669177"/>
            <a:ext cx="126746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状态机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9907" y="1672301"/>
            <a:ext cx="4636770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295" b="1">
                <a:solidFill>
                  <a:srgbClr val="FFFFFF"/>
                </a:solidFill>
                <a:latin typeface="Gill Sans MT"/>
                <a:cs typeface="Gill Sans MT"/>
              </a:rPr>
              <a:t>View </a:t>
            </a:r>
            <a:r>
              <a:rPr dirty="0" sz="4800" spc="355" b="1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r>
              <a:rPr dirty="0" sz="4800" spc="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800" spc="-305" b="1">
                <a:solidFill>
                  <a:srgbClr val="FFFFFF"/>
                </a:solidFill>
                <a:latin typeface="Gill Sans MT"/>
                <a:cs typeface="Gill Sans MT"/>
              </a:rPr>
              <a:t>Vue(state)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6039" y="2889504"/>
            <a:ext cx="4443984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1951" y="2880344"/>
            <a:ext cx="5303520" cy="3538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6771" y="650889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打点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28032" y="3063252"/>
            <a:ext cx="3657600" cy="255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1021" y="1507709"/>
            <a:ext cx="7294245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40" b="1">
                <a:solidFill>
                  <a:srgbClr val="FFFFFF"/>
                </a:solidFill>
                <a:latin typeface="Gill Sans MT"/>
                <a:cs typeface="Gill Sans MT"/>
              </a:rPr>
              <a:t>change</a:t>
            </a:r>
            <a:r>
              <a:rPr dirty="0" sz="4800" spc="-1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800" spc="355" b="1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r>
              <a:rPr dirty="0" sz="4800" spc="-1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800" spc="-40" b="1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dirty="0" sz="4800" spc="-120" b="1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dirty="0" sz="4800" spc="-204" b="1">
                <a:solidFill>
                  <a:srgbClr val="FFFFFF"/>
                </a:solidFill>
                <a:latin typeface="Gill Sans MT"/>
                <a:cs typeface="Gill Sans MT"/>
              </a:rPr>
              <a:t>f(stat</a:t>
            </a:r>
            <a:r>
              <a:rPr dirty="0" sz="4800" spc="-190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baseline="-28423" sz="3225" spc="37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baseline="-28423" sz="3225" spc="-202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-70" b="1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dirty="0" sz="4800" spc="-1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800" spc="-210" b="1">
                <a:solidFill>
                  <a:srgbClr val="FFFFFF"/>
                </a:solidFill>
                <a:latin typeface="Gill Sans MT"/>
                <a:cs typeface="Gill Sans MT"/>
              </a:rPr>
              <a:t>stat</a:t>
            </a:r>
            <a:r>
              <a:rPr dirty="0" sz="4800" spc="-15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baseline="-28423" sz="3225" spc="262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800" spc="-615" b="1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488" y="3493466"/>
            <a:ext cx="243649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2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37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180" b="1">
                <a:solidFill>
                  <a:srgbClr val="FFFFFF"/>
                </a:solidFill>
                <a:latin typeface="Gill Sans MT"/>
                <a:cs typeface="Gill Sans MT"/>
              </a:rPr>
              <a:t>mutation</a:t>
            </a:r>
            <a:endParaRPr sz="3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602" y="650901"/>
            <a:ext cx="31737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 </a:t>
            </a:r>
            <a:r>
              <a:rPr dirty="0" spc="-45"/>
              <a:t>Vuex1.0 </a:t>
            </a:r>
            <a:r>
              <a:rPr dirty="0" spc="30"/>
              <a:t>or</a:t>
            </a:r>
            <a:r>
              <a:rPr dirty="0" spc="-225"/>
              <a:t> </a:t>
            </a:r>
            <a:r>
              <a:rPr dirty="0" spc="-45"/>
              <a:t>Vuex2.0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0120" y="1600721"/>
          <a:ext cx="7749540" cy="298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1216"/>
                <a:gridCol w="2825496"/>
                <a:gridCol w="2039112"/>
              </a:tblGrid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 spc="-50" b="1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1.0</a:t>
                      </a:r>
                      <a:endParaRPr sz="2150">
                        <a:latin typeface="Gill Sans MT"/>
                        <a:cs typeface="Gill Sans MT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 spc="-50" b="1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2.0</a:t>
                      </a:r>
                      <a:endParaRPr sz="2150">
                        <a:latin typeface="Gill Sans MT"/>
                        <a:cs typeface="Gill Sans MT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 spc="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action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同步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异步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action</a:t>
                      </a: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参数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多个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单个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服务端渲染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 marR="149860" indent="-66675">
                        <a:lnSpc>
                          <a:spcPts val="3240"/>
                        </a:lnSpc>
                        <a:spcBef>
                          <a:spcPts val="135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不支持使用</a:t>
                      </a:r>
                      <a:r>
                        <a:rPr dirty="0" sz="2150" spc="-8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21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uex</a:t>
                      </a: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属性 添加</a:t>
                      </a:r>
                      <a:r>
                        <a:rPr dirty="0" sz="21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actions/getters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1714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支持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1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action/mutation</a:t>
                      </a: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语义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736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不清晰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清晰</a:t>
                      </a:r>
                      <a:endParaRPr sz="2050">
                        <a:latin typeface="宋体"/>
                        <a:cs typeface="宋体"/>
                      </a:endParaRPr>
                    </a:p>
                  </a:txBody>
                  <a:tcPr marL="0" marR="0" marB="0" marT="8636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22462" y="5040927"/>
            <a:ext cx="461010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5">
                <a:solidFill>
                  <a:srgbClr val="8DD692"/>
                </a:solidFill>
                <a:latin typeface="Tahoma"/>
                <a:cs typeface="Tahoma"/>
              </a:rPr>
              <a:t>Returning </a:t>
            </a:r>
            <a:r>
              <a:rPr dirty="0" sz="2150" spc="10">
                <a:solidFill>
                  <a:srgbClr val="8DD692"/>
                </a:solidFill>
                <a:latin typeface="Tahoma"/>
                <a:cs typeface="Tahoma"/>
              </a:rPr>
              <a:t>Promises</a:t>
            </a:r>
            <a:r>
              <a:rPr dirty="0" sz="2150" spc="-500">
                <a:solidFill>
                  <a:srgbClr val="8DD692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8DD692"/>
                </a:solidFill>
                <a:latin typeface="Tahoma"/>
                <a:cs typeface="Tahoma"/>
              </a:rPr>
              <a:t>from </a:t>
            </a:r>
            <a:r>
              <a:rPr dirty="0" sz="2150" spc="-10">
                <a:solidFill>
                  <a:srgbClr val="8DD692"/>
                </a:solidFill>
                <a:latin typeface="Tahoma"/>
                <a:cs typeface="Tahoma"/>
              </a:rPr>
              <a:t>Vuex </a:t>
            </a:r>
            <a:r>
              <a:rPr dirty="0" sz="2150" spc="15">
                <a:solidFill>
                  <a:srgbClr val="8DD692"/>
                </a:solidFill>
                <a:latin typeface="Tahoma"/>
                <a:cs typeface="Tahoma"/>
              </a:rPr>
              <a:t>actions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8201" y="678308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提纲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4706" y="1340599"/>
            <a:ext cx="1958975" cy="58547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/>
              <a:t>1.</a:t>
            </a:r>
            <a:r>
              <a:rPr dirty="0" sz="3700" spc="-250"/>
              <a:t> </a:t>
            </a:r>
            <a:r>
              <a:rPr dirty="0" sz="3650" spc="15">
                <a:latin typeface="华文细黑"/>
                <a:cs typeface="华文细黑"/>
              </a:rPr>
              <a:t>架构</a:t>
            </a:r>
            <a:r>
              <a:rPr dirty="0" sz="3650" spc="-5">
                <a:latin typeface="华文细黑"/>
                <a:cs typeface="华文细黑"/>
              </a:rPr>
              <a:t> </a:t>
            </a:r>
            <a:r>
              <a:rPr dirty="0" sz="3650" spc="-545">
                <a:latin typeface="MS UI Gothic"/>
                <a:cs typeface="MS UI Gothic"/>
              </a:rPr>
              <a:t>✔</a:t>
            </a:r>
            <a:endParaRPr sz="3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6" y="2355583"/>
            <a:ext cx="1443355" cy="585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>
                <a:solidFill>
                  <a:srgbClr val="FFFFFF"/>
                </a:solidFill>
                <a:latin typeface="Tahoma"/>
                <a:cs typeface="Tahoma"/>
              </a:rPr>
              <a:t>2.</a:t>
            </a:r>
            <a:r>
              <a:rPr dirty="0" sz="37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开发</a:t>
            </a:r>
            <a:endParaRPr sz="3650">
              <a:latin typeface="华文细黑"/>
              <a:cs typeface="华文细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2315" y="4576331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 h="0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44706" y="4220959"/>
            <a:ext cx="2376170" cy="585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r>
              <a:rPr dirty="0" sz="3700" spc="-2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填</a:t>
            </a:r>
            <a:r>
              <a:rPr dirty="0" sz="3650" spc="10">
                <a:solidFill>
                  <a:srgbClr val="FFFFFF"/>
                </a:solidFill>
                <a:latin typeface="华文细黑"/>
                <a:cs typeface="华文细黑"/>
              </a:rPr>
              <a:t>坑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优化</a:t>
            </a:r>
            <a:endParaRPr sz="3650">
              <a:latin typeface="华文细黑"/>
              <a:cs typeface="华文细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636" y="1959373"/>
            <a:ext cx="358838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150" spc="125">
                <a:solidFill>
                  <a:srgbClr val="FFFFFF"/>
                </a:solidFill>
                <a:latin typeface="Tahoma"/>
                <a:cs typeface="Tahoma"/>
              </a:rPr>
              <a:t>MVVM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式的组件化架构</a:t>
            </a:r>
            <a:r>
              <a:rPr dirty="0" sz="2050" spc="-5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0767" y="3087103"/>
            <a:ext cx="1129665" cy="9855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06780">
              <a:lnSpc>
                <a:spcPts val="1340"/>
              </a:lnSpc>
              <a:spcBef>
                <a:spcPts val="110"/>
              </a:spcBef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12700">
              <a:lnSpc>
                <a:spcPts val="122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组件多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06780">
              <a:lnSpc>
                <a:spcPts val="1340"/>
              </a:lnSpc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12700">
              <a:lnSpc>
                <a:spcPts val="122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组件重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0767" y="4757812"/>
            <a:ext cx="1671320" cy="100584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7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前端框架的坑 更快更好</a:t>
            </a:r>
            <a:r>
              <a:rPr dirty="0" sz="2100" spc="5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055" y="705753"/>
            <a:ext cx="233743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3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为什么会有坑</a:t>
            </a:r>
          </a:p>
        </p:txBody>
      </p:sp>
      <p:sp>
        <p:nvSpPr>
          <p:cNvPr id="3" name="object 3"/>
          <p:cNvSpPr/>
          <p:nvPr/>
        </p:nvSpPr>
        <p:spPr>
          <a:xfrm>
            <a:off x="6951726" y="2272296"/>
            <a:ext cx="1440180" cy="1234440"/>
          </a:xfrm>
          <a:custGeom>
            <a:avLst/>
            <a:gdLst/>
            <a:ahLst/>
            <a:cxnLst/>
            <a:rect l="l" t="t" r="r" b="b"/>
            <a:pathLst>
              <a:path w="1440179" h="1234439">
                <a:moveTo>
                  <a:pt x="1336589" y="925830"/>
                </a:moveTo>
                <a:lnTo>
                  <a:pt x="103590" y="925830"/>
                </a:lnTo>
                <a:lnTo>
                  <a:pt x="63231" y="917759"/>
                </a:lnTo>
                <a:lnTo>
                  <a:pt x="30308" y="895753"/>
                </a:lnTo>
                <a:lnTo>
                  <a:pt x="8128" y="863119"/>
                </a:lnTo>
                <a:lnTo>
                  <a:pt x="0" y="823165"/>
                </a:lnTo>
                <a:lnTo>
                  <a:pt x="0" y="102664"/>
                </a:lnTo>
                <a:lnTo>
                  <a:pt x="8142" y="62667"/>
                </a:lnTo>
                <a:lnTo>
                  <a:pt x="30346" y="30038"/>
                </a:lnTo>
                <a:lnTo>
                  <a:pt x="63274" y="8056"/>
                </a:lnTo>
                <a:lnTo>
                  <a:pt x="103590" y="0"/>
                </a:lnTo>
                <a:lnTo>
                  <a:pt x="1336589" y="0"/>
                </a:lnTo>
                <a:lnTo>
                  <a:pt x="1376948" y="8070"/>
                </a:lnTo>
                <a:lnTo>
                  <a:pt x="1409871" y="30076"/>
                </a:lnTo>
                <a:lnTo>
                  <a:pt x="1432051" y="62710"/>
                </a:lnTo>
                <a:lnTo>
                  <a:pt x="1440180" y="102664"/>
                </a:lnTo>
                <a:lnTo>
                  <a:pt x="1440180" y="102870"/>
                </a:lnTo>
                <a:lnTo>
                  <a:pt x="102870" y="102870"/>
                </a:lnTo>
                <a:lnTo>
                  <a:pt x="102870" y="822960"/>
                </a:lnTo>
                <a:lnTo>
                  <a:pt x="1440180" y="822960"/>
                </a:lnTo>
                <a:lnTo>
                  <a:pt x="1432037" y="863162"/>
                </a:lnTo>
                <a:lnTo>
                  <a:pt x="1409833" y="895792"/>
                </a:lnTo>
                <a:lnTo>
                  <a:pt x="1376905" y="917774"/>
                </a:lnTo>
                <a:lnTo>
                  <a:pt x="1336589" y="925830"/>
                </a:lnTo>
                <a:close/>
              </a:path>
              <a:path w="1440179" h="1234439">
                <a:moveTo>
                  <a:pt x="1440180" y="822960"/>
                </a:moveTo>
                <a:lnTo>
                  <a:pt x="1337310" y="822960"/>
                </a:lnTo>
                <a:lnTo>
                  <a:pt x="1337310" y="102870"/>
                </a:lnTo>
                <a:lnTo>
                  <a:pt x="1440180" y="102870"/>
                </a:lnTo>
                <a:lnTo>
                  <a:pt x="1440180" y="822960"/>
                </a:lnTo>
                <a:close/>
              </a:path>
              <a:path w="1440179" h="1234439">
                <a:moveTo>
                  <a:pt x="1337310" y="1234440"/>
                </a:moveTo>
                <a:lnTo>
                  <a:pt x="102870" y="1234440"/>
                </a:lnTo>
                <a:lnTo>
                  <a:pt x="62840" y="1226351"/>
                </a:lnTo>
                <a:lnTo>
                  <a:pt x="30140" y="1204299"/>
                </a:lnTo>
                <a:lnTo>
                  <a:pt x="8088" y="1171599"/>
                </a:lnTo>
                <a:lnTo>
                  <a:pt x="0" y="1131570"/>
                </a:lnTo>
                <a:lnTo>
                  <a:pt x="0" y="1028700"/>
                </a:lnTo>
                <a:lnTo>
                  <a:pt x="617220" y="1028700"/>
                </a:lnTo>
                <a:lnTo>
                  <a:pt x="617220" y="1131570"/>
                </a:lnTo>
                <a:lnTo>
                  <a:pt x="1440180" y="1131570"/>
                </a:lnTo>
                <a:lnTo>
                  <a:pt x="1432091" y="1171599"/>
                </a:lnTo>
                <a:lnTo>
                  <a:pt x="1410039" y="1204299"/>
                </a:lnTo>
                <a:lnTo>
                  <a:pt x="1377339" y="1226351"/>
                </a:lnTo>
                <a:lnTo>
                  <a:pt x="1337310" y="1234440"/>
                </a:lnTo>
                <a:close/>
              </a:path>
              <a:path w="1440179" h="1234439">
                <a:moveTo>
                  <a:pt x="1440180" y="1131570"/>
                </a:moveTo>
                <a:lnTo>
                  <a:pt x="822960" y="1131570"/>
                </a:lnTo>
                <a:lnTo>
                  <a:pt x="822960" y="1028700"/>
                </a:lnTo>
                <a:lnTo>
                  <a:pt x="1440180" y="1028700"/>
                </a:lnTo>
                <a:lnTo>
                  <a:pt x="1440180" y="113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3491" y="3810497"/>
            <a:ext cx="84836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开发者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7003" y="3810497"/>
            <a:ext cx="57404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代码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9931" y="3810497"/>
            <a:ext cx="84836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浏览器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7092" y="4313417"/>
            <a:ext cx="57404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蜘蛛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9931" y="4824933"/>
            <a:ext cx="84836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读屏器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3472" y="2880372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2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33472" y="2880372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2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59552" y="2907804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 h="0">
                <a:moveTo>
                  <a:pt x="0" y="0"/>
                </a:moveTo>
                <a:lnTo>
                  <a:pt x="11247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59552" y="2907804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 h="0">
                <a:moveTo>
                  <a:pt x="0" y="0"/>
                </a:moveTo>
                <a:lnTo>
                  <a:pt x="1124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90484" y="4770617"/>
            <a:ext cx="386587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根据需求选择最适合的开发方式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0655" y="2381735"/>
            <a:ext cx="541655" cy="541655"/>
          </a:xfrm>
          <a:custGeom>
            <a:avLst/>
            <a:gdLst/>
            <a:ahLst/>
            <a:cxnLst/>
            <a:rect l="l" t="t" r="r" b="b"/>
            <a:pathLst>
              <a:path w="541655" h="541655">
                <a:moveTo>
                  <a:pt x="270735" y="541471"/>
                </a:moveTo>
                <a:lnTo>
                  <a:pt x="217909" y="536319"/>
                </a:lnTo>
                <a:lnTo>
                  <a:pt x="167134" y="520860"/>
                </a:lnTo>
                <a:lnTo>
                  <a:pt x="120293" y="495885"/>
                </a:lnTo>
                <a:lnTo>
                  <a:pt x="79296" y="462174"/>
                </a:lnTo>
                <a:lnTo>
                  <a:pt x="45585" y="421177"/>
                </a:lnTo>
                <a:lnTo>
                  <a:pt x="20610" y="374337"/>
                </a:lnTo>
                <a:lnTo>
                  <a:pt x="5151" y="323561"/>
                </a:lnTo>
                <a:lnTo>
                  <a:pt x="0" y="270735"/>
                </a:lnTo>
                <a:lnTo>
                  <a:pt x="1287" y="244066"/>
                </a:lnTo>
                <a:lnTo>
                  <a:pt x="11592" y="192265"/>
                </a:lnTo>
                <a:lnTo>
                  <a:pt x="32004" y="142983"/>
                </a:lnTo>
                <a:lnTo>
                  <a:pt x="61349" y="99064"/>
                </a:lnTo>
                <a:lnTo>
                  <a:pt x="99064" y="61349"/>
                </a:lnTo>
                <a:lnTo>
                  <a:pt x="142979" y="32004"/>
                </a:lnTo>
                <a:lnTo>
                  <a:pt x="192261" y="11592"/>
                </a:lnTo>
                <a:lnTo>
                  <a:pt x="244066" y="1287"/>
                </a:lnTo>
                <a:lnTo>
                  <a:pt x="270735" y="0"/>
                </a:lnTo>
                <a:lnTo>
                  <a:pt x="297404" y="1287"/>
                </a:lnTo>
                <a:lnTo>
                  <a:pt x="349206" y="11592"/>
                </a:lnTo>
                <a:lnTo>
                  <a:pt x="398487" y="32004"/>
                </a:lnTo>
                <a:lnTo>
                  <a:pt x="442406" y="61349"/>
                </a:lnTo>
                <a:lnTo>
                  <a:pt x="480121" y="99064"/>
                </a:lnTo>
                <a:lnTo>
                  <a:pt x="509466" y="142983"/>
                </a:lnTo>
                <a:lnTo>
                  <a:pt x="529878" y="192265"/>
                </a:lnTo>
                <a:lnTo>
                  <a:pt x="540183" y="244066"/>
                </a:lnTo>
                <a:lnTo>
                  <a:pt x="541471" y="270735"/>
                </a:lnTo>
                <a:lnTo>
                  <a:pt x="540183" y="297404"/>
                </a:lnTo>
                <a:lnTo>
                  <a:pt x="529878" y="349206"/>
                </a:lnTo>
                <a:lnTo>
                  <a:pt x="509466" y="398487"/>
                </a:lnTo>
                <a:lnTo>
                  <a:pt x="480121" y="442406"/>
                </a:lnTo>
                <a:lnTo>
                  <a:pt x="442406" y="480121"/>
                </a:lnTo>
                <a:lnTo>
                  <a:pt x="398487" y="509466"/>
                </a:lnTo>
                <a:lnTo>
                  <a:pt x="349206" y="529878"/>
                </a:lnTo>
                <a:lnTo>
                  <a:pt x="297404" y="540183"/>
                </a:lnTo>
                <a:lnTo>
                  <a:pt x="270735" y="541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66324" y="2961172"/>
            <a:ext cx="790575" cy="447675"/>
          </a:xfrm>
          <a:custGeom>
            <a:avLst/>
            <a:gdLst/>
            <a:ahLst/>
            <a:cxnLst/>
            <a:rect l="l" t="t" r="r" b="b"/>
            <a:pathLst>
              <a:path w="790575" h="447675">
                <a:moveTo>
                  <a:pt x="790078" y="447068"/>
                </a:moveTo>
                <a:lnTo>
                  <a:pt x="0" y="447068"/>
                </a:lnTo>
                <a:lnTo>
                  <a:pt x="3452" y="378437"/>
                </a:lnTo>
                <a:lnTo>
                  <a:pt x="13225" y="317597"/>
                </a:lnTo>
                <a:lnTo>
                  <a:pt x="28436" y="263815"/>
                </a:lnTo>
                <a:lnTo>
                  <a:pt x="48208" y="216363"/>
                </a:lnTo>
                <a:lnTo>
                  <a:pt x="71660" y="174508"/>
                </a:lnTo>
                <a:lnTo>
                  <a:pt x="97913" y="137519"/>
                </a:lnTo>
                <a:lnTo>
                  <a:pt x="126086" y="104667"/>
                </a:lnTo>
                <a:lnTo>
                  <a:pt x="155301" y="75220"/>
                </a:lnTo>
                <a:lnTo>
                  <a:pt x="184677" y="48447"/>
                </a:lnTo>
                <a:lnTo>
                  <a:pt x="240395" y="0"/>
                </a:lnTo>
                <a:lnTo>
                  <a:pt x="276157" y="16555"/>
                </a:lnTo>
                <a:lnTo>
                  <a:pt x="314057" y="28849"/>
                </a:lnTo>
                <a:lnTo>
                  <a:pt x="353791" y="36575"/>
                </a:lnTo>
                <a:lnTo>
                  <a:pt x="395057" y="39428"/>
                </a:lnTo>
                <a:lnTo>
                  <a:pt x="595007" y="39428"/>
                </a:lnTo>
                <a:lnTo>
                  <a:pt x="605417" y="48447"/>
                </a:lnTo>
                <a:lnTo>
                  <a:pt x="634795" y="75220"/>
                </a:lnTo>
                <a:lnTo>
                  <a:pt x="664010" y="104667"/>
                </a:lnTo>
                <a:lnTo>
                  <a:pt x="692183" y="137519"/>
                </a:lnTo>
                <a:lnTo>
                  <a:pt x="718435" y="174508"/>
                </a:lnTo>
                <a:lnTo>
                  <a:pt x="741885" y="216363"/>
                </a:lnTo>
                <a:lnTo>
                  <a:pt x="761653" y="263815"/>
                </a:lnTo>
                <a:lnTo>
                  <a:pt x="776862" y="317597"/>
                </a:lnTo>
                <a:lnTo>
                  <a:pt x="786630" y="378437"/>
                </a:lnTo>
                <a:lnTo>
                  <a:pt x="790078" y="447068"/>
                </a:lnTo>
                <a:close/>
              </a:path>
              <a:path w="790575" h="447675">
                <a:moveTo>
                  <a:pt x="595007" y="39428"/>
                </a:moveTo>
                <a:lnTo>
                  <a:pt x="395057" y="39428"/>
                </a:lnTo>
                <a:lnTo>
                  <a:pt x="436317" y="36575"/>
                </a:lnTo>
                <a:lnTo>
                  <a:pt x="476040" y="28849"/>
                </a:lnTo>
                <a:lnTo>
                  <a:pt x="513930" y="16555"/>
                </a:lnTo>
                <a:lnTo>
                  <a:pt x="549691" y="0"/>
                </a:lnTo>
                <a:lnTo>
                  <a:pt x="595007" y="39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3928" y="2664001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611" y="0"/>
                </a:lnTo>
              </a:path>
            </a:pathLst>
          </a:custGeom>
          <a:ln w="292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3928" y="2771380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611" y="0"/>
                </a:lnTo>
              </a:path>
            </a:pathLst>
          </a:custGeom>
          <a:ln w="292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3928" y="2888511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611" y="0"/>
                </a:lnTo>
              </a:path>
            </a:pathLst>
          </a:custGeom>
          <a:ln w="292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3928" y="2995883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611" y="0"/>
                </a:lnTo>
              </a:path>
            </a:pathLst>
          </a:custGeom>
          <a:ln w="292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3928" y="3113014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611" y="0"/>
                </a:lnTo>
              </a:path>
            </a:pathLst>
          </a:custGeom>
          <a:ln w="292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93353" y="2422427"/>
            <a:ext cx="878840" cy="1108075"/>
          </a:xfrm>
          <a:custGeom>
            <a:avLst/>
            <a:gdLst/>
            <a:ahLst/>
            <a:cxnLst/>
            <a:rect l="l" t="t" r="r" b="b"/>
            <a:pathLst>
              <a:path w="878839" h="1108075">
                <a:moveTo>
                  <a:pt x="654004" y="1107876"/>
                </a:moveTo>
                <a:lnTo>
                  <a:pt x="87854" y="1107876"/>
                </a:lnTo>
                <a:lnTo>
                  <a:pt x="53690" y="1100961"/>
                </a:lnTo>
                <a:lnTo>
                  <a:pt x="25760" y="1082115"/>
                </a:lnTo>
                <a:lnTo>
                  <a:pt x="6914" y="1054186"/>
                </a:lnTo>
                <a:lnTo>
                  <a:pt x="0" y="1020021"/>
                </a:lnTo>
                <a:lnTo>
                  <a:pt x="0" y="87854"/>
                </a:lnTo>
                <a:lnTo>
                  <a:pt x="6918" y="53684"/>
                </a:lnTo>
                <a:lnTo>
                  <a:pt x="25768" y="25755"/>
                </a:lnTo>
                <a:lnTo>
                  <a:pt x="53699" y="6913"/>
                </a:lnTo>
                <a:lnTo>
                  <a:pt x="87854" y="0"/>
                </a:lnTo>
                <a:lnTo>
                  <a:pt x="790653" y="0"/>
                </a:lnTo>
                <a:lnTo>
                  <a:pt x="824820" y="6914"/>
                </a:lnTo>
                <a:lnTo>
                  <a:pt x="852750" y="25760"/>
                </a:lnTo>
                <a:lnTo>
                  <a:pt x="871594" y="53690"/>
                </a:lnTo>
                <a:lnTo>
                  <a:pt x="872580" y="58565"/>
                </a:lnTo>
                <a:lnTo>
                  <a:pt x="87854" y="58565"/>
                </a:lnTo>
                <a:lnTo>
                  <a:pt x="76465" y="60869"/>
                </a:lnTo>
                <a:lnTo>
                  <a:pt x="67149" y="67151"/>
                </a:lnTo>
                <a:lnTo>
                  <a:pt x="60860" y="76462"/>
                </a:lnTo>
                <a:lnTo>
                  <a:pt x="58551" y="87854"/>
                </a:lnTo>
                <a:lnTo>
                  <a:pt x="58551" y="1020021"/>
                </a:lnTo>
                <a:lnTo>
                  <a:pt x="60860" y="1031408"/>
                </a:lnTo>
                <a:lnTo>
                  <a:pt x="67149" y="1040720"/>
                </a:lnTo>
                <a:lnTo>
                  <a:pt x="76465" y="1047005"/>
                </a:lnTo>
                <a:lnTo>
                  <a:pt x="87854" y="1049311"/>
                </a:lnTo>
                <a:lnTo>
                  <a:pt x="803882" y="1049311"/>
                </a:lnTo>
                <a:lnTo>
                  <a:pt x="779442" y="1069484"/>
                </a:lnTo>
                <a:lnTo>
                  <a:pt x="741310" y="1090207"/>
                </a:lnTo>
                <a:lnTo>
                  <a:pt x="699195" y="1103307"/>
                </a:lnTo>
                <a:lnTo>
                  <a:pt x="654004" y="1107876"/>
                </a:lnTo>
                <a:close/>
              </a:path>
              <a:path w="878839" h="1108075">
                <a:moveTo>
                  <a:pt x="803882" y="1049311"/>
                </a:moveTo>
                <a:lnTo>
                  <a:pt x="600318" y="1049311"/>
                </a:lnTo>
                <a:lnTo>
                  <a:pt x="600318" y="841879"/>
                </a:lnTo>
                <a:lnTo>
                  <a:pt x="819929" y="841879"/>
                </a:lnTo>
                <a:lnTo>
                  <a:pt x="819929" y="87854"/>
                </a:lnTo>
                <a:lnTo>
                  <a:pt x="817622" y="76462"/>
                </a:lnTo>
                <a:lnTo>
                  <a:pt x="811339" y="67151"/>
                </a:lnTo>
                <a:lnTo>
                  <a:pt x="802032" y="60869"/>
                </a:lnTo>
                <a:lnTo>
                  <a:pt x="790653" y="58565"/>
                </a:lnTo>
                <a:lnTo>
                  <a:pt x="872580" y="58565"/>
                </a:lnTo>
                <a:lnTo>
                  <a:pt x="878507" y="87854"/>
                </a:lnTo>
                <a:lnTo>
                  <a:pt x="878507" y="883373"/>
                </a:lnTo>
                <a:lnTo>
                  <a:pt x="876781" y="900444"/>
                </a:lnTo>
                <a:lnTo>
                  <a:pt x="658884" y="900444"/>
                </a:lnTo>
                <a:lnTo>
                  <a:pt x="658884" y="1049055"/>
                </a:lnTo>
                <a:lnTo>
                  <a:pt x="804192" y="1049055"/>
                </a:lnTo>
                <a:lnTo>
                  <a:pt x="803882" y="1049311"/>
                </a:lnTo>
                <a:close/>
              </a:path>
              <a:path w="878839" h="1108075">
                <a:moveTo>
                  <a:pt x="804192" y="1049055"/>
                </a:moveTo>
                <a:lnTo>
                  <a:pt x="658884" y="1049055"/>
                </a:lnTo>
                <a:lnTo>
                  <a:pt x="706789" y="1040519"/>
                </a:lnTo>
                <a:lnTo>
                  <a:pt x="748905" y="1019273"/>
                </a:lnTo>
                <a:lnTo>
                  <a:pt x="783086" y="987434"/>
                </a:lnTo>
                <a:lnTo>
                  <a:pt x="807184" y="947118"/>
                </a:lnTo>
                <a:lnTo>
                  <a:pt x="819055" y="900444"/>
                </a:lnTo>
                <a:lnTo>
                  <a:pt x="876781" y="900444"/>
                </a:lnTo>
                <a:lnTo>
                  <a:pt x="873938" y="928563"/>
                </a:lnTo>
                <a:lnTo>
                  <a:pt x="860838" y="970679"/>
                </a:lnTo>
                <a:lnTo>
                  <a:pt x="840115" y="1008811"/>
                </a:lnTo>
                <a:lnTo>
                  <a:pt x="812680" y="1042049"/>
                </a:lnTo>
                <a:lnTo>
                  <a:pt x="804192" y="1049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915" y="842913"/>
            <a:ext cx="126746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怎么办</a:t>
            </a:r>
          </a:p>
        </p:txBody>
      </p:sp>
      <p:sp>
        <p:nvSpPr>
          <p:cNvPr id="3" name="object 3"/>
          <p:cNvSpPr/>
          <p:nvPr/>
        </p:nvSpPr>
        <p:spPr>
          <a:xfrm>
            <a:off x="1444752" y="1600200"/>
            <a:ext cx="6684264" cy="417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891" y="650889"/>
            <a:ext cx="233743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3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前端框架的坑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6710" y="2145741"/>
            <a:ext cx="112268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首屏体验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5032" y="2331720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 h="0">
                <a:moveTo>
                  <a:pt x="0" y="0"/>
                </a:moveTo>
                <a:lnTo>
                  <a:pt x="22128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85032" y="2331720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 h="0">
                <a:moveTo>
                  <a:pt x="0" y="0"/>
                </a:moveTo>
                <a:lnTo>
                  <a:pt x="221284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9311" y="4187952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 h="0">
                <a:moveTo>
                  <a:pt x="0" y="0"/>
                </a:moveTo>
                <a:lnTo>
                  <a:pt x="22128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39311" y="4187952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 h="0">
                <a:moveTo>
                  <a:pt x="0" y="0"/>
                </a:moveTo>
                <a:lnTo>
                  <a:pt x="221284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30401" y="3998498"/>
            <a:ext cx="1397000" cy="131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150" spc="110">
                <a:solidFill>
                  <a:srgbClr val="FFFFFF"/>
                </a:solidFill>
                <a:latin typeface="Tahoma"/>
                <a:cs typeface="Tahoma"/>
              </a:rPr>
              <a:t>SEO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老式浏览器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8455" y="5148084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 h="0">
                <a:moveTo>
                  <a:pt x="0" y="0"/>
                </a:moveTo>
                <a:lnTo>
                  <a:pt x="22128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8455" y="5148084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 h="0">
                <a:moveTo>
                  <a:pt x="0" y="0"/>
                </a:moveTo>
                <a:lnTo>
                  <a:pt x="221284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27347" y="1652111"/>
            <a:ext cx="1854835" cy="36652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92075">
              <a:lnSpc>
                <a:spcPct val="125600"/>
              </a:lnSpc>
              <a:spcBef>
                <a:spcPts val="90"/>
              </a:spcBef>
            </a:pPr>
            <a:r>
              <a:rPr dirty="0" sz="2150" spc="5">
                <a:solidFill>
                  <a:srgbClr val="FFFFFF"/>
                </a:solidFill>
                <a:latin typeface="Tahoma"/>
                <a:cs typeface="Tahoma"/>
              </a:rPr>
              <a:t>lazy-load  </a:t>
            </a:r>
            <a:r>
              <a:rPr dirty="0" sz="2150" spc="55">
                <a:solidFill>
                  <a:srgbClr val="FFFFFF"/>
                </a:solidFill>
                <a:latin typeface="Tahoma"/>
                <a:cs typeface="Tahoma"/>
              </a:rPr>
              <a:t>loading</a:t>
            </a:r>
            <a:endParaRPr sz="2150">
              <a:latin typeface="Tahoma"/>
              <a:cs typeface="Tahoma"/>
            </a:endParaRPr>
          </a:p>
          <a:p>
            <a:pPr algn="ctr" marL="12065" marR="5080">
              <a:lnSpc>
                <a:spcPts val="4180"/>
              </a:lnSpc>
              <a:spcBef>
                <a:spcPts val="180"/>
              </a:spcBef>
            </a:pPr>
            <a:r>
              <a:rPr dirty="0" sz="2150" spc="5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dirty="0" sz="21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FFFFFF"/>
                </a:solidFill>
                <a:latin typeface="Tahoma"/>
                <a:cs typeface="Tahoma"/>
              </a:rPr>
              <a:t>Worker  </a:t>
            </a: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SSR</a:t>
            </a:r>
            <a:endParaRPr sz="2150">
              <a:latin typeface="Tahoma"/>
              <a:cs typeface="Tahoma"/>
            </a:endParaRPr>
          </a:p>
          <a:p>
            <a:pPr marL="647065" marR="314960" indent="-416559">
              <a:lnSpc>
                <a:spcPts val="4320"/>
              </a:lnSpc>
              <a:spcBef>
                <a:spcPts val="25"/>
              </a:spcBef>
            </a:pPr>
            <a:r>
              <a:rPr dirty="0" sz="2150" spc="4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50" spc="-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e-</a:t>
            </a:r>
            <a:r>
              <a:rPr dirty="0" sz="2150" spc="-5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150" spc="30">
                <a:solidFill>
                  <a:srgbClr val="FFFFFF"/>
                </a:solidFill>
                <a:latin typeface="Tahoma"/>
                <a:cs typeface="Tahoma"/>
              </a:rPr>
              <a:t>ender  </a:t>
            </a: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SSR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R="65405">
              <a:lnSpc>
                <a:spcPct val="100000"/>
              </a:lnSpc>
            </a:pP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SSR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600" y="650876"/>
            <a:ext cx="16243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本质问题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1700783" y="4562843"/>
            <a:ext cx="6263640" cy="1234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1951" y="2889504"/>
            <a:ext cx="5852159" cy="978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48104" y="2072576"/>
            <a:ext cx="57404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模板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4135" y="2249411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74135" y="2249411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5352" y="2194547"/>
            <a:ext cx="55244" cy="109855"/>
          </a:xfrm>
          <a:custGeom>
            <a:avLst/>
            <a:gdLst/>
            <a:ahLst/>
            <a:cxnLst/>
            <a:rect l="l" t="t" r="r" b="b"/>
            <a:pathLst>
              <a:path w="55245" h="109855">
                <a:moveTo>
                  <a:pt x="0" y="109728"/>
                </a:moveTo>
                <a:lnTo>
                  <a:pt x="54864" y="54864"/>
                </a:ln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48900" y="1621045"/>
            <a:ext cx="236728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前端</a:t>
            </a:r>
            <a:r>
              <a:rPr dirty="0" sz="2150" spc="15">
                <a:solidFill>
                  <a:srgbClr val="FFFFFF"/>
                </a:solidFill>
                <a:latin typeface="Tahoma"/>
                <a:cs typeface="Tahoma"/>
              </a:rPr>
              <a:t>JavaScript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渲染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5003" y="2073125"/>
            <a:ext cx="167132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可互动的应用</a:t>
            </a:r>
            <a:endParaRPr sz="2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473" y="650889"/>
            <a:ext cx="1875789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什么是</a:t>
            </a:r>
          </a:p>
          <a:p>
            <a:pPr algn="r" marR="5080">
              <a:lnSpc>
                <a:spcPts val="1680"/>
              </a:lnSpc>
            </a:pPr>
            <a:r>
              <a:rPr dirty="0" spc="-25"/>
              <a:t>SSR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4938" y="2063445"/>
            <a:ext cx="57404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模板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3472" y="224027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3472" y="224027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1647" y="2185416"/>
            <a:ext cx="55244" cy="109855"/>
          </a:xfrm>
          <a:custGeom>
            <a:avLst/>
            <a:gdLst/>
            <a:ahLst/>
            <a:cxnLst/>
            <a:rect l="l" t="t" r="r" b="b"/>
            <a:pathLst>
              <a:path w="55245" h="109855">
                <a:moveTo>
                  <a:pt x="0" y="109728"/>
                </a:moveTo>
                <a:lnTo>
                  <a:pt x="54864" y="54864"/>
                </a:ln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66492" y="1652513"/>
            <a:ext cx="139700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服务端渲染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9550" y="2050826"/>
            <a:ext cx="131064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静态</a:t>
            </a:r>
            <a:r>
              <a:rPr dirty="0" sz="2150" spc="85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51576" y="224027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51576" y="224027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24928" y="2185416"/>
            <a:ext cx="55244" cy="109855"/>
          </a:xfrm>
          <a:custGeom>
            <a:avLst/>
            <a:gdLst/>
            <a:ahLst/>
            <a:cxnLst/>
            <a:rect l="l" t="t" r="r" b="b"/>
            <a:pathLst>
              <a:path w="55245" h="109855">
                <a:moveTo>
                  <a:pt x="0" y="109728"/>
                </a:moveTo>
                <a:lnTo>
                  <a:pt x="54864" y="54864"/>
                </a:ln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36256" y="2063993"/>
            <a:ext cx="139700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可互动应用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5764" y="1652513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前端渲染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1951" y="2880344"/>
            <a:ext cx="6583680" cy="350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0609" y="654811"/>
            <a:ext cx="38227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885" y="650889"/>
            <a:ext cx="175704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5380" algn="l"/>
              </a:tabLst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50" b="1">
                <a:latin typeface="Gill Sans MT"/>
                <a:cs typeface="Gill Sans MT"/>
              </a:rPr>
              <a:t> </a:t>
            </a:r>
            <a:r>
              <a:rPr dirty="0" spc="-114"/>
              <a:t>V</a:t>
            </a:r>
            <a:r>
              <a:rPr dirty="0" spc="35"/>
              <a:t>ue</a:t>
            </a:r>
            <a:r>
              <a:rPr dirty="0"/>
              <a:t>	</a:t>
            </a:r>
            <a:r>
              <a:rPr dirty="0" spc="-25"/>
              <a:t>SSR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0432" y="1600227"/>
            <a:ext cx="7315200" cy="1710055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 the default export should be a</a:t>
            </a:r>
            <a:r>
              <a:rPr dirty="0" sz="1200" spc="2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function</a:t>
            </a:r>
            <a:endParaRPr sz="1200">
              <a:latin typeface="Courier New"/>
              <a:cs typeface="Courier New"/>
            </a:endParaRPr>
          </a:p>
          <a:p>
            <a:pPr marL="91440" marR="2402840">
              <a:lnSpc>
                <a:spcPct val="125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 which will receive the context of the render call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export default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context =&gt;</a:t>
            </a:r>
            <a:r>
              <a:rPr dirty="0" sz="1200" spc="-1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1645" marR="3235960" indent="-185420">
              <a:lnSpc>
                <a:spcPct val="125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return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app.preFetch(context).then(() =&gt; {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return</a:t>
            </a:r>
            <a:r>
              <a:rPr dirty="0" sz="1200" spc="-65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app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432" y="3520480"/>
            <a:ext cx="7315200" cy="309118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12065" rIns="0" bIns="0" rtlCol="0" vert="horz">
            <a:spAutoFit/>
          </a:bodyPr>
          <a:lstStyle/>
          <a:p>
            <a:pPr marL="91440" marR="5086985">
              <a:lnSpc>
                <a:spcPct val="125000"/>
              </a:lnSpc>
              <a:spcBef>
                <a:spcPts val="9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import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path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dirty="0" sz="1200" spc="-25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'path'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import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fs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dirty="0" sz="1200" spc="-4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'fs'</a:t>
            </a:r>
            <a:endParaRPr sz="1200">
              <a:latin typeface="Courier New"/>
              <a:cs typeface="Courier New"/>
            </a:endParaRPr>
          </a:p>
          <a:p>
            <a:pPr marL="90805" marR="3328670">
              <a:lnSpc>
                <a:spcPct val="125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import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*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as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ssr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from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'vue-server-renderer'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import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lru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dirty="0" sz="1200" spc="-1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'lru-cache'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0805" marR="1755139">
              <a:lnSpc>
                <a:spcPct val="125000"/>
              </a:lnSpc>
              <a:tabLst>
                <a:tab pos="2774950" algn="l"/>
              </a:tabLst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const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filePath</a:t>
            </a:r>
            <a:r>
              <a:rPr dirty="0" sz="1200" spc="4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dirty="0" sz="1200" spc="2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path.join(</a:t>
            </a:r>
            <a:r>
              <a:rPr dirty="0" sz="1200" spc="0" u="sng">
                <a:solidFill>
                  <a:srgbClr val="DCDCDC"/>
                </a:solidFill>
                <a:latin typeface="Courier New"/>
                <a:cs typeface="Courier New"/>
              </a:rPr>
              <a:t> 	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dirname,</a:t>
            </a:r>
            <a:r>
              <a:rPr dirty="0" sz="1200" spc="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'/path/to/your/file'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const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code = fs.readFileSync(filePath,</a:t>
            </a:r>
            <a:r>
              <a:rPr dirty="0" sz="1200" spc="5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'utf8'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76225" marR="2865755" indent="-185420">
              <a:lnSpc>
                <a:spcPct val="125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let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renderer = ssr.createBundleRenderer(code, {  cache:</a:t>
            </a:r>
            <a:r>
              <a:rPr dirty="0" sz="1200" spc="-4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lru(</a:t>
            </a:r>
            <a:r>
              <a:rPr dirty="0" sz="1200" spc="0">
                <a:solidFill>
                  <a:srgbClr val="8BD0D2"/>
                </a:solidFill>
                <a:latin typeface="Courier New"/>
                <a:cs typeface="Courier New"/>
              </a:rPr>
              <a:t>1000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276225" marR="2680335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renderer.renderToString(options, (err, html) =&gt; {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this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.assign({html})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5" b="1">
                <a:latin typeface="Gill Sans MT"/>
                <a:cs typeface="Gill Sans MT"/>
              </a:rPr>
              <a:t> </a:t>
            </a:r>
            <a:r>
              <a:rPr dirty="0" spc="-25"/>
              <a:t>SSR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2941" y="654824"/>
            <a:ext cx="10953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的性能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855" y="1609356"/>
            <a:ext cx="5367528" cy="66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70432" y="3319541"/>
            <a:ext cx="3447415" cy="1920239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const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LRU =</a:t>
            </a:r>
            <a:r>
              <a:rPr dirty="0" sz="1200" spc="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require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'lru-cache'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76225" marR="293370" indent="-185420">
              <a:lnSpc>
                <a:spcPct val="125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const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renderer = createRenderer({  cache:</a:t>
            </a:r>
            <a:r>
              <a:rPr dirty="0" sz="1200" spc="-5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LRU({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max:</a:t>
            </a:r>
            <a:r>
              <a:rPr dirty="0" sz="1200" spc="-6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8BD0D2"/>
                </a:solidFill>
                <a:latin typeface="Courier New"/>
                <a:cs typeface="Courier New"/>
              </a:rPr>
              <a:t>10000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8032" y="3319541"/>
            <a:ext cx="4041775" cy="191135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export default</a:t>
            </a:r>
            <a:r>
              <a:rPr dirty="0" sz="1200" spc="-45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76225" marR="1443355" indent="-635">
              <a:lnSpc>
                <a:spcPct val="125000"/>
              </a:lnSpc>
            </a:pPr>
            <a:r>
              <a:rPr dirty="0" sz="1200" spc="0">
                <a:solidFill>
                  <a:srgbClr val="EEDCBB"/>
                </a:solidFill>
                <a:latin typeface="Courier New"/>
                <a:cs typeface="Courier New"/>
              </a:rPr>
              <a:t>name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: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'item'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// required  props:</a:t>
            </a:r>
            <a:r>
              <a:rPr dirty="0" sz="1200" spc="-4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'item'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200">
              <a:latin typeface="Courier New"/>
              <a:cs typeface="Courier New"/>
            </a:endParaRPr>
          </a:p>
          <a:p>
            <a:pPr marL="276225" marR="1473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serverCacheKey: props =&gt; props.item.id,  render (h)</a:t>
            </a:r>
            <a:r>
              <a:rPr dirty="0" sz="1200" spc="-6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return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h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'div'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200" spc="-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this.item.id)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0611" y="2640078"/>
            <a:ext cx="112268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组件缓存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0611" y="5694174"/>
            <a:ext cx="194563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自动化首次渲染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6956" y="5681007"/>
            <a:ext cx="282003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thinkjs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150" spc="35">
                <a:solidFill>
                  <a:srgbClr val="FFFFFF"/>
                </a:solidFill>
                <a:latin typeface="Tahoma"/>
                <a:cs typeface="Tahoma"/>
              </a:rPr>
              <a:t>bootstrap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执行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6432" y="5870447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56432" y="5870447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8765" y="660020"/>
            <a:ext cx="294513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92480">
              <a:lnSpc>
                <a:spcPts val="1680"/>
              </a:lnSpc>
              <a:spcBef>
                <a:spcPts val="135"/>
              </a:spcBef>
            </a:pP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对组件的要求</a:t>
            </a:r>
            <a:endParaRPr sz="2800">
              <a:latin typeface="华文细黑"/>
              <a:cs typeface="华文细黑"/>
            </a:endParaRPr>
          </a:p>
          <a:p>
            <a:pPr marL="12700">
              <a:lnSpc>
                <a:spcPts val="1680"/>
              </a:lnSpc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ahoma"/>
                <a:cs typeface="Tahoma"/>
              </a:rPr>
              <a:t>SSR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2072" y="3026638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1148" y="82296"/>
                </a:moveTo>
                <a:lnTo>
                  <a:pt x="6777" y="63888"/>
                </a:lnTo>
                <a:lnTo>
                  <a:pt x="0" y="41148"/>
                </a:lnTo>
                <a:lnTo>
                  <a:pt x="752" y="32916"/>
                </a:lnTo>
                <a:lnTo>
                  <a:pt x="25351" y="2974"/>
                </a:lnTo>
                <a:lnTo>
                  <a:pt x="41148" y="0"/>
                </a:lnTo>
                <a:lnTo>
                  <a:pt x="49359" y="730"/>
                </a:lnTo>
                <a:lnTo>
                  <a:pt x="79284" y="25314"/>
                </a:lnTo>
                <a:lnTo>
                  <a:pt x="82296" y="41148"/>
                </a:lnTo>
                <a:lnTo>
                  <a:pt x="81543" y="49352"/>
                </a:lnTo>
                <a:lnTo>
                  <a:pt x="56944" y="79261"/>
                </a:lnTo>
                <a:lnTo>
                  <a:pt x="41148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62072" y="3941038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1148" y="82296"/>
                </a:moveTo>
                <a:lnTo>
                  <a:pt x="6777" y="63888"/>
                </a:lnTo>
                <a:lnTo>
                  <a:pt x="0" y="41148"/>
                </a:lnTo>
                <a:lnTo>
                  <a:pt x="752" y="32916"/>
                </a:lnTo>
                <a:lnTo>
                  <a:pt x="25351" y="2974"/>
                </a:lnTo>
                <a:lnTo>
                  <a:pt x="41148" y="0"/>
                </a:lnTo>
                <a:lnTo>
                  <a:pt x="49359" y="730"/>
                </a:lnTo>
                <a:lnTo>
                  <a:pt x="79284" y="25314"/>
                </a:lnTo>
                <a:lnTo>
                  <a:pt x="82296" y="41148"/>
                </a:lnTo>
                <a:lnTo>
                  <a:pt x="81543" y="49352"/>
                </a:lnTo>
                <a:lnTo>
                  <a:pt x="56944" y="79261"/>
                </a:lnTo>
                <a:lnTo>
                  <a:pt x="41148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62072" y="4855438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1148" y="82296"/>
                </a:moveTo>
                <a:lnTo>
                  <a:pt x="6777" y="63888"/>
                </a:lnTo>
                <a:lnTo>
                  <a:pt x="0" y="41148"/>
                </a:lnTo>
                <a:lnTo>
                  <a:pt x="752" y="32916"/>
                </a:lnTo>
                <a:lnTo>
                  <a:pt x="25351" y="2974"/>
                </a:lnTo>
                <a:lnTo>
                  <a:pt x="41148" y="0"/>
                </a:lnTo>
                <a:lnTo>
                  <a:pt x="49359" y="730"/>
                </a:lnTo>
                <a:lnTo>
                  <a:pt x="79284" y="25314"/>
                </a:lnTo>
                <a:lnTo>
                  <a:pt x="82296" y="41148"/>
                </a:lnTo>
                <a:lnTo>
                  <a:pt x="81543" y="49352"/>
                </a:lnTo>
                <a:lnTo>
                  <a:pt x="56944" y="79261"/>
                </a:lnTo>
                <a:lnTo>
                  <a:pt x="41148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8543" y="2666479"/>
            <a:ext cx="3928745" cy="2414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前后端均可运行</a:t>
            </a:r>
            <a:endParaRPr sz="3650">
              <a:latin typeface="华文细黑"/>
              <a:cs typeface="华文细黑"/>
            </a:endParaRPr>
          </a:p>
          <a:p>
            <a:pPr marL="12700">
              <a:lnSpc>
                <a:spcPts val="2165"/>
              </a:lnSpc>
              <a:spcBef>
                <a:spcPts val="2815"/>
              </a:spcBef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区分静态</a:t>
            </a:r>
            <a:r>
              <a:rPr dirty="0" sz="3650" spc="35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动态组件</a:t>
            </a:r>
            <a:endParaRPr sz="3650">
              <a:latin typeface="华文细黑"/>
              <a:cs typeface="华文细黑"/>
            </a:endParaRPr>
          </a:p>
          <a:p>
            <a:pPr algn="ctr">
              <a:lnSpc>
                <a:spcPts val="2225"/>
              </a:lnSpc>
            </a:pPr>
            <a:r>
              <a:rPr dirty="0" sz="3700" spc="-6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endParaRPr sz="3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数据彻底分离</a:t>
            </a:r>
            <a:endParaRPr sz="36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753" y="550305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提纲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9258" y="1212595"/>
            <a:ext cx="1958975" cy="58547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/>
              <a:t>1.</a:t>
            </a:r>
            <a:r>
              <a:rPr dirty="0" sz="3700" spc="-250"/>
              <a:t> </a:t>
            </a:r>
            <a:r>
              <a:rPr dirty="0" sz="3650" spc="15">
                <a:latin typeface="华文细黑"/>
                <a:cs typeface="华文细黑"/>
              </a:rPr>
              <a:t>架构</a:t>
            </a:r>
            <a:r>
              <a:rPr dirty="0" sz="3650" spc="-5">
                <a:latin typeface="华文细黑"/>
                <a:cs typeface="华文细黑"/>
              </a:rPr>
              <a:t> </a:t>
            </a:r>
            <a:r>
              <a:rPr dirty="0" sz="3650" spc="-545">
                <a:latin typeface="MS UI Gothic"/>
                <a:cs typeface="MS UI Gothic"/>
              </a:rPr>
              <a:t>✔</a:t>
            </a:r>
            <a:endParaRPr sz="3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258" y="2227579"/>
            <a:ext cx="1443355" cy="585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>
                <a:solidFill>
                  <a:srgbClr val="FFFFFF"/>
                </a:solidFill>
                <a:latin typeface="Tahoma"/>
                <a:cs typeface="Tahoma"/>
              </a:rPr>
              <a:t>2.</a:t>
            </a:r>
            <a:r>
              <a:rPr dirty="0" sz="37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开发</a:t>
            </a:r>
            <a:endParaRPr sz="3650">
              <a:latin typeface="华文细黑"/>
              <a:cs typeface="华文细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6867" y="4448572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 h="0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89258" y="4092955"/>
            <a:ext cx="2376170" cy="585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r>
              <a:rPr dirty="0" sz="3700" spc="-2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填</a:t>
            </a:r>
            <a:r>
              <a:rPr dirty="0" sz="3650" spc="10">
                <a:solidFill>
                  <a:srgbClr val="FFFFFF"/>
                </a:solidFill>
                <a:latin typeface="华文细黑"/>
                <a:cs typeface="华文细黑"/>
              </a:rPr>
              <a:t>坑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优化</a:t>
            </a:r>
            <a:endParaRPr sz="3650">
              <a:latin typeface="华文细黑"/>
              <a:cs typeface="华文细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636" y="1840514"/>
            <a:ext cx="358838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150" spc="125">
                <a:solidFill>
                  <a:srgbClr val="FFFFFF"/>
                </a:solidFill>
                <a:latin typeface="Tahoma"/>
                <a:cs typeface="Tahoma"/>
              </a:rPr>
              <a:t>MVVM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式的组件化架构</a:t>
            </a:r>
            <a:r>
              <a:rPr dirty="0" sz="2050" spc="-5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0767" y="2977388"/>
            <a:ext cx="1129665" cy="967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06780">
              <a:lnSpc>
                <a:spcPts val="1340"/>
              </a:lnSpc>
              <a:spcBef>
                <a:spcPts val="110"/>
              </a:spcBef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12700">
              <a:lnSpc>
                <a:spcPts val="122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组件多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06780">
              <a:lnSpc>
                <a:spcPts val="1340"/>
              </a:lnSpc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12700">
              <a:lnSpc>
                <a:spcPts val="122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组件重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0767" y="4815332"/>
            <a:ext cx="1952625" cy="8845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29739">
              <a:lnSpc>
                <a:spcPts val="1340"/>
              </a:lnSpc>
              <a:spcBef>
                <a:spcPts val="110"/>
              </a:spcBef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12700">
              <a:lnSpc>
                <a:spcPts val="122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前端框架的坑</a:t>
            </a:r>
            <a:endParaRPr sz="2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更快更好</a:t>
            </a:r>
            <a:r>
              <a:rPr dirty="0" sz="2100" spc="5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945" y="660033"/>
            <a:ext cx="239712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956944">
              <a:lnSpc>
                <a:spcPts val="1680"/>
              </a:lnSpc>
              <a:spcBef>
                <a:spcPts val="135"/>
              </a:spcBef>
            </a:pPr>
            <a:r>
              <a:rPr dirty="0" spc="0">
                <a:latin typeface="华文细黑"/>
                <a:cs typeface="华文细黑"/>
              </a:rPr>
              <a:t>应用的痛</a:t>
            </a:r>
          </a:p>
          <a:p>
            <a:pPr marL="12700">
              <a:lnSpc>
                <a:spcPts val="1680"/>
              </a:lnSpc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105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1453896" y="1874545"/>
            <a:ext cx="6748272" cy="380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755" y="650876"/>
            <a:ext cx="126746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离线化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0668" y="3110612"/>
            <a:ext cx="798195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5966" y="3110612"/>
            <a:ext cx="201422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localStorage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4991" y="3374135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 h="0">
                <a:moveTo>
                  <a:pt x="0" y="0"/>
                </a:moveTo>
                <a:lnTo>
                  <a:pt x="24963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64991" y="3374135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 h="0">
                <a:moveTo>
                  <a:pt x="0" y="0"/>
                </a:moveTo>
                <a:lnTo>
                  <a:pt x="2496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27238" y="4628516"/>
            <a:ext cx="82550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11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20" y="4454780"/>
            <a:ext cx="2403475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5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dirty="0" sz="2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ahoma"/>
                <a:cs typeface="Tahoma"/>
              </a:rPr>
              <a:t>Worker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4991" y="4809731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 h="0">
                <a:moveTo>
                  <a:pt x="0" y="0"/>
                </a:moveTo>
                <a:lnTo>
                  <a:pt x="24597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64991" y="4809731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 h="0">
                <a:moveTo>
                  <a:pt x="0" y="0"/>
                </a:moveTo>
                <a:lnTo>
                  <a:pt x="245973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35668" y="1637221"/>
            <a:ext cx="393128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75">
                <a:solidFill>
                  <a:srgbClr val="FFFFFF"/>
                </a:solidFill>
                <a:latin typeface="Tahoma"/>
                <a:cs typeface="Tahoma"/>
              </a:rPr>
              <a:t>Page </a:t>
            </a:r>
            <a:r>
              <a:rPr dirty="0" sz="3700" spc="-25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3700" spc="-5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45">
                <a:solidFill>
                  <a:srgbClr val="FFFFFF"/>
                </a:solidFill>
                <a:latin typeface="Tahoma"/>
                <a:cs typeface="Tahoma"/>
              </a:rPr>
              <a:t>code(state)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755" y="650901"/>
            <a:ext cx="126746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离线化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6592" y="676926"/>
            <a:ext cx="4480560" cy="580644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6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监听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fetch</a:t>
            </a:r>
            <a:endParaRPr sz="1200">
              <a:latin typeface="Courier New"/>
              <a:cs typeface="Courier New"/>
            </a:endParaRPr>
          </a:p>
          <a:p>
            <a:pPr marL="276225" marR="31115" indent="-185420">
              <a:lnSpc>
                <a:spcPct val="125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self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.addEventListener(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'fetch'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(event)  let request =</a:t>
            </a:r>
            <a:r>
              <a:rPr dirty="0" sz="1200" spc="-1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event.request</a:t>
            </a:r>
            <a:endParaRPr sz="1200">
              <a:latin typeface="Courier New"/>
              <a:cs typeface="Courier New"/>
            </a:endParaRPr>
          </a:p>
          <a:p>
            <a:pPr algn="ctr" marL="276225" marR="2529840" indent="-635">
              <a:lnSpc>
                <a:spcPct val="125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5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尝试返回线上的数据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event.respondWith( 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fetch(request)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.then(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(response)</a:t>
            </a:r>
            <a:r>
              <a:rPr dirty="0" sz="1200" spc="-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46430" marR="1327150">
              <a:lnSpc>
                <a:spcPct val="125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若成功，则缓存以备日后使用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var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copy = response.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clone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()  caches.open(cacheKeys[</a:t>
            </a:r>
            <a:r>
              <a:rPr dirty="0" sz="1200" spc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200">
              <a:latin typeface="Courier New"/>
              <a:cs typeface="Courier New"/>
            </a:endParaRPr>
          </a:p>
          <a:p>
            <a:pPr marL="831850" marR="1419225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.then(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(cache) {  cache.put(request,</a:t>
            </a:r>
            <a:r>
              <a:rPr dirty="0" sz="1200" spc="-1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copy)</a:t>
            </a:r>
            <a:endParaRPr sz="1200">
              <a:latin typeface="Courier New"/>
              <a:cs typeface="Courier New"/>
            </a:endParaRPr>
          </a:p>
          <a:p>
            <a:pPr marL="64643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64643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return</a:t>
            </a:r>
            <a:r>
              <a:rPr dirty="0" sz="1200" spc="-45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response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catch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r>
              <a:rPr dirty="0" sz="1200" spc="-3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4643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3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若失败则反馈缓存中的部分</a:t>
            </a:r>
            <a:endParaRPr sz="1200">
              <a:latin typeface="华文细黑"/>
              <a:cs typeface="华文细黑"/>
            </a:endParaRPr>
          </a:p>
          <a:p>
            <a:pPr marL="64643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return</a:t>
            </a:r>
            <a:r>
              <a:rPr dirty="0" sz="120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caches.match(request)</a:t>
            </a:r>
            <a:endParaRPr sz="1200">
              <a:latin typeface="Courier New"/>
              <a:cs typeface="Courier New"/>
            </a:endParaRPr>
          </a:p>
          <a:p>
            <a:pPr marL="831850" marR="1327150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.then(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(response) { 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return</a:t>
            </a:r>
            <a:r>
              <a:rPr dirty="0" sz="1200" spc="-45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response</a:t>
            </a:r>
            <a:endParaRPr sz="1200">
              <a:latin typeface="Courier New"/>
              <a:cs typeface="Courier New"/>
            </a:endParaRPr>
          </a:p>
          <a:p>
            <a:pPr marL="646430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7920" y="2832726"/>
            <a:ext cx="11811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12" y="2560590"/>
            <a:ext cx="4142740" cy="2249805"/>
          </a:xfrm>
          <a:prstGeom prst="rect">
            <a:avLst/>
          </a:prstGeom>
          <a:solidFill>
            <a:srgbClr val="3E3E3E"/>
          </a:solidFill>
        </p:spPr>
        <p:txBody>
          <a:bodyPr wrap="square" lIns="0" tIns="12065" rIns="0" bIns="0" rtlCol="0" vert="horz">
            <a:spAutoFit/>
          </a:bodyPr>
          <a:lstStyle/>
          <a:p>
            <a:pPr marL="276225" marR="62865" indent="-185420">
              <a:lnSpc>
                <a:spcPct val="125000"/>
              </a:lnSpc>
              <a:spcBef>
                <a:spcPts val="9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if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'serviceWorker'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in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navigator) {  navigator.serviceWorker.register(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'/sw.js'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.then(registration =&gt;</a:t>
            </a:r>
            <a:r>
              <a:rPr dirty="0" sz="1200" spc="-2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6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success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}).catch(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(err)</a:t>
            </a:r>
            <a:r>
              <a:rPr dirty="0" sz="1200" spc="-2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1645" marR="1358900">
              <a:lnSpc>
                <a:spcPct val="125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 registration failed</a:t>
            </a:r>
            <a:r>
              <a:rPr dirty="0" sz="1200" spc="-1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:( 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console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.error(err)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308" y="3114548"/>
            <a:ext cx="7267575" cy="749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>
                <a:latin typeface="华文细黑"/>
                <a:cs typeface="华文细黑"/>
              </a:rPr>
              <a:t>前端界现在怎么组件化呢？</a:t>
            </a:r>
            <a:endParaRPr sz="47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755" y="650889"/>
            <a:ext cx="126746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离线化</a:t>
            </a:r>
          </a:p>
        </p:txBody>
      </p:sp>
      <p:sp>
        <p:nvSpPr>
          <p:cNvPr id="3" name="object 3"/>
          <p:cNvSpPr/>
          <p:nvPr/>
        </p:nvSpPr>
        <p:spPr>
          <a:xfrm>
            <a:off x="438912" y="1435595"/>
            <a:ext cx="8778240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755" y="650876"/>
            <a:ext cx="2397125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956944">
              <a:lnSpc>
                <a:spcPts val="1680"/>
              </a:lnSpc>
              <a:spcBef>
                <a:spcPts val="135"/>
              </a:spcBef>
            </a:pPr>
            <a:r>
              <a:rPr dirty="0" spc="0">
                <a:latin typeface="华文细黑"/>
                <a:cs typeface="华文细黑"/>
              </a:rPr>
              <a:t>应用的痛</a:t>
            </a:r>
          </a:p>
          <a:p>
            <a:pPr marL="12700">
              <a:lnSpc>
                <a:spcPts val="1680"/>
              </a:lnSpc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105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2807207" y="1600200"/>
            <a:ext cx="4050792" cy="405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463" y="650914"/>
            <a:ext cx="126746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本地化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0592" y="1390413"/>
            <a:ext cx="4764405" cy="4763770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6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监听</a:t>
            </a: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fetch</a:t>
            </a:r>
            <a:endParaRPr sz="1200">
              <a:latin typeface="Courier New"/>
              <a:cs typeface="Courier New"/>
            </a:endParaRPr>
          </a:p>
          <a:p>
            <a:pPr marL="276225" marR="129539" indent="-185420">
              <a:lnSpc>
                <a:spcPct val="125000"/>
              </a:lnSpc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self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.addEventListener(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'fetch'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(event) {  let request =</a:t>
            </a:r>
            <a:r>
              <a:rPr dirty="0" sz="1200" spc="-1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event.request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5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尝试返回缓存数据</a:t>
            </a:r>
            <a:endParaRPr sz="1200">
              <a:latin typeface="华文细黑"/>
              <a:cs typeface="华文细黑"/>
            </a:endParaRPr>
          </a:p>
          <a:p>
            <a:pPr marL="461645" marR="2350770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event.respondWith( 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caches.match(request)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.then(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(cacheResponse)</a:t>
            </a:r>
            <a:r>
              <a:rPr dirty="0" sz="1200" spc="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40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若无缓存则请求线上数据</a:t>
            </a:r>
            <a:endParaRPr sz="1200">
              <a:latin typeface="华文细黑"/>
              <a:cs typeface="华文细黑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return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cacheResponse ||</a:t>
            </a:r>
            <a:r>
              <a:rPr dirty="0" sz="1200" spc="2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fetch(request)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.then(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(response)</a:t>
            </a:r>
            <a:r>
              <a:rPr dirty="0" sz="1200" spc="-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46430" marR="1610360">
              <a:lnSpc>
                <a:spcPct val="125000"/>
              </a:lnSpc>
            </a:pPr>
            <a:r>
              <a:rPr dirty="0" sz="1200" spc="0">
                <a:solidFill>
                  <a:srgbClr val="7E9F7E"/>
                </a:solidFill>
                <a:latin typeface="Courier New"/>
                <a:cs typeface="Courier New"/>
              </a:rPr>
              <a:t>//</a:t>
            </a:r>
            <a:r>
              <a:rPr dirty="0" sz="1200" spc="-5">
                <a:solidFill>
                  <a:srgbClr val="7E9F7E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7E9F7E"/>
                </a:solidFill>
                <a:latin typeface="华文细黑"/>
                <a:cs typeface="华文细黑"/>
              </a:rPr>
              <a:t>若成功，则缓存以备日后使用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var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copy = response.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clone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()  caches.open(cacheKeys[</a:t>
            </a:r>
            <a:r>
              <a:rPr dirty="0" sz="1200" spc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200">
              <a:latin typeface="Courier New"/>
              <a:cs typeface="Courier New"/>
            </a:endParaRPr>
          </a:p>
          <a:p>
            <a:pPr marL="831850" marR="1703070" indent="-185420">
              <a:lnSpc>
                <a:spcPct val="125000"/>
              </a:lnSpc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.then(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function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(cache) {  cache.put(request,</a:t>
            </a:r>
            <a:r>
              <a:rPr dirty="0" sz="1200" spc="-1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copy)</a:t>
            </a:r>
            <a:endParaRPr sz="1200">
              <a:latin typeface="Courier New"/>
              <a:cs typeface="Courier New"/>
            </a:endParaRPr>
          </a:p>
          <a:p>
            <a:pPr marL="64643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646430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return</a:t>
            </a:r>
            <a:r>
              <a:rPr dirty="0" sz="1200" spc="-45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response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63" y="650889"/>
            <a:ext cx="126746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本地化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59" y="1929409"/>
            <a:ext cx="8476488" cy="138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01316" y="4394720"/>
            <a:ext cx="4853940" cy="74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>
                <a:solidFill>
                  <a:srgbClr val="FFFFFF"/>
                </a:solidFill>
                <a:latin typeface="华文细黑"/>
                <a:cs typeface="华文细黑"/>
              </a:rPr>
              <a:t>注意版本更新问题</a:t>
            </a:r>
            <a:endParaRPr sz="47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4193" y="641732"/>
            <a:ext cx="91059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65" b="1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dirty="0" sz="2800" spc="-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800" spc="0">
                <a:solidFill>
                  <a:srgbClr val="FFFFFF"/>
                </a:solidFill>
                <a:latin typeface="华文细黑"/>
                <a:cs typeface="华文细黑"/>
              </a:rPr>
              <a:t>提纲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0698" y="1304023"/>
            <a:ext cx="1958975" cy="58547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/>
              <a:t>1.</a:t>
            </a:r>
            <a:r>
              <a:rPr dirty="0" sz="3700" spc="-250"/>
              <a:t> </a:t>
            </a:r>
            <a:r>
              <a:rPr dirty="0" sz="3650" spc="15">
                <a:latin typeface="华文细黑"/>
                <a:cs typeface="华文细黑"/>
              </a:rPr>
              <a:t>架构</a:t>
            </a:r>
            <a:r>
              <a:rPr dirty="0" sz="3650" spc="-5">
                <a:latin typeface="华文细黑"/>
                <a:cs typeface="华文细黑"/>
              </a:rPr>
              <a:t> </a:t>
            </a:r>
            <a:r>
              <a:rPr dirty="0" sz="3650" spc="-545">
                <a:latin typeface="MS UI Gothic"/>
                <a:cs typeface="MS UI Gothic"/>
              </a:rPr>
              <a:t>✔</a:t>
            </a:r>
            <a:endParaRPr sz="3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698" y="2319007"/>
            <a:ext cx="1443355" cy="585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>
                <a:solidFill>
                  <a:srgbClr val="FFFFFF"/>
                </a:solidFill>
                <a:latin typeface="Tahoma"/>
                <a:cs typeface="Tahoma"/>
              </a:rPr>
              <a:t>2.</a:t>
            </a:r>
            <a:r>
              <a:rPr dirty="0" sz="37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开发</a:t>
            </a:r>
            <a:endParaRPr sz="3650">
              <a:latin typeface="华文细黑"/>
              <a:cs typeface="华文细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8307" y="4540268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 h="0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80698" y="4184383"/>
            <a:ext cx="2376170" cy="585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700" spc="-14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r>
              <a:rPr dirty="0" sz="3700" spc="-2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填</a:t>
            </a:r>
            <a:r>
              <a:rPr dirty="0" sz="3650" spc="10">
                <a:solidFill>
                  <a:srgbClr val="FFFFFF"/>
                </a:solidFill>
                <a:latin typeface="华文细黑"/>
                <a:cs typeface="华文细黑"/>
              </a:rPr>
              <a:t>坑</a:t>
            </a:r>
            <a:r>
              <a:rPr dirty="0" sz="3650" spc="15">
                <a:solidFill>
                  <a:srgbClr val="FFFFFF"/>
                </a:solidFill>
                <a:latin typeface="华文细黑"/>
                <a:cs typeface="华文细黑"/>
              </a:rPr>
              <a:t>优化</a:t>
            </a:r>
            <a:endParaRPr sz="3650">
              <a:latin typeface="华文细黑"/>
              <a:cs typeface="华文细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6076" y="1931941"/>
            <a:ext cx="358838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150" spc="125">
                <a:solidFill>
                  <a:srgbClr val="FFFFFF"/>
                </a:solidFill>
                <a:latin typeface="Tahoma"/>
                <a:cs typeface="Tahoma"/>
              </a:rPr>
              <a:t>MVVM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式的组件化架构</a:t>
            </a:r>
            <a:r>
              <a:rPr dirty="0" sz="2050" spc="-5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2207" y="3068815"/>
            <a:ext cx="1129665" cy="967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06780">
              <a:lnSpc>
                <a:spcPts val="1340"/>
              </a:lnSpc>
              <a:spcBef>
                <a:spcPts val="110"/>
              </a:spcBef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12700">
              <a:lnSpc>
                <a:spcPts val="122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组件多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06780">
              <a:lnSpc>
                <a:spcPts val="1340"/>
              </a:lnSpc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12700">
              <a:lnSpc>
                <a:spcPts val="122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组件重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2207" y="4906759"/>
            <a:ext cx="2054225" cy="885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29739">
              <a:lnSpc>
                <a:spcPts val="1340"/>
              </a:lnSpc>
              <a:spcBef>
                <a:spcPts val="110"/>
              </a:spcBef>
            </a:pP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  <a:p>
            <a:pPr marL="12700">
              <a:lnSpc>
                <a:spcPts val="1220"/>
              </a:lnSpc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前端框架的坑</a:t>
            </a:r>
            <a:endParaRPr sz="2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本地化</a:t>
            </a:r>
            <a:r>
              <a:rPr dirty="0" sz="2150" spc="-25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2050" spc="100">
                <a:solidFill>
                  <a:srgbClr val="FFFFFF"/>
                </a:solidFill>
                <a:latin typeface="宋体"/>
                <a:cs typeface="宋体"/>
              </a:rPr>
              <a:t>离线化</a:t>
            </a:r>
            <a:r>
              <a:rPr dirty="0" sz="2050" spc="-53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50" spc="325">
                <a:solidFill>
                  <a:srgbClr val="FFFFFF"/>
                </a:solidFill>
                <a:latin typeface="Source Sans Pro"/>
                <a:cs typeface="Source Sans Pro"/>
              </a:rPr>
              <a:t>✓</a:t>
            </a:r>
            <a:endParaRPr sz="2150">
              <a:latin typeface="Source Sans Pro"/>
              <a:cs typeface="Source Sans Pr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"/>
            <a:ext cx="10058400" cy="7332980"/>
          </a:xfrm>
          <a:custGeom>
            <a:avLst/>
            <a:gdLst/>
            <a:ahLst/>
            <a:cxnLst/>
            <a:rect l="l" t="t" r="r" b="b"/>
            <a:pathLst>
              <a:path w="10058400" h="7332980">
                <a:moveTo>
                  <a:pt x="0" y="0"/>
                </a:moveTo>
                <a:lnTo>
                  <a:pt x="10058400" y="0"/>
                </a:lnTo>
                <a:lnTo>
                  <a:pt x="10058400" y="7332975"/>
                </a:lnTo>
                <a:lnTo>
                  <a:pt x="0" y="7332975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656064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0582" y="1783583"/>
            <a:ext cx="5123815" cy="2807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250" spc="1325">
                <a:solidFill>
                  <a:srgbClr val="FFFFFF"/>
                </a:solidFill>
                <a:latin typeface="Tahoma"/>
                <a:cs typeface="Tahoma"/>
              </a:rPr>
              <a:t>Q&amp;A</a:t>
            </a:r>
            <a:endParaRPr sz="18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740" y="751473"/>
            <a:ext cx="16243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框架时代</a:t>
            </a:r>
          </a:p>
        </p:txBody>
      </p:sp>
      <p:sp>
        <p:nvSpPr>
          <p:cNvPr id="3" name="object 3"/>
          <p:cNvSpPr/>
          <p:nvPr/>
        </p:nvSpPr>
        <p:spPr>
          <a:xfrm>
            <a:off x="1572767" y="1691639"/>
            <a:ext cx="6510528" cy="3666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80" y="3205988"/>
            <a:ext cx="7487284" cy="5854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50" spc="15">
                <a:latin typeface="华文细黑"/>
                <a:cs typeface="华文细黑"/>
              </a:rPr>
              <a:t>框架对我们的开发方式有什么改变？</a:t>
            </a:r>
            <a:endParaRPr sz="365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751" y="650889"/>
            <a:ext cx="1624330" cy="4584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 b="1">
                <a:latin typeface="Gill Sans MT"/>
                <a:cs typeface="Gill Sans MT"/>
              </a:rPr>
              <a:t>|</a:t>
            </a:r>
            <a:r>
              <a:rPr dirty="0" spc="-140" b="1">
                <a:latin typeface="Gill Sans MT"/>
                <a:cs typeface="Gill Sans MT"/>
              </a:rPr>
              <a:t> </a:t>
            </a:r>
            <a:r>
              <a:rPr dirty="0" spc="0">
                <a:latin typeface="华文细黑"/>
                <a:cs typeface="华文细黑"/>
              </a:rPr>
              <a:t>数据绑定</a:t>
            </a:r>
          </a:p>
        </p:txBody>
      </p:sp>
      <p:sp>
        <p:nvSpPr>
          <p:cNvPr id="3" name="object 3"/>
          <p:cNvSpPr/>
          <p:nvPr/>
        </p:nvSpPr>
        <p:spPr>
          <a:xfrm>
            <a:off x="3191255" y="1517903"/>
            <a:ext cx="3291840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14016" y="3776476"/>
            <a:ext cx="4828540" cy="1664335"/>
          </a:xfrm>
          <a:prstGeom prst="rect">
            <a:avLst/>
          </a:prstGeom>
          <a:solidFill>
            <a:srgbClr val="3E3E3E"/>
          </a:solidFill>
        </p:spPr>
        <p:txBody>
          <a:bodyPr wrap="square" lIns="0" tIns="57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new</a:t>
            </a:r>
            <a:r>
              <a:rPr dirty="0" sz="1200" spc="-7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E2CEAB"/>
                </a:solidFill>
                <a:latin typeface="Courier New"/>
                <a:cs typeface="Courier New"/>
              </a:rPr>
              <a:t>Vue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({</a:t>
            </a:r>
            <a:endParaRPr sz="1200">
              <a:latin typeface="Courier New"/>
              <a:cs typeface="Courier New"/>
            </a:endParaRPr>
          </a:p>
          <a:p>
            <a:pPr marL="276225" marR="100330" indent="-635">
              <a:lnSpc>
                <a:spcPct val="125000"/>
              </a:lnSpc>
            </a:pPr>
            <a:r>
              <a:rPr dirty="0" sz="1200" spc="0">
                <a:solidFill>
                  <a:srgbClr val="EEDCBB"/>
                </a:solidFill>
                <a:latin typeface="Courier New"/>
                <a:cs typeface="Courier New"/>
              </a:rPr>
              <a:t>template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: </a:t>
            </a:r>
            <a:r>
              <a:rPr dirty="0" sz="1200" spc="0">
                <a:solidFill>
                  <a:srgbClr val="CC9292"/>
                </a:solidFill>
                <a:latin typeface="Courier New"/>
                <a:cs typeface="Courier New"/>
              </a:rPr>
              <a:t>'&lt;input type="number" v-model="num"&gt;'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,  data:</a:t>
            </a:r>
            <a:r>
              <a:rPr dirty="0" sz="1200" spc="-7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60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num:</a:t>
            </a:r>
            <a:r>
              <a:rPr dirty="0" sz="1200" spc="-8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200" spc="0">
                <a:solidFill>
                  <a:srgbClr val="8BD0D2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200" spc="0">
                <a:solidFill>
                  <a:srgbClr val="DCDCDC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2017-12-02T16:59:37Z</dcterms:created>
  <dcterms:modified xsi:type="dcterms:W3CDTF">2017-12-02T16:59:37Z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2016-12-02T00:00:00Z</vt:filetime>
  </property>
  <property fmtid="{D5CDD505-2E9C-101B-9397-08002B2CF9AE}" pid="3" name="Creator">
    <vt:lpwstr>Mozilla/5.0 (Macintosh; Intel Mac OS X 10_11_6) AppleWebKit/537.36 (KHTML, like Gecko) Chrome/54.0.2840.98 Safari/537.36</vt:lpwstr>
  </property>
  <property fmtid="{D5CDD505-2E9C-101B-9397-08002B2CF9AE}" pid="4" name="LastSaved">
    <vt:filetime>2017-12-02T00:00:00Z</vt:filetime>
  </property>
</Properties>
</file>