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67" r:id="rId5"/>
    <p:sldId id="268" r:id="rId6"/>
    <p:sldId id="260" r:id="rId7"/>
    <p:sldId id="259" r:id="rId8"/>
    <p:sldId id="266" r:id="rId9"/>
    <p:sldId id="258" r:id="rId10"/>
    <p:sldId id="262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33FD7FE-E11A-4E9D-AE66-B1F540C1A1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19C04E-04A4-4922-92D8-8ECCA4431B4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BC24676-4EFF-41DA-82DC-2952817D1E8D}" type="datetimeFigureOut">
              <a:rPr lang="zh-CN" altLang="en-US"/>
              <a:pPr>
                <a:defRPr/>
              </a:pPr>
              <a:t>2017/12/2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D08912F-13E6-4CC2-BFF9-12C35645F1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4AF9513-E87F-4612-B49F-17EAC9288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88BEB-2D09-4B07-9245-4EF083AA39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47725-901D-44C3-801E-C31E95115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34CC8E-FE81-47E5-B146-1BE7D77FD05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6F9B180-5AEB-49BE-A220-2466481F9E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91159FB-01A6-4434-8289-79029F74AD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5AF68F2D-39B6-4F92-9890-02DD77662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86BDF0-D34F-4BFC-8375-FDCC77B6C3F5}" type="slidenum">
              <a:rPr lang="zh-CN" altLang="en-US"/>
              <a:pPr eaLnBrk="1" hangingPunct="1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64198F-C6CB-4DB6-A0F3-ABE5F51B5A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ED6748-EE77-45BC-9173-92BB73F276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71BECF-6879-4745-A00D-B6C5AAA16E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BF5BF7-1364-481D-B749-D906A2EF6A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19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7C43BD-4ACB-4C01-A0F4-AEFA3313BE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B09A4-42AA-420F-9945-CA2504208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D02222-B396-4A57-AA98-64D8DC36BE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6721C-25B0-42FE-9179-44830521C4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32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15EDA6-1F20-433B-981F-585FC04E66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8421C9-38B0-43D1-B54B-D385265B7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CC00B7-0868-4A69-A051-6F242CBA4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C1D1C-2D98-49CA-B950-A47820EA11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17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5AAAF7-B448-4971-A3E9-B8C3B225D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AB3BD8-C1ED-4FDE-883C-A241B5C351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3515EF-4F21-464D-A884-A54FDD7373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BE8A2-B9F8-4652-9DCE-362FD426E7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5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62FF08-E69B-4E4C-877F-575028C88A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856F17-17EE-4D81-ADF1-54C2F6256D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216E8F-A56E-402F-A6A7-F8CDA5B9A2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38AF6-E163-4B26-8674-619770D9A5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29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968202-E5C4-4738-A33C-31EEDEDDF4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EBEA4-884F-4FBB-B13C-B2D124925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A1C026-6887-4067-9E1F-6EFCECCA6E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5A68C-84C5-4BF8-98A7-CB5188AE83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33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D1C914-3508-4AA9-9C2A-35804D4EB9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712EDC-4FD4-4049-8A50-4CAAC391B5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8C98FA8-4B4C-4F41-9C8A-7FB07B560D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1C99E-99AC-4458-8DF8-430770048E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93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A8F226A-39F7-4F76-8005-6242C17D0B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A82B84-43B8-4B15-B2F7-353A718B03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AC77D7-A9EE-4A92-A44E-E944E80FD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364FA-D4E5-4203-A5D7-D2C1AAC4AB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67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B746D5B-284A-4B49-A2E8-4AB23E43D4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0FF1312-F36A-448D-82DC-17289B0D9A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77770D-7B7D-4932-9109-7486392C82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4F0F22-60CB-4B29-9B58-67F277BFC1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87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435B68-D4BA-410B-B951-486D396F75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86BAF5-38E9-4D44-AFFF-D5F7D5FE6F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63506A-C847-45B6-8C9A-844660EC84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308CF-7F30-4F78-89C5-4646EFA4D0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16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D5819-370A-40C5-8981-B7CF82561F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D94E77-00E1-4DE8-BD10-B4B4EAE7B1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C0909F-7D2B-4D83-974B-56B0668302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7130D-5215-4DAA-B2F5-6625F0A058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28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BD8EA96-AADD-4CD7-8C46-834AB7ECD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954755-FADF-475C-AF5C-B307214B8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AFC19A9-2EF4-4F2B-A528-99215634462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5877411-8D76-4CE2-9C58-6607F79E38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FC1B655-B96E-4E38-832D-8013CD54AF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D981BA-91F8-4939-96B2-F2D9978D8F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api/#watch" TargetMode="External"/><Relationship Id="rId2" Type="http://schemas.openxmlformats.org/officeDocument/2006/relationships/hyperlink" Target="https://cn.vuejs.org/v2/api/#compute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timg.jpg">
            <a:extLst>
              <a:ext uri="{FF2B5EF4-FFF2-40B4-BE49-F238E27FC236}">
                <a16:creationId xmlns:a16="http://schemas.microsoft.com/office/drawing/2014/main" id="{E3A57194-7246-4FB3-88F2-1AADFEE1E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1528763"/>
            <a:ext cx="4505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>
            <a:extLst>
              <a:ext uri="{FF2B5EF4-FFF2-40B4-BE49-F238E27FC236}">
                <a16:creationId xmlns:a16="http://schemas.microsoft.com/office/drawing/2014/main" id="{B8878B59-2619-4A9E-BD7E-8CEE46DEE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1600">
                <a:ea typeface="宋体" panose="02010600030101010101" pitchFamily="2" charset="-122"/>
              </a:rPr>
              <a:t>理解组件的思想可以类比函数。一个函数包含哪些东西呢？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1.</a:t>
            </a:r>
            <a:r>
              <a:rPr lang="zh-CN" altLang="en-US" sz="1600">
                <a:ea typeface="宋体" panose="02010600030101010101" pitchFamily="2" charset="-122"/>
              </a:rPr>
              <a:t>形参</a:t>
            </a:r>
          </a:p>
          <a:p>
            <a:pPr lvl="1"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2.</a:t>
            </a:r>
            <a:r>
              <a:rPr lang="zh-CN" altLang="en-US" sz="1600">
                <a:ea typeface="宋体" panose="02010600030101010101" pitchFamily="2" charset="-122"/>
              </a:rPr>
              <a:t>局部变量</a:t>
            </a:r>
          </a:p>
          <a:p>
            <a:pPr lvl="1"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3.</a:t>
            </a:r>
            <a:r>
              <a:rPr lang="zh-CN" altLang="en-US" sz="1600">
                <a:ea typeface="宋体" panose="02010600030101010101" pitchFamily="2" charset="-122"/>
              </a:rPr>
              <a:t>函数名</a:t>
            </a:r>
          </a:p>
          <a:p>
            <a:pPr lvl="1"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4.</a:t>
            </a:r>
            <a:r>
              <a:rPr lang="zh-CN" altLang="en-US" sz="1600">
                <a:ea typeface="宋体" panose="02010600030101010101" pitchFamily="2" charset="-122"/>
              </a:rPr>
              <a:t>返回值</a:t>
            </a:r>
          </a:p>
          <a:p>
            <a:pPr eaLnBrk="1" hangingPunct="1">
              <a:buFontTx/>
              <a:buNone/>
            </a:pPr>
            <a:r>
              <a:rPr lang="zh-CN" altLang="en-US" sz="1600">
                <a:ea typeface="宋体" panose="02010600030101010101" pitchFamily="2" charset="-122"/>
              </a:rPr>
              <a:t>那对应到</a:t>
            </a:r>
            <a:r>
              <a:rPr lang="en-US" altLang="zh-CN" sz="1600">
                <a:ea typeface="宋体" panose="02010600030101010101" pitchFamily="2" charset="-122"/>
              </a:rPr>
              <a:t>vue</a:t>
            </a:r>
            <a:r>
              <a:rPr lang="zh-CN" altLang="en-US" sz="1600">
                <a:ea typeface="宋体" panose="02010600030101010101" pitchFamily="2" charset="-122"/>
              </a:rPr>
              <a:t>中又是什么呢</a:t>
            </a:r>
            <a:r>
              <a:rPr lang="en-US" altLang="zh-CN" sz="1600">
                <a:ea typeface="宋体" panose="02010600030101010101" pitchFamily="2" charset="-122"/>
              </a:rPr>
              <a:t>?</a:t>
            </a: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1267" name="图片 4" descr="QQ截图20170817110617.png">
            <a:extLst>
              <a:ext uri="{FF2B5EF4-FFF2-40B4-BE49-F238E27FC236}">
                <a16:creationId xmlns:a16="http://schemas.microsoft.com/office/drawing/2014/main" id="{18664823-48FC-43A8-9949-0D0DC5182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8676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36BEB71C-EB95-4D4F-95F3-CDC8A204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>
                <a:ea typeface="宋体" panose="02010600030101010101" pitchFamily="2" charset="-122"/>
              </a:rPr>
              <a:t>Vue</a:t>
            </a:r>
            <a:r>
              <a:rPr lang="zh-CN" altLang="en-US" sz="3200">
                <a:ea typeface="宋体" panose="02010600030101010101" pitchFamily="2" charset="-122"/>
              </a:rPr>
              <a:t>之</a:t>
            </a:r>
            <a:r>
              <a:rPr lang="en-US" altLang="zh-CN" sz="3200">
                <a:ea typeface="宋体" panose="02010600030101010101" pitchFamily="2" charset="-122"/>
              </a:rPr>
              <a:t>Hello World</a:t>
            </a:r>
            <a:r>
              <a:rPr lang="zh-CN" altLang="en-US" sz="3200">
                <a:ea typeface="宋体" panose="02010600030101010101" pitchFamily="2" charset="-122"/>
              </a:rPr>
              <a:t>！</a:t>
            </a:r>
            <a:br>
              <a:rPr lang="en-US" altLang="zh-CN">
                <a:ea typeface="宋体" panose="02010600030101010101" pitchFamily="2" charset="-122"/>
              </a:rPr>
            </a:b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51CB83CE-563B-45A8-A1AB-0628A6A1B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	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2292" name="图片 3" descr="QQ截图20170817115006.png">
            <a:extLst>
              <a:ext uri="{FF2B5EF4-FFF2-40B4-BE49-F238E27FC236}">
                <a16:creationId xmlns:a16="http://schemas.microsoft.com/office/drawing/2014/main" id="{5C835D35-3323-4CC7-A174-ECB85DDE5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90600"/>
            <a:ext cx="35814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D22DF850-17E8-400F-9E54-BBC1CA64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Vue</a:t>
            </a:r>
            <a:r>
              <a:rPr lang="zh-CN" altLang="en-US" sz="3200">
                <a:ea typeface="宋体" panose="02010600030101010101" pitchFamily="2" charset="-122"/>
              </a:rPr>
              <a:t>之</a:t>
            </a:r>
            <a:r>
              <a:rPr lang="en-US" altLang="zh-CN" sz="3200">
                <a:ea typeface="宋体" panose="02010600030101010101" pitchFamily="2" charset="-122"/>
              </a:rPr>
              <a:t>Hello World</a:t>
            </a:r>
            <a:r>
              <a:rPr lang="zh-CN" altLang="en-US" sz="3200">
                <a:ea typeface="宋体" panose="02010600030101010101" pitchFamily="2" charset="-122"/>
              </a:rPr>
              <a:t>！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D428DE3A-EBE3-47E7-A933-C08FD68C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的过程就是定义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MVVM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各个组成部分的过程的过程。</a:t>
            </a:r>
          </a:p>
          <a:p>
            <a:pPr lvl="1" eaLnBrk="1" hangingPunct="1">
              <a:buFontTx/>
              <a:buNone/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</a:p>
          <a:p>
            <a:pPr lvl="1" eaLnBrk="1" hangingPunct="1"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	2.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Model</a:t>
            </a:r>
          </a:p>
          <a:p>
            <a:pPr lvl="1" eaLnBrk="1" hangingPunct="1"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	3.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创建一个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实例或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"ViewModel"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，它用于连接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Model</a:t>
            </a:r>
          </a:p>
          <a:p>
            <a:pPr eaLnBrk="1" hangingPunct="1"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	 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在创建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实例时，需要传入一个选项对象，选项对象可以包含数据、挂载元素、方法、模生命周期钩子等等。</a:t>
            </a:r>
          </a:p>
          <a:p>
            <a:pPr eaLnBrk="1" hangingPunct="1"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	 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在这个示例中，选项对象的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el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属性指向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el: '#app'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表示该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实例将挂载到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&lt;div id="app"&gt;...&lt;/div&gt;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这个元素；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属性指向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Model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data: exampleData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表示我们的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Model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exampleData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对象。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	Vue.js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有多种数据绑定的语法，最基础的形式是文本插值，使用一对大括号语法，在运行时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{{ message }}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会被数据对象的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message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属性替换，所以页面上会输出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"Hello World!"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8FC4CF7-39DA-405E-B328-93AA2A9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宋体" panose="02010600030101010101" pitchFamily="2" charset="-122"/>
              </a:rPr>
              <a:t>生命周期</a:t>
            </a:r>
          </a:p>
        </p:txBody>
      </p:sp>
      <p:pic>
        <p:nvPicPr>
          <p:cNvPr id="14339" name="内容占位符 3" descr="20170303180741807.png">
            <a:extLst>
              <a:ext uri="{FF2B5EF4-FFF2-40B4-BE49-F238E27FC236}">
                <a16:creationId xmlns:a16="http://schemas.microsoft.com/office/drawing/2014/main" id="{C4061E8E-6CE3-461D-A096-A81CBA8C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4400" y="914400"/>
            <a:ext cx="2233613" cy="52117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636A711B-2270-4510-BD5B-AB9579A6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宋体" panose="02010600030101010101" pitchFamily="2" charset="-122"/>
              </a:rPr>
              <a:t>生命周期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424E8E0-79C9-4030-8177-A1DAB9CE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	 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每个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Vue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实例在被创建之前都要经过一系列的初始化过程。例如，实例需要配置数据观测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(data observer)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、编译模版、挂载实例到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DOM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，然后在数据变化时更新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DOM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。在这个过程中，实例也会调用一些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生命周期钩子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，这就给我们提供了执行自定义逻辑的机会。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它可以总共分为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个阶段：</a:t>
            </a:r>
          </a:p>
          <a:p>
            <a:pPr lvl="1" eaLnBrk="1" hangingPunct="1"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1.beforeCreate:</a:t>
            </a:r>
            <a:r>
              <a:rPr lang="zh-CN" altLang="en-US" sz="1600">
                <a:ea typeface="宋体" panose="02010600030101010101" pitchFamily="2" charset="-122"/>
              </a:rPr>
              <a:t>在实例初始化之后，数据观测</a:t>
            </a:r>
            <a:r>
              <a:rPr lang="en-US" altLang="zh-CN" sz="1600">
                <a:ea typeface="宋体" panose="02010600030101010101" pitchFamily="2" charset="-122"/>
              </a:rPr>
              <a:t>(data observer) </a:t>
            </a:r>
            <a:r>
              <a:rPr lang="zh-CN" altLang="en-US" sz="1600">
                <a:ea typeface="宋体" panose="02010600030101010101" pitchFamily="2" charset="-122"/>
              </a:rPr>
              <a:t>和 </a:t>
            </a:r>
            <a:r>
              <a:rPr lang="en-US" altLang="zh-CN" sz="1600">
                <a:ea typeface="宋体" panose="02010600030101010101" pitchFamily="2" charset="-122"/>
              </a:rPr>
              <a:t>event/watcher </a:t>
            </a:r>
            <a:r>
              <a:rPr lang="zh-CN" altLang="en-US" sz="1600">
                <a:ea typeface="宋体" panose="02010600030101010101" pitchFamily="2" charset="-122"/>
              </a:rPr>
              <a:t>事件配置之前被调用。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2.created: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实例已经创建完成之后被调用。在这一步，实例已完成以下的配置：数据观测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(data observer)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，属性和方法的运算，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watch/event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事件回调。然而，挂载阶段还没开始，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$el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属性目前不可见。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3.beforeMount: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在挂载开始之前被调用：相关的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render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函数首次被调用。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该钩子在服务器端渲染期间不被调用。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4.mounted:</a:t>
            </a:r>
            <a:r>
              <a:rPr lang="en-US" altLang="zh-CN" sz="1600">
                <a:ea typeface="宋体" panose="02010600030101010101" pitchFamily="2" charset="-122"/>
              </a:rPr>
              <a:t> el </a:t>
            </a:r>
            <a:r>
              <a:rPr lang="zh-CN" altLang="en-US" sz="1600">
                <a:ea typeface="宋体" panose="02010600030101010101" pitchFamily="2" charset="-122"/>
              </a:rPr>
              <a:t>被新创建的 </a:t>
            </a:r>
            <a:r>
              <a:rPr lang="en-US" altLang="zh-CN" sz="1600">
                <a:ea typeface="宋体" panose="02010600030101010101" pitchFamily="2" charset="-122"/>
              </a:rPr>
              <a:t>vm.$el </a:t>
            </a:r>
            <a:r>
              <a:rPr lang="zh-CN" altLang="en-US" sz="1600">
                <a:ea typeface="宋体" panose="02010600030101010101" pitchFamily="2" charset="-122"/>
              </a:rPr>
              <a:t>替换，并挂载到实例上去之后调用该钩子。如果 </a:t>
            </a:r>
            <a:r>
              <a:rPr lang="en-US" altLang="zh-CN" sz="1600">
                <a:ea typeface="宋体" panose="02010600030101010101" pitchFamily="2" charset="-122"/>
              </a:rPr>
              <a:t>root </a:t>
            </a:r>
            <a:r>
              <a:rPr lang="zh-CN" altLang="en-US" sz="1600">
                <a:ea typeface="宋体" panose="02010600030101010101" pitchFamily="2" charset="-122"/>
              </a:rPr>
              <a:t>实例挂载了一个文档内元素，当 </a:t>
            </a:r>
            <a:r>
              <a:rPr lang="en-US" altLang="zh-CN" sz="1600">
                <a:ea typeface="宋体" panose="02010600030101010101" pitchFamily="2" charset="-122"/>
              </a:rPr>
              <a:t>mounted </a:t>
            </a:r>
            <a:r>
              <a:rPr lang="zh-CN" altLang="en-US" sz="1600">
                <a:ea typeface="宋体" panose="02010600030101010101" pitchFamily="2" charset="-122"/>
              </a:rPr>
              <a:t>被调用时 </a:t>
            </a:r>
            <a:r>
              <a:rPr lang="en-US" altLang="zh-CN" sz="1600">
                <a:ea typeface="宋体" panose="02010600030101010101" pitchFamily="2" charset="-122"/>
              </a:rPr>
              <a:t>vm.$el </a:t>
            </a:r>
            <a:r>
              <a:rPr lang="zh-CN" altLang="en-US" sz="1600">
                <a:ea typeface="宋体" panose="02010600030101010101" pitchFamily="2" charset="-122"/>
              </a:rPr>
              <a:t>也在文档内。</a:t>
            </a:r>
            <a:r>
              <a:rPr lang="zh-CN" altLang="en-US" sz="1600" b="1">
                <a:ea typeface="宋体" panose="02010600030101010101" pitchFamily="2" charset="-122"/>
              </a:rPr>
              <a:t>该钩子在服务器端渲染期间不被调用。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A07B72A3-1032-49F9-AAEA-8129E5D0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	    5.beforeUpdate: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数据更新时调用，发生在虚拟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DOM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重新渲染和打补丁之前。</a:t>
            </a:r>
          </a:p>
          <a:p>
            <a:pPr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你可以在这个钩子中进一步地更改状态，这不会触发附加的重渲染过程。</a:t>
            </a:r>
            <a:r>
              <a:rPr lang="zh-CN" altLang="en-US" sz="1600" b="1">
                <a:ea typeface="宋体" panose="02010600030101010101" pitchFamily="2" charset="-122"/>
              </a:rPr>
              <a:t>该钩子在服务器端渲染期间不被调用。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	     6.updated:</a:t>
            </a:r>
            <a:r>
              <a:rPr lang="zh-CN" altLang="en-US" sz="1600">
                <a:ea typeface="宋体" panose="02010600030101010101" pitchFamily="2" charset="-122"/>
              </a:rPr>
              <a:t>由于数据更改导致的虚拟 </a:t>
            </a:r>
            <a:r>
              <a:rPr lang="en-US" altLang="zh-CN" sz="1600">
                <a:ea typeface="宋体" panose="02010600030101010101" pitchFamily="2" charset="-122"/>
              </a:rPr>
              <a:t>DOM </a:t>
            </a:r>
            <a:r>
              <a:rPr lang="zh-CN" altLang="en-US" sz="1600">
                <a:ea typeface="宋体" panose="02010600030101010101" pitchFamily="2" charset="-122"/>
              </a:rPr>
              <a:t>重新渲染和打补丁，在这之后会调用该钩子。当这个钩子被调用时，组件 </a:t>
            </a:r>
            <a:r>
              <a:rPr lang="en-US" altLang="zh-CN" sz="1600">
                <a:ea typeface="宋体" panose="02010600030101010101" pitchFamily="2" charset="-122"/>
              </a:rPr>
              <a:t>DOM </a:t>
            </a:r>
            <a:r>
              <a:rPr lang="zh-CN" altLang="en-US" sz="1600">
                <a:ea typeface="宋体" panose="02010600030101010101" pitchFamily="2" charset="-122"/>
              </a:rPr>
              <a:t>已经更新，所以你现在可以执行依赖于 </a:t>
            </a:r>
            <a:r>
              <a:rPr lang="en-US" altLang="zh-CN" sz="1600">
                <a:ea typeface="宋体" panose="02010600030101010101" pitchFamily="2" charset="-122"/>
              </a:rPr>
              <a:t>DOM </a:t>
            </a:r>
            <a:r>
              <a:rPr lang="zh-CN" altLang="en-US" sz="1600">
                <a:ea typeface="宋体" panose="02010600030101010101" pitchFamily="2" charset="-122"/>
              </a:rPr>
              <a:t>的操作。然而在大多数情况下，你应该避免在此期间更改状态。如果要相应状态改变，通常最好使用</a:t>
            </a:r>
            <a:r>
              <a:rPr lang="zh-CN" altLang="en-US" sz="1600">
                <a:ea typeface="宋体" panose="02010600030101010101" pitchFamily="2" charset="-122"/>
                <a:hlinkClick r:id="rId2"/>
              </a:rPr>
              <a:t>计算属性</a:t>
            </a:r>
            <a:r>
              <a:rPr lang="zh-CN" altLang="en-US" sz="1600">
                <a:ea typeface="宋体" panose="02010600030101010101" pitchFamily="2" charset="-122"/>
              </a:rPr>
              <a:t>或 </a:t>
            </a:r>
            <a:r>
              <a:rPr lang="en-US" altLang="zh-CN" sz="1600">
                <a:ea typeface="宋体" panose="02010600030101010101" pitchFamily="2" charset="-122"/>
                <a:hlinkClick r:id="rId3"/>
              </a:rPr>
              <a:t>watcher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zh-CN" altLang="en-US" sz="1600">
                <a:ea typeface="宋体" panose="02010600030101010101" pitchFamily="2" charset="-122"/>
              </a:rPr>
              <a:t>取而代之。</a:t>
            </a:r>
            <a:r>
              <a:rPr lang="zh-CN" altLang="en-US" sz="1600" b="1">
                <a:ea typeface="宋体" panose="02010600030101010101" pitchFamily="2" charset="-122"/>
              </a:rPr>
              <a:t>该钩子在服务器端渲染期间不被调用。</a:t>
            </a:r>
            <a:endParaRPr lang="en-US" altLang="zh-CN" sz="1600" b="1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7.beforeDestroy:</a:t>
            </a:r>
            <a:r>
              <a:rPr lang="zh-CN" altLang="en-US" sz="1600">
                <a:ea typeface="宋体" panose="02010600030101010101" pitchFamily="2" charset="-122"/>
              </a:rPr>
              <a:t>实例销毁之前调用。在这一步，实例仍然完全可用。</a:t>
            </a:r>
            <a:r>
              <a:rPr lang="zh-CN" altLang="en-US" sz="1600" b="1">
                <a:ea typeface="宋体" panose="02010600030101010101" pitchFamily="2" charset="-122"/>
              </a:rPr>
              <a:t>该钩子在服务器端渲染期间不被调用。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      8.destroyed:</a:t>
            </a:r>
            <a:r>
              <a:rPr lang="en-US" altLang="zh-CN" sz="1600">
                <a:ea typeface="宋体" panose="02010600030101010101" pitchFamily="2" charset="-122"/>
              </a:rPr>
              <a:t>Vue </a:t>
            </a:r>
            <a:r>
              <a:rPr lang="zh-CN" altLang="en-US" sz="1600">
                <a:ea typeface="宋体" panose="02010600030101010101" pitchFamily="2" charset="-122"/>
              </a:rPr>
              <a:t>实例销毁后调用。调用后，</a:t>
            </a:r>
            <a:r>
              <a:rPr lang="en-US" altLang="zh-CN" sz="1600">
                <a:ea typeface="宋体" panose="02010600030101010101" pitchFamily="2" charset="-122"/>
              </a:rPr>
              <a:t>Vue </a:t>
            </a:r>
            <a:r>
              <a:rPr lang="zh-CN" altLang="en-US" sz="1600">
                <a:ea typeface="宋体" panose="02010600030101010101" pitchFamily="2" charset="-122"/>
              </a:rPr>
              <a:t>实例指示的所有东西都会解绑定，所有的事件监听器会被移除，所有的子实例也会被销毁。</a:t>
            </a:r>
            <a:r>
              <a:rPr lang="zh-CN" altLang="en-US" sz="1600" b="1">
                <a:ea typeface="宋体" panose="02010600030101010101" pitchFamily="2" charset="-122"/>
              </a:rPr>
              <a:t>该钩子在服务器端渲染期间不被调用。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0085F9DC-67D6-4F4D-A4D8-3E4280EE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200">
                <a:ea typeface="宋体" panose="02010600030101010101" pitchFamily="2" charset="-122"/>
              </a:rPr>
              <a:t>从</a:t>
            </a:r>
            <a:r>
              <a:rPr lang="en-US" altLang="zh-CN" sz="3200">
                <a:ea typeface="宋体" panose="02010600030101010101" pitchFamily="2" charset="-122"/>
              </a:rPr>
              <a:t>Vue</a:t>
            </a:r>
            <a:r>
              <a:rPr lang="zh-CN" altLang="en-US" sz="3200">
                <a:ea typeface="宋体" panose="02010600030101010101" pitchFamily="2" charset="-122"/>
              </a:rPr>
              <a:t>到页面</a:t>
            </a:r>
          </a:p>
        </p:txBody>
      </p:sp>
      <p:pic>
        <p:nvPicPr>
          <p:cNvPr id="17411" name="内容占位符 10" descr="QQ截图20170817140132.png">
            <a:extLst>
              <a:ext uri="{FF2B5EF4-FFF2-40B4-BE49-F238E27FC236}">
                <a16:creationId xmlns:a16="http://schemas.microsoft.com/office/drawing/2014/main" id="{0F06BEF9-0070-4AF0-82E8-355D7568B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600200"/>
            <a:ext cx="6391275" cy="379095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EEA07A8A-4B09-4C5F-BE2B-1E1EFA90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CN" altLang="en-US" sz="3200">
                <a:ea typeface="宋体" panose="02010600030101010101" pitchFamily="2" charset="-122"/>
              </a:rPr>
              <a:t>从</a:t>
            </a:r>
            <a:r>
              <a:rPr lang="en-US" altLang="zh-CN" sz="3200">
                <a:ea typeface="宋体" panose="02010600030101010101" pitchFamily="2" charset="-122"/>
              </a:rPr>
              <a:t>Vue</a:t>
            </a:r>
            <a:r>
              <a:rPr lang="zh-CN" altLang="en-US" sz="3200">
                <a:ea typeface="宋体" panose="02010600030101010101" pitchFamily="2" charset="-122"/>
              </a:rPr>
              <a:t>到页面</a:t>
            </a:r>
          </a:p>
        </p:txBody>
      </p:sp>
      <p:pic>
        <p:nvPicPr>
          <p:cNvPr id="18435" name="内容占位符 3" descr="QQ截图20170817140143.png">
            <a:extLst>
              <a:ext uri="{FF2B5EF4-FFF2-40B4-BE49-F238E27FC236}">
                <a16:creationId xmlns:a16="http://schemas.microsoft.com/office/drawing/2014/main" id="{3112F59E-78EF-47AD-9253-6254E97FD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524000"/>
            <a:ext cx="6534150" cy="36957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4B887A72-B5DB-48CB-9117-B54199B3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>
                <a:ea typeface="宋体" panose="02010600030101010101" pitchFamily="2" charset="-122"/>
              </a:rPr>
              <a:t>Vue</a:t>
            </a:r>
            <a:r>
              <a:rPr lang="zh-CN" altLang="en-US" sz="3200">
                <a:ea typeface="宋体" panose="02010600030101010101" pitchFamily="2" charset="-122"/>
              </a:rPr>
              <a:t>组件的重要选项</a:t>
            </a:r>
            <a:br>
              <a:rPr lang="en-US" altLang="zh-CN">
                <a:ea typeface="宋体" panose="02010600030101010101" pitchFamily="2" charset="-122"/>
              </a:rPr>
            </a:b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CC493C90-5BAA-4BF3-94B2-D40F171C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	data:</a:t>
            </a:r>
          </a:p>
          <a:p>
            <a:pPr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9460" name="图片 3" descr="QQ截图20170817140840.png">
            <a:extLst>
              <a:ext uri="{FF2B5EF4-FFF2-40B4-BE49-F238E27FC236}">
                <a16:creationId xmlns:a16="http://schemas.microsoft.com/office/drawing/2014/main" id="{91F59D1B-63EF-4DAF-8E5C-903DD29C6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7245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B14115A6-5E25-4038-BA8F-6E828C21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Vue</a:t>
            </a:r>
            <a:r>
              <a:rPr lang="zh-CN" altLang="en-US" sz="3200">
                <a:ea typeface="宋体" panose="02010600030101010101" pitchFamily="2" charset="-122"/>
              </a:rPr>
              <a:t>组件的重要选项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4DA32F0A-1E6B-4F56-8D88-95D49F13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	props:</a:t>
            </a:r>
          </a:p>
          <a:p>
            <a:pPr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</a:t>
            </a:r>
          </a:p>
          <a:p>
            <a:pPr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	</a:t>
            </a:r>
          </a:p>
          <a:p>
            <a:pPr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methods:</a:t>
            </a:r>
          </a:p>
          <a:p>
            <a:pPr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           </a:t>
            </a:r>
          </a:p>
          <a:p>
            <a:pPr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watch:</a:t>
            </a:r>
          </a:p>
          <a:p>
            <a:pPr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        </a:t>
            </a:r>
          </a:p>
          <a:p>
            <a:pPr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     computed:</a:t>
            </a:r>
          </a:p>
          <a:p>
            <a:pPr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                </a:t>
            </a:r>
          </a:p>
        </p:txBody>
      </p:sp>
      <p:pic>
        <p:nvPicPr>
          <p:cNvPr id="20484" name="图片 3" descr="QQ截图20170817141050.png">
            <a:extLst>
              <a:ext uri="{FF2B5EF4-FFF2-40B4-BE49-F238E27FC236}">
                <a16:creationId xmlns:a16="http://schemas.microsoft.com/office/drawing/2014/main" id="{AED7EAC3-D81D-4999-878A-0D08FC8BF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8864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图片 4" descr="QQ截图20170817141220.png">
            <a:extLst>
              <a:ext uri="{FF2B5EF4-FFF2-40B4-BE49-F238E27FC236}">
                <a16:creationId xmlns:a16="http://schemas.microsoft.com/office/drawing/2014/main" id="{62A89290-8B1D-49AC-BDB7-D56F7BC96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00400"/>
            <a:ext cx="5695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图片 5" descr="QQ截图20170817141253.png">
            <a:extLst>
              <a:ext uri="{FF2B5EF4-FFF2-40B4-BE49-F238E27FC236}">
                <a16:creationId xmlns:a16="http://schemas.microsoft.com/office/drawing/2014/main" id="{C0BC1AC3-8F26-42B5-802F-11DD4772E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38600"/>
            <a:ext cx="563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图片 6" descr="QQ截图20170817141443.png">
            <a:extLst>
              <a:ext uri="{FF2B5EF4-FFF2-40B4-BE49-F238E27FC236}">
                <a16:creationId xmlns:a16="http://schemas.microsoft.com/office/drawing/2014/main" id="{F09D664A-5BB3-4392-BB9B-556BE2E71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0"/>
            <a:ext cx="5581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E74D972F-A250-4258-BF26-798095AD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075" name="内容占位符 2">
            <a:extLst>
              <a:ext uri="{FF2B5EF4-FFF2-40B4-BE49-F238E27FC236}">
                <a16:creationId xmlns:a16="http://schemas.microsoft.com/office/drawing/2014/main" id="{133A8B7C-7776-4CEE-AE54-B9278A1F8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1.</a:t>
            </a:r>
            <a:r>
              <a:rPr lang="zh-CN" altLang="en-US">
                <a:ea typeface="宋体" panose="02010600030101010101" pitchFamily="2" charset="-122"/>
              </a:rPr>
              <a:t>历史由来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2.MVVM</a:t>
            </a:r>
            <a:r>
              <a:rPr lang="zh-CN" altLang="en-US">
                <a:ea typeface="宋体" panose="02010600030101010101" pitchFamily="2" charset="-122"/>
              </a:rPr>
              <a:t>模式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数据驱动和组件式编程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4.Vue</a:t>
            </a:r>
            <a:r>
              <a:rPr lang="zh-CN" altLang="en-US">
                <a:ea typeface="宋体" panose="02010600030101010101" pitchFamily="2" charset="-122"/>
              </a:rPr>
              <a:t>之</a:t>
            </a:r>
            <a:r>
              <a:rPr lang="en-US" altLang="zh-CN">
                <a:ea typeface="宋体" panose="02010600030101010101" pitchFamily="2" charset="-122"/>
              </a:rPr>
              <a:t>Hello World</a:t>
            </a:r>
            <a:r>
              <a:rPr lang="zh-CN" altLang="en-US">
                <a:ea typeface="宋体" panose="02010600030101010101" pitchFamily="2" charset="-122"/>
              </a:rPr>
              <a:t>！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5.</a:t>
            </a:r>
            <a:r>
              <a:rPr lang="zh-CN" altLang="en-US">
                <a:ea typeface="宋体" panose="02010600030101010101" pitchFamily="2" charset="-122"/>
              </a:rPr>
              <a:t>生命周期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6.</a:t>
            </a:r>
            <a:r>
              <a:rPr lang="zh-CN" altLang="en-US">
                <a:ea typeface="宋体" panose="02010600030101010101" pitchFamily="2" charset="-122"/>
              </a:rPr>
              <a:t>从</a:t>
            </a:r>
            <a:r>
              <a:rPr lang="en-US" altLang="zh-CN">
                <a:ea typeface="宋体" panose="02010600030101010101" pitchFamily="2" charset="-122"/>
              </a:rPr>
              <a:t>Vue</a:t>
            </a:r>
            <a:r>
              <a:rPr lang="zh-CN" altLang="en-US">
                <a:ea typeface="宋体" panose="02010600030101010101" pitchFamily="2" charset="-122"/>
              </a:rPr>
              <a:t>到页面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7.Vue</a:t>
            </a:r>
            <a:r>
              <a:rPr lang="zh-CN" altLang="en-US">
                <a:ea typeface="宋体" panose="02010600030101010101" pitchFamily="2" charset="-122"/>
              </a:rPr>
              <a:t>组件的重要选项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8.Vue</a:t>
            </a:r>
            <a:r>
              <a:rPr lang="zh-CN" altLang="en-US">
                <a:ea typeface="宋体" panose="02010600030101010101" pitchFamily="2" charset="-122"/>
              </a:rPr>
              <a:t>常用指令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F8B6128-6E4D-419A-8640-06B4BFA1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Vue</a:t>
            </a:r>
            <a:r>
              <a:rPr lang="zh-CN" altLang="en-US" sz="3200">
                <a:ea typeface="宋体" panose="02010600030101010101" pitchFamily="2" charset="-122"/>
              </a:rPr>
              <a:t>常用指令</a:t>
            </a:r>
          </a:p>
        </p:txBody>
      </p:sp>
      <p:pic>
        <p:nvPicPr>
          <p:cNvPr id="21507" name="内容占位符 3" descr="QQ截图20170817141605.png">
            <a:extLst>
              <a:ext uri="{FF2B5EF4-FFF2-40B4-BE49-F238E27FC236}">
                <a16:creationId xmlns:a16="http://schemas.microsoft.com/office/drawing/2014/main" id="{7FD809A6-727B-4570-BA98-268E5B0CD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4238" y="1447800"/>
            <a:ext cx="2671762" cy="4999038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22D1E1EC-CE91-478D-83BE-FED6DE6E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B54353BE-FE08-4E8F-88D2-17AAB325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结束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979C6889-112E-42F9-B11C-7A87C84E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历史由来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       </a:t>
            </a:r>
            <a:r>
              <a:rPr lang="zh-CN" altLang="en-US" sz="1600">
                <a:ea typeface="宋体" panose="02010600030101010101" pitchFamily="2" charset="-122"/>
              </a:rPr>
              <a:t>尤雨溪谈</a:t>
            </a:r>
            <a:r>
              <a:rPr lang="en-US" altLang="zh-CN" sz="1600">
                <a:ea typeface="宋体" panose="02010600030101010101" pitchFamily="2" charset="-122"/>
              </a:rPr>
              <a:t>Vue.js</a:t>
            </a:r>
            <a:r>
              <a:rPr lang="zh-CN" altLang="en-US" sz="1600">
                <a:ea typeface="宋体" panose="02010600030101010101" pitchFamily="2" charset="-122"/>
              </a:rPr>
              <a:t>：“我在 </a:t>
            </a:r>
            <a:r>
              <a:rPr lang="en-US" altLang="zh-CN" sz="1600">
                <a:ea typeface="宋体" panose="02010600030101010101" pitchFamily="2" charset="-122"/>
              </a:rPr>
              <a:t>Google </a:t>
            </a:r>
            <a:r>
              <a:rPr lang="zh-CN" altLang="en-US" sz="1600">
                <a:ea typeface="宋体" panose="02010600030101010101" pitchFamily="2" charset="-122"/>
              </a:rPr>
              <a:t>的工作需要在浏览器上进行大量原型设计，于是我想要尽快获得有形的东西。当时有些项目使用了 </a:t>
            </a:r>
            <a:r>
              <a:rPr lang="en-US" altLang="zh-CN" sz="1600">
                <a:ea typeface="宋体" panose="02010600030101010101" pitchFamily="2" charset="-122"/>
              </a:rPr>
              <a:t>Angular</a:t>
            </a:r>
            <a:r>
              <a:rPr lang="zh-CN" altLang="en-US" sz="1600">
                <a:ea typeface="宋体" panose="02010600030101010101" pitchFamily="2" charset="-122"/>
              </a:rPr>
              <a:t>。</a:t>
            </a:r>
            <a:r>
              <a:rPr lang="en-US" altLang="zh-CN" sz="1600">
                <a:ea typeface="宋体" panose="02010600030101010101" pitchFamily="2" charset="-122"/>
              </a:rPr>
              <a:t>Angular </a:t>
            </a:r>
            <a:r>
              <a:rPr lang="zh-CN" altLang="en-US" sz="1600">
                <a:ea typeface="宋体" panose="02010600030101010101" pitchFamily="2" charset="-122"/>
              </a:rPr>
              <a:t>提供了一些用数据绑定和数据驱动来处理 </a:t>
            </a:r>
            <a:r>
              <a:rPr lang="en-US" altLang="zh-CN" sz="1600">
                <a:ea typeface="宋体" panose="02010600030101010101" pitchFamily="2" charset="-122"/>
              </a:rPr>
              <a:t>DOM </a:t>
            </a:r>
            <a:r>
              <a:rPr lang="zh-CN" altLang="en-US" sz="1600">
                <a:ea typeface="宋体" panose="02010600030101010101" pitchFamily="2" charset="-122"/>
              </a:rPr>
              <a:t>的方法，所以你不必自己碰 </a:t>
            </a:r>
            <a:r>
              <a:rPr lang="en-US" altLang="zh-CN" sz="1600">
                <a:ea typeface="宋体" panose="02010600030101010101" pitchFamily="2" charset="-122"/>
              </a:rPr>
              <a:t>DOM</a:t>
            </a:r>
            <a:r>
              <a:rPr lang="zh-CN" altLang="en-US" sz="1600">
                <a:ea typeface="宋体" panose="02010600030101010101" pitchFamily="2" charset="-122"/>
              </a:rPr>
              <a:t>。它也有一些副作用，就是按照它规定的方式来构建代码。对于当时的场景而言实在是太重了。</a:t>
            </a: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       </a:t>
            </a:r>
            <a:r>
              <a:rPr lang="zh-CN" altLang="en-US" sz="1600">
                <a:ea typeface="宋体" panose="02010600030101010101" pitchFamily="2" charset="-122"/>
              </a:rPr>
              <a:t>我想，我可以只把我喜欢的部分从 </a:t>
            </a:r>
            <a:r>
              <a:rPr lang="en-US" altLang="zh-CN" sz="1600">
                <a:ea typeface="宋体" panose="02010600030101010101" pitchFamily="2" charset="-122"/>
              </a:rPr>
              <a:t>Angular </a:t>
            </a:r>
            <a:r>
              <a:rPr lang="zh-CN" altLang="en-US" sz="1600">
                <a:ea typeface="宋体" panose="02010600030101010101" pitchFamily="2" charset="-122"/>
              </a:rPr>
              <a:t>中提出来，建立一个非常轻巧的库，不需要那些额外的逻辑。我也很好奇 </a:t>
            </a:r>
            <a:r>
              <a:rPr lang="en-US" altLang="zh-CN" sz="1600">
                <a:ea typeface="宋体" panose="02010600030101010101" pitchFamily="2" charset="-122"/>
              </a:rPr>
              <a:t>Angular </a:t>
            </a:r>
            <a:r>
              <a:rPr lang="zh-CN" altLang="en-US" sz="1600">
                <a:ea typeface="宋体" panose="02010600030101010101" pitchFamily="2" charset="-122"/>
              </a:rPr>
              <a:t>的源码到底是怎么设计的。我最开始只是想着手提取 </a:t>
            </a:r>
            <a:r>
              <a:rPr lang="en-US" altLang="zh-CN" sz="1600">
                <a:ea typeface="宋体" panose="02010600030101010101" pitchFamily="2" charset="-122"/>
              </a:rPr>
              <a:t>Angular </a:t>
            </a:r>
            <a:r>
              <a:rPr lang="zh-CN" altLang="en-US" sz="1600">
                <a:ea typeface="宋体" panose="02010600030101010101" pitchFamily="2" charset="-122"/>
              </a:rPr>
              <a:t>里面很小的功能，如声明式数据绑定。</a:t>
            </a:r>
            <a:r>
              <a:rPr lang="en-US" altLang="zh-CN" sz="1600">
                <a:ea typeface="宋体" panose="02010600030101010101" pitchFamily="2" charset="-122"/>
              </a:rPr>
              <a:t>Vue </a:t>
            </a:r>
            <a:r>
              <a:rPr lang="zh-CN" altLang="en-US" sz="1600">
                <a:ea typeface="宋体" panose="02010600030101010101" pitchFamily="2" charset="-122"/>
              </a:rPr>
              <a:t>大概就是这么开始的。</a:t>
            </a: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       </a:t>
            </a:r>
            <a:r>
              <a:rPr lang="zh-CN" altLang="en-US" sz="1600">
                <a:ea typeface="宋体" panose="02010600030101010101" pitchFamily="2" charset="-122"/>
              </a:rPr>
              <a:t>用过一段时间之后，我感觉我做的东西还有点前途，因为我自己就很喜欢用。于是我花了更多的时间把它封装好，取了一个名字叫做 </a:t>
            </a:r>
            <a:r>
              <a:rPr lang="en-US" altLang="zh-CN" sz="1600">
                <a:ea typeface="宋体" panose="02010600030101010101" pitchFamily="2" charset="-122"/>
              </a:rPr>
              <a:t>Vue.js</a:t>
            </a:r>
            <a:r>
              <a:rPr lang="zh-CN" altLang="en-US" sz="1600">
                <a:ea typeface="宋体" panose="02010600030101010101" pitchFamily="2" charset="-122"/>
              </a:rPr>
              <a:t>。 </a:t>
            </a: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       2014 </a:t>
            </a:r>
            <a:r>
              <a:rPr lang="zh-CN" altLang="en-US" sz="1600">
                <a:ea typeface="宋体" panose="02010600030101010101" pitchFamily="2" charset="-122"/>
              </a:rPr>
              <a:t>年 </a:t>
            </a:r>
            <a:r>
              <a:rPr lang="en-US" altLang="zh-CN" sz="1600">
                <a:ea typeface="宋体" panose="02010600030101010101" pitchFamily="2" charset="-122"/>
              </a:rPr>
              <a:t>2 </a:t>
            </a:r>
            <a:r>
              <a:rPr lang="zh-CN" altLang="en-US" sz="1600">
                <a:ea typeface="宋体" panose="02010600030101010101" pitchFamily="2" charset="-122"/>
              </a:rPr>
              <a:t>月，我第一次将它作为实际的项目发布在 </a:t>
            </a:r>
            <a:r>
              <a:rPr lang="en-US" altLang="zh-CN" sz="1600">
                <a:ea typeface="宋体" panose="02010600030101010101" pitchFamily="2" charset="-122"/>
              </a:rPr>
              <a:t>Github </a:t>
            </a:r>
            <a:r>
              <a:rPr lang="zh-CN" altLang="en-US" sz="1600">
                <a:ea typeface="宋体" panose="02010600030101010101" pitchFamily="2" charset="-122"/>
              </a:rPr>
              <a:t>上，并把链接发送到了 </a:t>
            </a:r>
            <a:r>
              <a:rPr lang="en-US" altLang="zh-CN" sz="1600">
                <a:ea typeface="宋体" panose="02010600030101010101" pitchFamily="2" charset="-122"/>
              </a:rPr>
              <a:t>Hacker News </a:t>
            </a:r>
            <a:r>
              <a:rPr lang="zh-CN" altLang="en-US" sz="1600">
                <a:ea typeface="宋体" panose="02010600030101010101" pitchFamily="2" charset="-122"/>
              </a:rPr>
              <a:t>上，它就被顶到了首页，然后它在首页待了好几个小时。后来，我写了一篇文章，分享了 </a:t>
            </a:r>
            <a:r>
              <a:rPr lang="en-US" altLang="zh-CN" sz="1600">
                <a:ea typeface="宋体" panose="02010600030101010101" pitchFamily="2" charset="-122"/>
              </a:rPr>
              <a:t>Vue </a:t>
            </a:r>
            <a:r>
              <a:rPr lang="zh-CN" altLang="en-US" sz="1600">
                <a:ea typeface="宋体" panose="02010600030101010101" pitchFamily="2" charset="-122"/>
              </a:rPr>
              <a:t>第一周的使用数据以及我的感受。</a:t>
            </a:r>
          </a:p>
          <a:p>
            <a:pPr eaLnBrk="1" hangingPunct="1">
              <a:buFontTx/>
              <a:buNone/>
            </a:pPr>
            <a:r>
              <a:rPr lang="zh-CN" altLang="en-US" sz="1600">
                <a:ea typeface="宋体" panose="02010600030101010101" pitchFamily="2" charset="-122"/>
              </a:rPr>
              <a:t>              那是我第一次看见这么多人在 </a:t>
            </a:r>
            <a:r>
              <a:rPr lang="en-US" altLang="zh-CN" sz="1600">
                <a:ea typeface="宋体" panose="02010600030101010101" pitchFamily="2" charset="-122"/>
              </a:rPr>
              <a:t>Github </a:t>
            </a:r>
            <a:r>
              <a:rPr lang="zh-CN" altLang="en-US" sz="1600">
                <a:ea typeface="宋体" panose="02010600030101010101" pitchFamily="2" charset="-122"/>
              </a:rPr>
              <a:t>上为一个项目打星星。我当时一个星期收获了好几百个星星，整个人都激动坏了。</a:t>
            </a: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600">
                <a:ea typeface="宋体" panose="02010600030101010101" pitchFamily="2" charset="-122"/>
              </a:rPr>
              <a:t>      </a:t>
            </a:r>
            <a:r>
              <a:rPr lang="zh-CN" altLang="en-US" sz="1600" b="1">
                <a:ea typeface="宋体" panose="02010600030101010101" pitchFamily="2" charset="-122"/>
              </a:rPr>
              <a:t>原文链接</a:t>
            </a:r>
            <a:r>
              <a:rPr lang="zh-CN" altLang="en-US" sz="1600">
                <a:ea typeface="宋体" panose="02010600030101010101" pitchFamily="2" charset="-122"/>
              </a:rPr>
              <a:t>：</a:t>
            </a:r>
            <a:r>
              <a:rPr lang="en-US" altLang="zh-CN" sz="1600">
                <a:solidFill>
                  <a:srgbClr val="00B0F0"/>
                </a:solidFill>
                <a:ea typeface="宋体" panose="02010600030101010101" pitchFamily="2" charset="-122"/>
              </a:rPr>
              <a:t>https://mp.weixin.qq.com/s?__biz=MzA4NjE3MDg4OQ%3D%3D&amp;mid=2650964658&amp;idx=1&amp;sn=20bffec66f8b45002addb417a51ea92d&amp;chksm=843aeed4b34d67c216f167bef8a1fdf85cc9bc5059007666869909d31ab86a8bd9d005614e4e&amp;mpshare=1&amp;scene=1&amp;srcid=06137IzUoM84mpRfbUu7tDb0</a:t>
            </a:r>
            <a:endParaRPr lang="zh-CN" altLang="en-US" sz="1600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783994DC-4D7D-46CF-99DC-71750472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MVVM</a:t>
            </a:r>
            <a:r>
              <a:rPr lang="zh-CN" altLang="en-US" sz="3200">
                <a:ea typeface="宋体" panose="02010600030101010101" pitchFamily="2" charset="-122"/>
              </a:rPr>
              <a:t>模式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C4F64D77-0F96-4139-AF94-F001D4C3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	MVC</a:t>
            </a:r>
            <a:r>
              <a:rPr lang="zh-CN" altLang="en-US" sz="1600">
                <a:ea typeface="宋体" panose="02010600030101010101" pitchFamily="2" charset="-122"/>
              </a:rPr>
              <a:t>模式的意思是，软件可以分成三个部分。各部分之间的通信方式如下。</a:t>
            </a: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600">
                <a:ea typeface="宋体" panose="02010600030101010101" pitchFamily="2" charset="-122"/>
              </a:rPr>
              <a:t>       所有通信都是单向的。</a:t>
            </a:r>
          </a:p>
        </p:txBody>
      </p:sp>
      <p:pic>
        <p:nvPicPr>
          <p:cNvPr id="5124" name="图片 3" descr="QQ截图20170817112329.png">
            <a:extLst>
              <a:ext uri="{FF2B5EF4-FFF2-40B4-BE49-F238E27FC236}">
                <a16:creationId xmlns:a16="http://schemas.microsoft.com/office/drawing/2014/main" id="{E5D7CC75-756E-4617-9BDD-4ACA583AD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49815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图片 4" descr="QQ截图20170817112459.png">
            <a:extLst>
              <a:ext uri="{FF2B5EF4-FFF2-40B4-BE49-F238E27FC236}">
                <a16:creationId xmlns:a16="http://schemas.microsoft.com/office/drawing/2014/main" id="{AD580B23-F1D0-4BFA-BFA5-985D72426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95800"/>
            <a:ext cx="59436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4BCF1145-97CA-4E8A-A243-039636F9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MVVM</a:t>
            </a:r>
            <a:r>
              <a:rPr lang="zh-CN" altLang="en-US" sz="3200">
                <a:ea typeface="宋体" panose="02010600030101010101" pitchFamily="2" charset="-122"/>
              </a:rPr>
              <a:t>模式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3C69354B-CD95-4D73-A758-9F4A134F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	MVP </a:t>
            </a:r>
            <a:r>
              <a:rPr lang="zh-CN" altLang="en-US" sz="1600">
                <a:ea typeface="宋体" panose="02010600030101010101" pitchFamily="2" charset="-122"/>
              </a:rPr>
              <a:t>模式将 </a:t>
            </a:r>
            <a:r>
              <a:rPr lang="en-US" altLang="zh-CN" sz="1600">
                <a:ea typeface="宋体" panose="02010600030101010101" pitchFamily="2" charset="-122"/>
              </a:rPr>
              <a:t>Controller </a:t>
            </a:r>
            <a:r>
              <a:rPr lang="zh-CN" altLang="en-US" sz="1600">
                <a:ea typeface="宋体" panose="02010600030101010101" pitchFamily="2" charset="-122"/>
              </a:rPr>
              <a:t>改名为 </a:t>
            </a:r>
            <a:r>
              <a:rPr lang="en-US" altLang="zh-CN" sz="1600">
                <a:ea typeface="宋体" panose="02010600030101010101" pitchFamily="2" charset="-122"/>
              </a:rPr>
              <a:t>Presenter</a:t>
            </a:r>
            <a:r>
              <a:rPr lang="zh-CN" altLang="en-US" sz="1600">
                <a:ea typeface="宋体" panose="02010600030101010101" pitchFamily="2" charset="-122"/>
              </a:rPr>
              <a:t>，同时改变了通信方向。</a:t>
            </a: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1. </a:t>
            </a:r>
            <a:r>
              <a:rPr lang="zh-CN" altLang="en-US" sz="1600">
                <a:ea typeface="宋体" panose="02010600030101010101" pitchFamily="2" charset="-122"/>
              </a:rPr>
              <a:t>各部分之间的通信，都是双向的。</a:t>
            </a:r>
          </a:p>
          <a:p>
            <a:pPr lvl="1"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2. View </a:t>
            </a:r>
            <a:r>
              <a:rPr lang="zh-CN" altLang="en-US" sz="1600">
                <a:ea typeface="宋体" panose="02010600030101010101" pitchFamily="2" charset="-122"/>
              </a:rPr>
              <a:t>与 </a:t>
            </a:r>
            <a:r>
              <a:rPr lang="en-US" altLang="zh-CN" sz="1600">
                <a:ea typeface="宋体" panose="02010600030101010101" pitchFamily="2" charset="-122"/>
              </a:rPr>
              <a:t>Model </a:t>
            </a:r>
            <a:r>
              <a:rPr lang="zh-CN" altLang="en-US" sz="1600">
                <a:ea typeface="宋体" panose="02010600030101010101" pitchFamily="2" charset="-122"/>
              </a:rPr>
              <a:t>不发生联系，都通过 </a:t>
            </a:r>
            <a:r>
              <a:rPr lang="en-US" altLang="zh-CN" sz="1600">
                <a:ea typeface="宋体" panose="02010600030101010101" pitchFamily="2" charset="-122"/>
              </a:rPr>
              <a:t>Presenter </a:t>
            </a:r>
            <a:r>
              <a:rPr lang="zh-CN" altLang="en-US" sz="1600">
                <a:ea typeface="宋体" panose="02010600030101010101" pitchFamily="2" charset="-122"/>
              </a:rPr>
              <a:t>传递。</a:t>
            </a:r>
          </a:p>
          <a:p>
            <a:pPr lvl="1"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3. View </a:t>
            </a:r>
            <a:r>
              <a:rPr lang="zh-CN" altLang="en-US" sz="1600">
                <a:ea typeface="宋体" panose="02010600030101010101" pitchFamily="2" charset="-122"/>
              </a:rPr>
              <a:t>非常薄，不部署任何业务逻辑，称为</a:t>
            </a:r>
            <a:r>
              <a:rPr lang="en-US" altLang="zh-CN" sz="1600">
                <a:ea typeface="宋体" panose="02010600030101010101" pitchFamily="2" charset="-122"/>
              </a:rPr>
              <a:t>"</a:t>
            </a:r>
            <a:r>
              <a:rPr lang="zh-CN" altLang="en-US" sz="1600">
                <a:ea typeface="宋体" panose="02010600030101010101" pitchFamily="2" charset="-122"/>
              </a:rPr>
              <a:t>被动视图</a:t>
            </a:r>
            <a:r>
              <a:rPr lang="en-US" altLang="zh-CN" sz="1600">
                <a:ea typeface="宋体" panose="02010600030101010101" pitchFamily="2" charset="-122"/>
              </a:rPr>
              <a:t>"</a:t>
            </a:r>
            <a:r>
              <a:rPr lang="zh-CN" altLang="en-US" sz="1600">
                <a:ea typeface="宋体" panose="02010600030101010101" pitchFamily="2" charset="-122"/>
              </a:rPr>
              <a:t>（</a:t>
            </a:r>
            <a:r>
              <a:rPr lang="en-US" altLang="zh-CN" sz="1600">
                <a:ea typeface="宋体" panose="02010600030101010101" pitchFamily="2" charset="-122"/>
              </a:rPr>
              <a:t>Passive View</a:t>
            </a:r>
            <a:r>
              <a:rPr lang="zh-CN" altLang="en-US" sz="1600">
                <a:ea typeface="宋体" panose="02010600030101010101" pitchFamily="2" charset="-122"/>
              </a:rPr>
              <a:t>），即没有任何主动性，而 </a:t>
            </a:r>
            <a:r>
              <a:rPr lang="en-US" altLang="zh-CN" sz="1600">
                <a:ea typeface="宋体" panose="02010600030101010101" pitchFamily="2" charset="-122"/>
              </a:rPr>
              <a:t>Presenter</a:t>
            </a:r>
            <a:r>
              <a:rPr lang="zh-CN" altLang="en-US" sz="1600">
                <a:ea typeface="宋体" panose="02010600030101010101" pitchFamily="2" charset="-122"/>
              </a:rPr>
              <a:t>非常厚，所有逻辑都部署在那里。</a:t>
            </a: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pic>
        <p:nvPicPr>
          <p:cNvPr id="6148" name="图片 3" descr="QQ截图20170817112725.png">
            <a:extLst>
              <a:ext uri="{FF2B5EF4-FFF2-40B4-BE49-F238E27FC236}">
                <a16:creationId xmlns:a16="http://schemas.microsoft.com/office/drawing/2014/main" id="{DA7CCDE0-4C49-4845-8BA9-7036EE27E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8291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DEAD061A-D40E-441F-BFCF-C86DDEDD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MVVM</a:t>
            </a:r>
            <a:r>
              <a:rPr lang="zh-CN" altLang="en-US" sz="3200">
                <a:ea typeface="宋体" panose="02010600030101010101" pitchFamily="2" charset="-122"/>
              </a:rPr>
              <a:t>模式</a:t>
            </a:r>
          </a:p>
        </p:txBody>
      </p:sp>
      <p:sp>
        <p:nvSpPr>
          <p:cNvPr id="7171" name="内容占位符 6">
            <a:extLst>
              <a:ext uri="{FF2B5EF4-FFF2-40B4-BE49-F238E27FC236}">
                <a16:creationId xmlns:a16="http://schemas.microsoft.com/office/drawing/2014/main" id="{C7C33EA2-C71F-443A-AA44-899197411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077200" cy="4754563"/>
          </a:xfrm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	        MVVM</a:t>
            </a:r>
            <a:r>
              <a:rPr lang="zh-CN" altLang="en-US" sz="1600">
                <a:ea typeface="宋体" panose="02010600030101010101" pitchFamily="2" charset="-122"/>
              </a:rPr>
              <a:t>模式采用双向绑定（</a:t>
            </a:r>
            <a:r>
              <a:rPr lang="en-US" altLang="zh-CN" sz="1600">
                <a:ea typeface="宋体" panose="02010600030101010101" pitchFamily="2" charset="-122"/>
              </a:rPr>
              <a:t>data-binding</a:t>
            </a:r>
            <a:r>
              <a:rPr lang="zh-CN" altLang="en-US" sz="1600">
                <a:ea typeface="宋体" panose="02010600030101010101" pitchFamily="2" charset="-122"/>
              </a:rPr>
              <a:t>）：</a:t>
            </a:r>
            <a:r>
              <a:rPr lang="en-US" altLang="zh-CN" sz="1600">
                <a:ea typeface="宋体" panose="02010600030101010101" pitchFamily="2" charset="-122"/>
              </a:rPr>
              <a:t>View</a:t>
            </a:r>
            <a:r>
              <a:rPr lang="zh-CN" altLang="en-US" sz="1600">
                <a:ea typeface="宋体" panose="02010600030101010101" pitchFamily="2" charset="-122"/>
              </a:rPr>
              <a:t>的变动，自动反映在 </a:t>
            </a:r>
            <a:r>
              <a:rPr lang="en-US" altLang="zh-CN" sz="1600">
                <a:ea typeface="宋体" panose="02010600030101010101" pitchFamily="2" charset="-122"/>
              </a:rPr>
              <a:t>ViewModel</a:t>
            </a:r>
            <a:r>
              <a:rPr lang="zh-CN" altLang="en-US" sz="1600">
                <a:ea typeface="宋体" panose="02010600030101010101" pitchFamily="2" charset="-122"/>
              </a:rPr>
              <a:t>，反之亦然。</a:t>
            </a:r>
            <a:r>
              <a:rPr lang="en-US" altLang="zh-CN" sz="1600">
                <a:ea typeface="宋体" panose="02010600030101010101" pitchFamily="2" charset="-122"/>
                <a:hlinkClick r:id="rId2"/>
              </a:rPr>
              <a:t>Vue</a:t>
            </a:r>
            <a:r>
              <a:rPr lang="zh-CN" altLang="en-US" sz="1600">
                <a:ea typeface="宋体" panose="02010600030101010101" pitchFamily="2" charset="-122"/>
              </a:rPr>
              <a:t>、</a:t>
            </a:r>
            <a:r>
              <a:rPr lang="en-US" altLang="zh-CN" sz="1600">
                <a:ea typeface="宋体" panose="02010600030101010101" pitchFamily="2" charset="-122"/>
                <a:hlinkClick r:id="rId2"/>
              </a:rPr>
              <a:t>Angular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zh-CN" altLang="en-US" sz="1600">
                <a:ea typeface="宋体" panose="02010600030101010101" pitchFamily="2" charset="-122"/>
              </a:rPr>
              <a:t>和 </a:t>
            </a:r>
            <a:r>
              <a:rPr lang="en-US" altLang="zh-CN" sz="1600">
                <a:ea typeface="宋体" panose="02010600030101010101" pitchFamily="2" charset="-122"/>
                <a:hlinkClick r:id="rId3"/>
              </a:rPr>
              <a:t>Ember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zh-CN" altLang="en-US" sz="1600">
                <a:ea typeface="宋体" panose="02010600030101010101" pitchFamily="2" charset="-122"/>
              </a:rPr>
              <a:t>都采用这种模式，相比于</a:t>
            </a:r>
            <a:r>
              <a:rPr lang="en-US" altLang="zh-CN" sz="1600">
                <a:ea typeface="宋体" panose="02010600030101010101" pitchFamily="2" charset="-122"/>
              </a:rPr>
              <a:t>Angular</a:t>
            </a:r>
            <a:r>
              <a:rPr lang="zh-CN" altLang="en-US" sz="1600">
                <a:ea typeface="宋体" panose="02010600030101010101" pitchFamily="2" charset="-122"/>
              </a:rPr>
              <a:t>，</a:t>
            </a:r>
            <a:r>
              <a:rPr lang="en-US" altLang="zh-CN" sz="1600">
                <a:ea typeface="宋体" panose="02010600030101010101" pitchFamily="2" charset="-122"/>
              </a:rPr>
              <a:t>Vue.js</a:t>
            </a:r>
            <a:r>
              <a:rPr lang="zh-CN" altLang="en-US" sz="1600">
                <a:ea typeface="宋体" panose="02010600030101010101" pitchFamily="2" charset="-122"/>
              </a:rPr>
              <a:t>提供了更加简洁、更易于理解的</a:t>
            </a:r>
            <a:r>
              <a:rPr lang="en-US" altLang="zh-CN" sz="1600">
                <a:ea typeface="宋体" panose="02010600030101010101" pitchFamily="2" charset="-122"/>
              </a:rPr>
              <a:t>API</a:t>
            </a:r>
            <a:r>
              <a:rPr lang="zh-CN" altLang="en-US" sz="1600">
                <a:ea typeface="宋体" panose="02010600030101010101" pitchFamily="2" charset="-122"/>
              </a:rPr>
              <a:t>，使得我们能够快速地上手并使用</a:t>
            </a:r>
            <a:r>
              <a:rPr lang="en-US" altLang="zh-CN" sz="1600">
                <a:ea typeface="宋体" panose="02010600030101010101" pitchFamily="2" charset="-122"/>
              </a:rPr>
              <a:t>Vue.js</a:t>
            </a:r>
            <a:r>
              <a:rPr lang="zh-CN" altLang="en-US" sz="1600">
                <a:ea typeface="宋体" panose="02010600030101010101" pitchFamily="2" charset="-122"/>
              </a:rPr>
              <a:t>。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pic>
        <p:nvPicPr>
          <p:cNvPr id="7172" name="图片 7" descr="QQ截图20170817104354.png">
            <a:extLst>
              <a:ext uri="{FF2B5EF4-FFF2-40B4-BE49-F238E27FC236}">
                <a16:creationId xmlns:a16="http://schemas.microsoft.com/office/drawing/2014/main" id="{B76F4521-7914-45E4-BB1A-5AA869A3D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52578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646D1CED-F247-4CB3-9CAF-11AE22E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宋体" panose="02010600030101010101" pitchFamily="2" charset="-122"/>
              </a:rPr>
              <a:t>数据驱动和组件式编程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CE3FC6AF-90C5-4B74-8E37-5B081156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1600" b="1">
                <a:ea typeface="宋体" panose="02010600030101010101" pitchFamily="2" charset="-122"/>
              </a:rPr>
              <a:t>数据驱动</a:t>
            </a:r>
            <a:r>
              <a:rPr lang="zh-CN" altLang="en-US" sz="1600">
                <a:ea typeface="宋体" panose="02010600030101010101" pitchFamily="2" charset="-122"/>
              </a:rPr>
              <a:t>：</a:t>
            </a: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	</a:t>
            </a:r>
          </a:p>
          <a:p>
            <a:pPr eaLnBrk="1" hangingPunct="1"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pic>
        <p:nvPicPr>
          <p:cNvPr id="8196" name="图片 4" descr="QQ截图20170817114307.png">
            <a:extLst>
              <a:ext uri="{FF2B5EF4-FFF2-40B4-BE49-F238E27FC236}">
                <a16:creationId xmlns:a16="http://schemas.microsoft.com/office/drawing/2014/main" id="{CAAE4D22-EBC2-4830-AFEB-523FBA4F2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4770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308C3D3D-E001-4BD2-B873-9779E3DA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   </a:t>
            </a:r>
            <a:r>
              <a:rPr lang="zh-CN" altLang="en-US" sz="1600">
                <a:ea typeface="宋体" panose="02010600030101010101" pitchFamily="2" charset="-122"/>
              </a:rPr>
              <a:t>程序</a:t>
            </a:r>
            <a:r>
              <a:rPr lang="en-US" altLang="zh-CN" sz="1600">
                <a:ea typeface="宋体" panose="02010600030101010101" pitchFamily="2" charset="-122"/>
              </a:rPr>
              <a:t>=</a:t>
            </a:r>
            <a:r>
              <a:rPr lang="zh-CN" altLang="en-US" sz="1600">
                <a:ea typeface="宋体" panose="02010600030101010101" pitchFamily="2" charset="-122"/>
              </a:rPr>
              <a:t>数据结构</a:t>
            </a:r>
            <a:r>
              <a:rPr lang="en-US" altLang="zh-CN" sz="1600">
                <a:ea typeface="宋体" panose="02010600030101010101" pitchFamily="2" charset="-122"/>
              </a:rPr>
              <a:t>+</a:t>
            </a:r>
            <a:r>
              <a:rPr lang="zh-CN" altLang="en-US" sz="1600">
                <a:ea typeface="宋体" panose="02010600030101010101" pitchFamily="2" charset="-122"/>
              </a:rPr>
              <a:t>算法，这是每个程序都耳熟能详的一句话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可在前端这里并不纯粹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因为前端需要跟界面打交道</a:t>
            </a:r>
            <a:r>
              <a:rPr lang="en-US" altLang="zh-CN" sz="1600">
                <a:ea typeface="宋体" panose="02010600030101010101" pitchFamily="2" charset="-122"/>
              </a:rPr>
              <a:t>,html+css</a:t>
            </a:r>
            <a:r>
              <a:rPr lang="zh-CN" altLang="en-US" sz="1600">
                <a:ea typeface="宋体" panose="02010600030101010101" pitchFamily="2" charset="-122"/>
              </a:rPr>
              <a:t>并没用被抽象成某种在</a:t>
            </a:r>
            <a:r>
              <a:rPr lang="en-US" altLang="zh-CN" sz="1600">
                <a:ea typeface="宋体" panose="02010600030101010101" pitchFamily="2" charset="-122"/>
              </a:rPr>
              <a:t>js</a:t>
            </a:r>
            <a:r>
              <a:rPr lang="zh-CN" altLang="en-US" sz="1600">
                <a:ea typeface="宋体" panose="02010600030101010101" pitchFamily="2" charset="-122"/>
              </a:rPr>
              <a:t>中使用的数据结构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充当的更多是界面的一种配置</a:t>
            </a:r>
            <a:r>
              <a:rPr lang="en-US" altLang="zh-CN" sz="1600">
                <a:ea typeface="宋体" panose="02010600030101010101" pitchFamily="2" charset="-122"/>
              </a:rPr>
              <a:t>,jquery</a:t>
            </a:r>
            <a:r>
              <a:rPr lang="zh-CN" altLang="en-US" sz="1600">
                <a:ea typeface="宋体" panose="02010600030101010101" pitchFamily="2" charset="-122"/>
              </a:rPr>
              <a:t>程序员看待他的方式就一块块的</a:t>
            </a:r>
            <a:r>
              <a:rPr lang="en-US" altLang="zh-CN" sz="1600">
                <a:ea typeface="宋体" panose="02010600030101010101" pitchFamily="2" charset="-122"/>
              </a:rPr>
              <a:t>ui,</a:t>
            </a:r>
            <a:r>
              <a:rPr lang="zh-CN" altLang="en-US" sz="1600">
                <a:ea typeface="宋体" panose="02010600030101010101" pitchFamily="2" charset="-122"/>
              </a:rPr>
              <a:t>用到的时候再</a:t>
            </a:r>
            <a:r>
              <a:rPr lang="en-US" altLang="zh-CN" sz="1600">
                <a:ea typeface="宋体" panose="02010600030101010101" pitchFamily="2" charset="-122"/>
              </a:rPr>
              <a:t>$</a:t>
            </a:r>
            <a:r>
              <a:rPr lang="zh-CN" altLang="en-US" sz="1600">
                <a:ea typeface="宋体" panose="02010600030101010101" pitchFamily="2" charset="-122"/>
              </a:rPr>
              <a:t>一下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获取之后修改</a:t>
            </a:r>
            <a:r>
              <a:rPr lang="en-US" altLang="zh-CN" sz="1600">
                <a:ea typeface="宋体" panose="02010600030101010101" pitchFamily="2" charset="-122"/>
              </a:rPr>
              <a:t>.</a:t>
            </a:r>
            <a:r>
              <a:rPr lang="zh-CN" altLang="en-US" sz="1600">
                <a:ea typeface="宋体" panose="02010600030101010101" pitchFamily="2" charset="-122"/>
              </a:rPr>
              <a:t>整个程序写下来是零零散散的节点操作。一个比较实际的情况就是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在</a:t>
            </a:r>
            <a:r>
              <a:rPr lang="en-US" altLang="zh-CN" sz="1600">
                <a:ea typeface="宋体" panose="02010600030101010101" pitchFamily="2" charset="-122"/>
              </a:rPr>
              <a:t>ui</a:t>
            </a:r>
            <a:r>
              <a:rPr lang="zh-CN" altLang="en-US" sz="1600">
                <a:ea typeface="宋体" panose="02010600030101010101" pitchFamily="2" charset="-122"/>
              </a:rPr>
              <a:t>控件有联动的时候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如果没有一种机制来管理这些</a:t>
            </a:r>
            <a:r>
              <a:rPr lang="en-US" altLang="zh-CN" sz="1600">
                <a:ea typeface="宋体" panose="02010600030101010101" pitchFamily="2" charset="-122"/>
              </a:rPr>
              <a:t>ui</a:t>
            </a:r>
            <a:r>
              <a:rPr lang="zh-CN" altLang="en-US" sz="1600">
                <a:ea typeface="宋体" panose="02010600030101010101" pitchFamily="2" charset="-122"/>
              </a:rPr>
              <a:t>之间的修改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那么依赖程序员自己去手动管理这些</a:t>
            </a:r>
            <a:r>
              <a:rPr lang="en-US" altLang="zh-CN" sz="1600">
                <a:ea typeface="宋体" panose="02010600030101010101" pitchFamily="2" charset="-122"/>
              </a:rPr>
              <a:t>ui</a:t>
            </a:r>
            <a:r>
              <a:rPr lang="zh-CN" altLang="en-US" sz="1600">
                <a:ea typeface="宋体" panose="02010600030101010101" pitchFamily="2" charset="-122"/>
              </a:rPr>
              <a:t>的状态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会让人烦不胜烦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且容易出现</a:t>
            </a:r>
            <a:r>
              <a:rPr lang="en-US" altLang="zh-CN" sz="1600">
                <a:ea typeface="宋体" panose="02010600030101010101" pitchFamily="2" charset="-122"/>
              </a:rPr>
              <a:t>bug</a:t>
            </a:r>
            <a:r>
              <a:rPr lang="zh-CN" altLang="en-US" sz="1600">
                <a:ea typeface="宋体" panose="02010600030101010101" pitchFamily="2" charset="-122"/>
              </a:rPr>
              <a:t>。</a:t>
            </a: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	        </a:t>
            </a:r>
            <a:r>
              <a:rPr lang="zh-CN" altLang="en-US" sz="1600">
                <a:ea typeface="宋体" panose="02010600030101010101" pitchFamily="2" charset="-122"/>
              </a:rPr>
              <a:t>总结一下基于操作</a:t>
            </a:r>
            <a:r>
              <a:rPr lang="en-US" altLang="zh-CN" sz="1600">
                <a:ea typeface="宋体" panose="02010600030101010101" pitchFamily="2" charset="-122"/>
              </a:rPr>
              <a:t>dom</a:t>
            </a:r>
            <a:r>
              <a:rPr lang="zh-CN" altLang="en-US" sz="1600">
                <a:ea typeface="宋体" panose="02010600030101010101" pitchFamily="2" charset="-122"/>
              </a:rPr>
              <a:t>的前端开发方式：</a:t>
            </a: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	        </a:t>
            </a:r>
            <a:r>
              <a:rPr lang="zh-CN" altLang="en-US" sz="1600">
                <a:ea typeface="宋体" panose="02010600030101010101" pitchFamily="2" charset="-122"/>
              </a:rPr>
              <a:t>拼界面</a:t>
            </a:r>
            <a:r>
              <a:rPr lang="en-US" altLang="zh-CN" sz="1600">
                <a:ea typeface="宋体" panose="02010600030101010101" pitchFamily="2" charset="-122"/>
              </a:rPr>
              <a:t>-&gt;</a:t>
            </a:r>
            <a:r>
              <a:rPr lang="zh-CN" altLang="en-US" sz="1600">
                <a:ea typeface="宋体" panose="02010600030101010101" pitchFamily="2" charset="-122"/>
              </a:rPr>
              <a:t>找到</a:t>
            </a:r>
            <a:r>
              <a:rPr lang="en-US" altLang="zh-CN" sz="1600">
                <a:ea typeface="宋体" panose="02010600030101010101" pitchFamily="2" charset="-122"/>
              </a:rPr>
              <a:t>dom</a:t>
            </a:r>
            <a:r>
              <a:rPr lang="zh-CN" altLang="en-US" sz="1600">
                <a:ea typeface="宋体" panose="02010600030101010101" pitchFamily="2" charset="-122"/>
              </a:rPr>
              <a:t>节点</a:t>
            </a:r>
            <a:r>
              <a:rPr lang="en-US" altLang="zh-CN" sz="1600">
                <a:ea typeface="宋体" panose="02010600030101010101" pitchFamily="2" charset="-122"/>
              </a:rPr>
              <a:t>-&gt;</a:t>
            </a:r>
            <a:r>
              <a:rPr lang="zh-CN" altLang="en-US" sz="1600">
                <a:ea typeface="宋体" panose="02010600030101010101" pitchFamily="2" charset="-122"/>
              </a:rPr>
              <a:t>修改属性</a:t>
            </a:r>
            <a:r>
              <a:rPr lang="en-US" altLang="zh-CN" sz="1600">
                <a:ea typeface="宋体" panose="02010600030101010101" pitchFamily="2" charset="-122"/>
              </a:rPr>
              <a:t>-&gt;</a:t>
            </a:r>
            <a:r>
              <a:rPr lang="zh-CN" altLang="en-US" sz="1600">
                <a:ea typeface="宋体" panose="02010600030101010101" pitchFamily="2" charset="-122"/>
              </a:rPr>
              <a:t>检测是否有其他影响的节点</a:t>
            </a:r>
            <a:r>
              <a:rPr lang="en-US" altLang="zh-CN" sz="1600">
                <a:ea typeface="宋体" panose="02010600030101010101" pitchFamily="2" charset="-122"/>
              </a:rPr>
              <a:t>-&gt;</a:t>
            </a:r>
            <a:r>
              <a:rPr lang="zh-CN" altLang="en-US" sz="1600">
                <a:ea typeface="宋体" panose="02010600030101010101" pitchFamily="2" charset="-122"/>
              </a:rPr>
              <a:t>根据刚刚修改的</a:t>
            </a:r>
            <a:r>
              <a:rPr lang="en-US" altLang="zh-CN" sz="1600">
                <a:ea typeface="宋体" panose="02010600030101010101" pitchFamily="2" charset="-122"/>
              </a:rPr>
              <a:t>dom</a:t>
            </a:r>
            <a:r>
              <a:rPr lang="zh-CN" altLang="en-US" sz="1600">
                <a:ea typeface="宋体" panose="02010600030101010101" pitchFamily="2" charset="-122"/>
              </a:rPr>
              <a:t>节点更新自己的状态</a:t>
            </a: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       </a:t>
            </a:r>
            <a:r>
              <a:rPr lang="zh-CN" altLang="en-US" sz="1600">
                <a:ea typeface="宋体" panose="02010600030101010101" pitchFamily="2" charset="-122"/>
              </a:rPr>
              <a:t>那么上面的那句话就变成了 ：前端程序 </a:t>
            </a:r>
            <a:r>
              <a:rPr lang="en-US" altLang="zh-CN" sz="1600">
                <a:ea typeface="宋体" panose="02010600030101010101" pitchFamily="2" charset="-122"/>
              </a:rPr>
              <a:t>= </a:t>
            </a:r>
            <a:r>
              <a:rPr lang="zh-CN" altLang="en-US" sz="1600">
                <a:ea typeface="宋体" panose="02010600030101010101" pitchFamily="2" charset="-122"/>
              </a:rPr>
              <a:t>拼界面</a:t>
            </a:r>
            <a:r>
              <a:rPr lang="en-US" altLang="zh-CN" sz="1600">
                <a:ea typeface="宋体" panose="02010600030101010101" pitchFamily="2" charset="-122"/>
              </a:rPr>
              <a:t>+</a:t>
            </a:r>
            <a:r>
              <a:rPr lang="zh-CN" altLang="en-US" sz="1600">
                <a:ea typeface="宋体" panose="02010600030101010101" pitchFamily="2" charset="-122"/>
              </a:rPr>
              <a:t>操作</a:t>
            </a:r>
            <a:r>
              <a:rPr lang="en-US" altLang="zh-CN" sz="1600">
                <a:ea typeface="宋体" panose="02010600030101010101" pitchFamily="2" charset="-122"/>
              </a:rPr>
              <a:t>ui+</a:t>
            </a:r>
            <a:r>
              <a:rPr lang="zh-CN" altLang="en-US" sz="1600">
                <a:ea typeface="宋体" panose="02010600030101010101" pitchFamily="2" charset="-122"/>
              </a:rPr>
              <a:t>算法</a:t>
            </a: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	        vue</a:t>
            </a:r>
            <a:r>
              <a:rPr lang="zh-CN" altLang="en-US" sz="1600">
                <a:ea typeface="宋体" panose="02010600030101010101" pitchFamily="2" charset="-122"/>
              </a:rPr>
              <a:t>或者</a:t>
            </a:r>
            <a:r>
              <a:rPr lang="en-US" altLang="zh-CN" sz="1600">
                <a:ea typeface="宋体" panose="02010600030101010101" pitchFamily="2" charset="-122"/>
              </a:rPr>
              <a:t>angular</a:t>
            </a:r>
            <a:r>
              <a:rPr lang="zh-CN" altLang="en-US" sz="1600">
                <a:ea typeface="宋体" panose="02010600030101010101" pitchFamily="2" charset="-122"/>
              </a:rPr>
              <a:t>这些</a:t>
            </a:r>
            <a:r>
              <a:rPr lang="en-US" altLang="zh-CN" sz="1600">
                <a:ea typeface="宋体" panose="02010600030101010101" pitchFamily="2" charset="-122"/>
              </a:rPr>
              <a:t>mvvm</a:t>
            </a:r>
            <a:r>
              <a:rPr lang="zh-CN" altLang="en-US" sz="1600">
                <a:ea typeface="宋体" panose="02010600030101010101" pitchFamily="2" charset="-122"/>
              </a:rPr>
              <a:t>框架给了前端另一种思路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完全基于数据驱动的编程。如果你之前已经习惯了用</a:t>
            </a:r>
            <a:r>
              <a:rPr lang="en-US" altLang="zh-CN" sz="1600">
                <a:solidFill>
                  <a:srgbClr val="00B0F0"/>
                </a:solidFill>
                <a:ea typeface="宋体" panose="02010600030101010101" pitchFamily="2" charset="-122"/>
              </a:rPr>
              <a:t>jQuery</a:t>
            </a:r>
            <a:r>
              <a:rPr lang="zh-CN" altLang="en-US" sz="1600">
                <a:ea typeface="宋体" panose="02010600030101010101" pitchFamily="2" charset="-122"/>
              </a:rPr>
              <a:t>操作</a:t>
            </a:r>
            <a:r>
              <a:rPr lang="en-US" altLang="zh-CN" sz="1600">
                <a:ea typeface="宋体" panose="02010600030101010101" pitchFamily="2" charset="-122"/>
              </a:rPr>
              <a:t>DOM</a:t>
            </a:r>
            <a:r>
              <a:rPr lang="zh-CN" altLang="en-US" sz="1600">
                <a:ea typeface="宋体" panose="02010600030101010101" pitchFamily="2" charset="-122"/>
              </a:rPr>
              <a:t>，学习</a:t>
            </a:r>
            <a:r>
              <a:rPr lang="en-US" altLang="zh-CN" sz="1600">
                <a:ea typeface="宋体" panose="02010600030101010101" pitchFamily="2" charset="-122"/>
              </a:rPr>
              <a:t>Vue.js</a:t>
            </a:r>
            <a:r>
              <a:rPr lang="zh-CN" altLang="en-US" sz="1600">
                <a:ea typeface="宋体" panose="02010600030101010101" pitchFamily="2" charset="-122"/>
              </a:rPr>
              <a:t>时请先抛开手动操作</a:t>
            </a:r>
            <a:r>
              <a:rPr lang="en-US" altLang="zh-CN" sz="1600">
                <a:ea typeface="宋体" panose="02010600030101010101" pitchFamily="2" charset="-122"/>
              </a:rPr>
              <a:t>DOM</a:t>
            </a:r>
            <a:r>
              <a:rPr lang="zh-CN" altLang="en-US" sz="1600">
                <a:ea typeface="宋体" panose="02010600030101010101" pitchFamily="2" charset="-122"/>
              </a:rPr>
              <a:t>的思维，因为</a:t>
            </a:r>
            <a:r>
              <a:rPr lang="en-US" altLang="zh-CN" sz="1600">
                <a:ea typeface="宋体" panose="02010600030101010101" pitchFamily="2" charset="-122"/>
              </a:rPr>
              <a:t>Vue.js</a:t>
            </a:r>
            <a:r>
              <a:rPr lang="zh-CN" altLang="en-US" sz="1600">
                <a:ea typeface="宋体" panose="02010600030101010101" pitchFamily="2" charset="-122"/>
              </a:rPr>
              <a:t>是数据驱动的，你无需手动操作</a:t>
            </a:r>
            <a:r>
              <a:rPr lang="en-US" altLang="zh-CN" sz="1600">
                <a:ea typeface="宋体" panose="02010600030101010101" pitchFamily="2" charset="-122"/>
              </a:rPr>
              <a:t>DOM</a:t>
            </a:r>
            <a:r>
              <a:rPr lang="zh-CN" altLang="en-US" sz="1600">
                <a:ea typeface="宋体" panose="02010600030101010101" pitchFamily="2" charset="-122"/>
              </a:rPr>
              <a:t>。</a:t>
            </a:r>
            <a:r>
              <a:rPr lang="en-US" altLang="zh-CN" sz="1600">
                <a:ea typeface="宋体" panose="02010600030101010101" pitchFamily="2" charset="-122"/>
              </a:rPr>
              <a:t>Vue</a:t>
            </a:r>
            <a:r>
              <a:rPr lang="zh-CN" altLang="en-US" sz="1600">
                <a:ea typeface="宋体" panose="02010600030101010101" pitchFamily="2" charset="-122"/>
              </a:rPr>
              <a:t>采用一种数据绑定的方式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自动绑定</a:t>
            </a:r>
            <a:r>
              <a:rPr lang="en-US" altLang="zh-CN" sz="1600">
                <a:ea typeface="宋体" panose="02010600030101010101" pitchFamily="2" charset="-122"/>
              </a:rPr>
              <a:t>dom</a:t>
            </a:r>
            <a:r>
              <a:rPr lang="zh-CN" altLang="en-US" sz="1600">
                <a:ea typeface="宋体" panose="02010600030101010101" pitchFamily="2" charset="-122"/>
              </a:rPr>
              <a:t>节点的属性</a:t>
            </a:r>
            <a:r>
              <a:rPr lang="en-US" altLang="zh-CN" sz="1600">
                <a:ea typeface="宋体" panose="02010600030101010101" pitchFamily="2" charset="-122"/>
              </a:rPr>
              <a:t>.</a:t>
            </a:r>
            <a:r>
              <a:rPr lang="zh-CN" altLang="en-US" sz="1600">
                <a:ea typeface="宋体" panose="02010600030101010101" pitchFamily="2" charset="-122"/>
              </a:rPr>
              <a:t>这样就把你从操作</a:t>
            </a:r>
            <a:r>
              <a:rPr lang="en-US" altLang="zh-CN" sz="1600">
                <a:ea typeface="宋体" panose="02010600030101010101" pitchFamily="2" charset="-122"/>
              </a:rPr>
              <a:t>dom</a:t>
            </a:r>
            <a:r>
              <a:rPr lang="zh-CN" altLang="en-US" sz="1600">
                <a:ea typeface="宋体" panose="02010600030101010101" pitchFamily="2" charset="-122"/>
              </a:rPr>
              <a:t>节点的繁琐过程中解脱出来了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你只要专注于数据的状态</a:t>
            </a:r>
            <a:r>
              <a:rPr lang="en-US" altLang="zh-CN" sz="1600">
                <a:ea typeface="宋体" panose="02010600030101010101" pitchFamily="2" charset="-122"/>
              </a:rPr>
              <a:t>,ui</a:t>
            </a:r>
            <a:r>
              <a:rPr lang="zh-CN" altLang="en-US" sz="1600">
                <a:ea typeface="宋体" panose="02010600030101010101" pitchFamily="2" charset="-122"/>
              </a:rPr>
              <a:t>更新的事情你不需要去管了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不管是样式还是内容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可见性还是切换</a:t>
            </a:r>
            <a:r>
              <a:rPr lang="en-US" altLang="zh-CN" sz="1600">
                <a:ea typeface="宋体" panose="02010600030101010101" pitchFamily="2" charset="-122"/>
              </a:rPr>
              <a:t>class,</a:t>
            </a:r>
            <a:r>
              <a:rPr lang="zh-CN" altLang="en-US" sz="1600">
                <a:ea typeface="宋体" panose="02010600030101010101" pitchFamily="2" charset="-122"/>
              </a:rPr>
              <a:t>框架帮你把关注点从传统的</a:t>
            </a:r>
            <a:r>
              <a:rPr lang="en-US" altLang="zh-CN" sz="1600">
                <a:ea typeface="宋体" panose="02010600030101010101" pitchFamily="2" charset="-122"/>
              </a:rPr>
              <a:t>dom</a:t>
            </a:r>
            <a:r>
              <a:rPr lang="zh-CN" altLang="en-US" sz="1600">
                <a:ea typeface="宋体" panose="02010600030101010101" pitchFamily="2" charset="-122"/>
              </a:rPr>
              <a:t>操作转移到了数据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回归编程的本质</a:t>
            </a:r>
            <a:r>
              <a:rPr lang="en-US" altLang="zh-CN" sz="1600">
                <a:ea typeface="宋体" panose="02010600030101010101" pitchFamily="2" charset="-122"/>
              </a:rPr>
              <a:t>:</a:t>
            </a:r>
            <a:r>
              <a:rPr lang="zh-CN" altLang="en-US" sz="1600">
                <a:ea typeface="宋体" panose="02010600030101010101" pitchFamily="2" charset="-122"/>
              </a:rPr>
              <a:t>程序</a:t>
            </a:r>
            <a:r>
              <a:rPr lang="en-US" altLang="zh-CN" sz="1600">
                <a:ea typeface="宋体" panose="02010600030101010101" pitchFamily="2" charset="-122"/>
              </a:rPr>
              <a:t>=</a:t>
            </a:r>
            <a:r>
              <a:rPr lang="zh-CN" altLang="en-US" sz="1600">
                <a:ea typeface="宋体" panose="02010600030101010101" pitchFamily="2" charset="-122"/>
              </a:rPr>
              <a:t>数据结构</a:t>
            </a:r>
            <a:r>
              <a:rPr lang="en-US" altLang="zh-CN" sz="1600">
                <a:ea typeface="宋体" panose="02010600030101010101" pitchFamily="2" charset="-122"/>
              </a:rPr>
              <a:t>+</a:t>
            </a:r>
            <a:r>
              <a:rPr lang="zh-CN" altLang="en-US" sz="1600">
                <a:ea typeface="宋体" panose="02010600030101010101" pitchFamily="2" charset="-122"/>
              </a:rPr>
              <a:t>算法</a:t>
            </a:r>
            <a:r>
              <a:rPr lang="en-US" altLang="zh-CN" sz="1600">
                <a:ea typeface="宋体" panose="02010600030101010101" pitchFamily="2" charset="-122"/>
              </a:rPr>
              <a:t>.</a:t>
            </a:r>
            <a:r>
              <a:rPr lang="zh-CN" altLang="en-US" sz="1600">
                <a:ea typeface="宋体" panose="02010600030101010101" pitchFamily="2" charset="-122"/>
              </a:rPr>
              <a:t> 这也是</a:t>
            </a:r>
            <a:r>
              <a:rPr lang="en-US" altLang="zh-CN" sz="1600">
                <a:ea typeface="宋体" panose="02010600030101010101" pitchFamily="2" charset="-122"/>
              </a:rPr>
              <a:t>mvvm</a:t>
            </a:r>
            <a:r>
              <a:rPr lang="zh-CN" altLang="en-US" sz="1600">
                <a:ea typeface="宋体" panose="02010600030101010101" pitchFamily="2" charset="-122"/>
              </a:rPr>
              <a:t>框架最大的思路上的突破。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13F0BF52-F326-4266-B3FB-9662ECF2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宋体" panose="02010600030101010101" pitchFamily="2" charset="-122"/>
              </a:rPr>
              <a:t>组件式编程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7B20C87A-0FC1-431D-8E9C-10A0611E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	        </a:t>
            </a:r>
            <a:r>
              <a:rPr lang="zh-CN" altLang="en-US" sz="1600">
                <a:ea typeface="宋体" panose="02010600030101010101" pitchFamily="2" charset="-122"/>
              </a:rPr>
              <a:t>这个理念不是来源于</a:t>
            </a:r>
            <a:r>
              <a:rPr lang="en-US" altLang="zh-CN" sz="1600">
                <a:ea typeface="宋体" panose="02010600030101010101" pitchFamily="2" charset="-122"/>
              </a:rPr>
              <a:t>vue,</a:t>
            </a:r>
            <a:r>
              <a:rPr lang="zh-CN" altLang="en-US" sz="1600">
                <a:ea typeface="宋体" panose="02010600030101010101" pitchFamily="2" charset="-122"/>
              </a:rPr>
              <a:t> 把</a:t>
            </a:r>
            <a:r>
              <a:rPr lang="en-US" altLang="zh-CN" sz="1600">
                <a:ea typeface="宋体" panose="02010600030101010101" pitchFamily="2" charset="-122"/>
              </a:rPr>
              <a:t>web</a:t>
            </a:r>
            <a:r>
              <a:rPr lang="zh-CN" altLang="en-US" sz="1600">
                <a:ea typeface="宋体" panose="02010600030101010101" pitchFamily="2" charset="-122"/>
              </a:rPr>
              <a:t>组件式开发发扬光大的应该是</a:t>
            </a:r>
            <a:r>
              <a:rPr lang="en-US" altLang="zh-CN" sz="1600">
                <a:ea typeface="宋体" panose="02010600030101010101" pitchFamily="2" charset="-122"/>
              </a:rPr>
              <a:t>react</a:t>
            </a:r>
            <a:r>
              <a:rPr lang="zh-CN" altLang="en-US" sz="1600">
                <a:ea typeface="宋体" panose="02010600030101010101" pitchFamily="2" charset="-122"/>
              </a:rPr>
              <a:t>了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组件开发是一种朴素的开发思想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分而治之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大型系统拆分成一个个的小模块小组件</a:t>
            </a:r>
            <a:r>
              <a:rPr lang="en-US" altLang="zh-CN" sz="1600">
                <a:ea typeface="宋体" panose="02010600030101010101" pitchFamily="2" charset="-122"/>
              </a:rPr>
              <a:t>,</a:t>
            </a:r>
            <a:r>
              <a:rPr lang="zh-CN" altLang="en-US" sz="1600">
                <a:ea typeface="宋体" panose="02010600030101010101" pitchFamily="2" charset="-122"/>
              </a:rPr>
              <a:t>分配给不同的人。额外的好处是顺便能复用这个组件。</a:t>
            </a:r>
          </a:p>
        </p:txBody>
      </p:sp>
      <p:pic>
        <p:nvPicPr>
          <p:cNvPr id="10244" name="图片 3" descr="QQ截图20170817110217.png">
            <a:extLst>
              <a:ext uri="{FF2B5EF4-FFF2-40B4-BE49-F238E27FC236}">
                <a16:creationId xmlns:a16="http://schemas.microsoft.com/office/drawing/2014/main" id="{530373B5-1317-4525-AF90-BBF6496B4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5533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628</Words>
  <Application>Microsoft Office PowerPoint</Application>
  <PresentationFormat>全屏显示(4:3)</PresentationFormat>
  <Paragraphs>143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Arial</vt:lpstr>
      <vt:lpstr>宋体</vt:lpstr>
      <vt:lpstr>Calibri</vt:lpstr>
      <vt:lpstr>Office 主题</vt:lpstr>
      <vt:lpstr>PowerPoint 演示文稿</vt:lpstr>
      <vt:lpstr>目录</vt:lpstr>
      <vt:lpstr>PowerPoint 演示文稿</vt:lpstr>
      <vt:lpstr>MVVM模式</vt:lpstr>
      <vt:lpstr>MVVM模式</vt:lpstr>
      <vt:lpstr>MVVM模式</vt:lpstr>
      <vt:lpstr>数据驱动和组件式编程</vt:lpstr>
      <vt:lpstr>PowerPoint 演示文稿</vt:lpstr>
      <vt:lpstr>组件式编程</vt:lpstr>
      <vt:lpstr>PowerPoint 演示文稿</vt:lpstr>
      <vt:lpstr> Vue之Hello World！ </vt:lpstr>
      <vt:lpstr>Vue之Hello World！</vt:lpstr>
      <vt:lpstr>生命周期</vt:lpstr>
      <vt:lpstr>生命周期</vt:lpstr>
      <vt:lpstr>PowerPoint 演示文稿</vt:lpstr>
      <vt:lpstr>从Vue到页面</vt:lpstr>
      <vt:lpstr>从Vue到页面</vt:lpstr>
      <vt:lpstr> Vue组件的重要选项 </vt:lpstr>
      <vt:lpstr>Vue组件的重要选项</vt:lpstr>
      <vt:lpstr>Vue常用指令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Ramirez Ni</cp:lastModifiedBy>
  <cp:revision>80</cp:revision>
  <cp:lastPrinted>1601-01-01T00:00:00Z</cp:lastPrinted>
  <dcterms:created xsi:type="dcterms:W3CDTF">2017-08-17T01:59:18Z</dcterms:created>
  <dcterms:modified xsi:type="dcterms:W3CDTF">2017-12-02T09:01:01Z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