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2" r:id="rId4"/>
    <p:sldId id="261" r:id="rId5"/>
    <p:sldId id="263" r:id="rId6"/>
    <p:sldId id="265" r:id="rId7"/>
    <p:sldId id="264" r:id="rId8"/>
    <p:sldId id="304" r:id="rId9"/>
    <p:sldId id="305" r:id="rId10"/>
    <p:sldId id="306" r:id="rId11"/>
    <p:sldId id="307" r:id="rId12"/>
    <p:sldId id="308" r:id="rId13"/>
    <p:sldId id="303" r:id="rId14"/>
    <p:sldId id="267" r:id="rId15"/>
    <p:sldId id="268" r:id="rId16"/>
    <p:sldId id="274" r:id="rId17"/>
    <p:sldId id="275" r:id="rId18"/>
    <p:sldId id="276" r:id="rId19"/>
    <p:sldId id="270" r:id="rId20"/>
    <p:sldId id="309" r:id="rId21"/>
    <p:sldId id="300" r:id="rId22"/>
    <p:sldId id="301" r:id="rId23"/>
    <p:sldId id="302" r:id="rId24"/>
    <p:sldId id="286" r:id="rId25"/>
    <p:sldId id="293" r:id="rId26"/>
    <p:sldId id="294" r:id="rId27"/>
    <p:sldId id="295" r:id="rId28"/>
    <p:sldId id="287" r:id="rId29"/>
    <p:sldId id="289" r:id="rId30"/>
    <p:sldId id="291" r:id="rId31"/>
    <p:sldId id="296" r:id="rId32"/>
    <p:sldId id="299" r:id="rId33"/>
    <p:sldId id="292" r:id="rId34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B44D-2405-42CD-AF10-33B7848DE68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B8A34-1940-41FB-BA50-817FAB4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6F9B180-5AEB-49BE-A220-2466481F9E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91159FB-01A6-4434-8289-79029F74AD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5AF68F2D-39B6-4F92-9890-02DD77662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86BDF0-D34F-4BFC-8375-FDCC77B6C3F5}" type="slidenum">
              <a:rPr lang="zh-CN" altLang="en-US"/>
              <a:pPr eaLnBrk="1" hangingPunct="1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7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564D-DF4E-4985-BFFE-A63AF108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32BDD-976D-456A-913E-6509B8655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0AF77-E13C-4765-9C79-22764D4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6D65B-DC13-42FE-B89E-87F1C191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E3631-0ABF-47B5-82FE-B0EDE912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8DE9A-5015-427D-B7A0-EDDC0746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7A48A0-FCFF-4B04-83D6-3F97DC157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8B6A9-9716-4967-AC50-E3891B96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53B8A-E57C-4EF9-A978-6F42E477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6695D-BD9F-4DD0-A6BA-6F84A9F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4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DFA27E-E72F-4AD4-B653-1D0DF274F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C53A32-4387-4544-AA5F-617A0F8DB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BACBA-C127-4B07-8836-88134C44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9C6C8-AAE5-4569-9366-B8F56AC4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83E8E-ABC3-4CB1-8BF7-B3D58A48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9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40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76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45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6A616-5F04-4850-835C-5E0102A4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269F6-F288-414F-BBC1-9D1B3EF3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F01F0-BD36-40FB-AF4F-32A02ED5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E3A05-5599-4D23-BE5E-30A2089C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B8A00-E7DA-429C-AED9-6BDEEED7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F310B-44C7-4E42-9124-7496EAA1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A20DD-AA42-42D2-9254-17B1995D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5B17E-4A78-4A73-A0C4-3A07BE2D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90517-914C-479A-9E03-CA1727F5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7D39E-66E1-40CC-BE7C-CDBEE6F8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99334-8952-4CB1-B9D5-72071BA7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D075A-A10E-4D82-9AB2-C08C512F7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2B22B7-408B-4956-9450-DC7FC8863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44ABD-4EF8-4416-9E88-A3E45B90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FEBDA-A413-42D3-90CF-41BA3B33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21DDB2-108A-4896-81E5-DB3C2BDB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35AB-EFC2-4F29-977E-E8F0F77D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7F91F-DDAA-482B-AE9D-BAAC4D0C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0148D-76A2-41BE-8D2E-572D7EDB3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CDEF5-13F4-489E-8402-E5214D620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1AB23E-0BF4-4A9C-A45F-AFFD57B75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BAF35A-DFE1-4AB8-B2E1-EDD96C8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87D89F-4FDD-4559-8210-8E207B30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C9367B-07AF-4258-878E-1A1B9255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CA261-BA06-462E-9E51-FCAFC694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EDE633-3ACA-4A41-89C3-D824D7AB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B0FD4F-B250-4690-BE22-496FA374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56734-BAC1-48DE-80CE-A03BC74B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3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AD0F82-35B6-4A1F-8412-C8284D2E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3B44E3-0EB1-422C-BC2F-827CC750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373B3B-BCBB-4D61-B4B3-88B23249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4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4177F-A008-40F3-9558-0648480E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73A10-077A-4095-AB23-AB4CFB662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23DAAC-0909-4C26-ADE9-44D7D45F8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4DACE-5366-4769-844B-FD242CA4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8F03D-7FFF-4072-A259-9F97104B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BE57C-BFAC-4B44-9577-D61AC644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2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56722-9053-4679-A3D7-3F354A2D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653F08-FCC1-46E1-878C-20E336E2C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EB5245-86C1-45A7-B05C-3685F8C67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A5823-701E-41B8-AC46-4FC9B581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79602-ACA4-49C2-BDE0-988FBFD2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28FD5-29C1-4D17-921D-0DBB55B2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1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393C52-D695-41E8-9664-19E53890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AC1AF-7546-49B9-B748-13A4A92AB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E1E3B-B092-45A6-8217-BBA45840B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4E7B3-2DBC-4095-8CDC-91602AE2B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7CA7B-64B4-451C-B8CC-FF069B166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%20Files/JetBrains/WebStorm%202017.2.4/bin/webstorm64.exe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%20Files/JetBrains/WebStorm%202017.2.4/bin/webstorm64.exe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jp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png"/><Relationship Id="rId14" Type="http://schemas.openxmlformats.org/officeDocument/2006/relationships/image" Target="../media/image20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Relationship Id="rId9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7200" y="1428266"/>
            <a:ext cx="2137574" cy="2137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0444" y="3529797"/>
            <a:ext cx="1834329" cy="817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4800" dirty="0">
                <a:solidFill>
                  <a:srgbClr val="34495E"/>
                </a:solidFill>
                <a:cs typeface="+mn-ea"/>
                <a:sym typeface="+mn-lt"/>
              </a:rPr>
              <a:t>Vue.js</a:t>
            </a:r>
            <a:endParaRPr sz="4800"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6004" y="4446866"/>
            <a:ext cx="4640580" cy="417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数据驱动</a:t>
            </a:r>
            <a:r>
              <a:rPr sz="2400" spc="-59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+</a:t>
            </a:r>
            <a:r>
              <a:rPr sz="2400" spc="-5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组件化的前端界面开发</a:t>
            </a:r>
            <a:endParaRPr sz="2400" dirty="0"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5473D3-C999-4E1D-B5A3-8A7726C4F44A}"/>
              </a:ext>
            </a:extLst>
          </p:cNvPr>
          <p:cNvGrpSpPr/>
          <p:nvPr/>
        </p:nvGrpSpPr>
        <p:grpSpPr>
          <a:xfrm>
            <a:off x="3363653" y="5850266"/>
            <a:ext cx="5464695" cy="396549"/>
            <a:chOff x="3616677" y="5850266"/>
            <a:chExt cx="4909590" cy="396549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4C7DD675-1A1B-405B-AC8B-9631B05D09C2}"/>
                </a:ext>
              </a:extLst>
            </p:cNvPr>
            <p:cNvSpPr txBox="1"/>
            <p:nvPr/>
          </p:nvSpPr>
          <p:spPr>
            <a:xfrm>
              <a:off x="6006452" y="5916179"/>
              <a:ext cx="562610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@vuejs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58CE7B05-2989-4240-83CD-B676FC2BEB97}"/>
                </a:ext>
              </a:extLst>
            </p:cNvPr>
            <p:cNvSpPr/>
            <p:nvPr/>
          </p:nvSpPr>
          <p:spPr>
            <a:xfrm>
              <a:off x="7372602" y="5850266"/>
              <a:ext cx="396549" cy="3965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ADA77AB6-F428-425E-BE99-A7B20DDC4F96}"/>
                </a:ext>
              </a:extLst>
            </p:cNvPr>
            <p:cNvSpPr txBox="1"/>
            <p:nvPr/>
          </p:nvSpPr>
          <p:spPr>
            <a:xfrm>
              <a:off x="7783952" y="5916162"/>
              <a:ext cx="742315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vuejs/vue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DDC8C8A-100F-481E-A6E2-7894106BBB60}"/>
                </a:ext>
              </a:extLst>
            </p:cNvPr>
            <p:cNvSpPr/>
            <p:nvPr/>
          </p:nvSpPr>
          <p:spPr>
            <a:xfrm>
              <a:off x="3616677" y="5904717"/>
              <a:ext cx="324174" cy="324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423885EB-D31A-44B1-9A01-269F6B578AB2}"/>
                </a:ext>
              </a:extLst>
            </p:cNvPr>
            <p:cNvSpPr txBox="1"/>
            <p:nvPr/>
          </p:nvSpPr>
          <p:spPr>
            <a:xfrm>
              <a:off x="4013877" y="5916179"/>
              <a:ext cx="704215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vuejs.org</a:t>
              </a:r>
              <a:endParaRPr sz="1400" dirty="0">
                <a:cs typeface="+mn-ea"/>
                <a:sym typeface="+mn-lt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F71C46C5-7B40-4FDF-9586-631B6B55E734}"/>
                </a:ext>
              </a:extLst>
            </p:cNvPr>
            <p:cNvSpPr/>
            <p:nvPr/>
          </p:nvSpPr>
          <p:spPr>
            <a:xfrm>
              <a:off x="5609255" y="5935037"/>
              <a:ext cx="324173" cy="263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7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3250" y="149831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4495" y="299895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0" y="52850"/>
                </a:lnTo>
                <a:lnTo>
                  <a:pt x="264254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07583" y="1941422"/>
            <a:ext cx="97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34495E"/>
                </a:solidFill>
                <a:latin typeface="Source Sans Pro"/>
                <a:cs typeface="Source Sans Pro"/>
              </a:rPr>
              <a:t>DOM</a:t>
            </a:r>
            <a:endParaRPr sz="360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9026" y="4011406"/>
            <a:ext cx="309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Source Sans Pro"/>
                <a:cs typeface="Source Sans Pro"/>
              </a:rPr>
              <a:t>DOM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MS PGothic"/>
                <a:cs typeface="MS PGothic"/>
              </a:rPr>
              <a:t>在</a:t>
            </a:r>
            <a:r>
              <a:rPr dirty="0">
                <a:latin typeface="黑体"/>
                <a:cs typeface="黑体"/>
              </a:rPr>
              <a:t>单页</a:t>
            </a:r>
            <a:r>
              <a:rPr spc="-570" dirty="0">
                <a:latin typeface="黑体"/>
                <a:cs typeface="黑体"/>
              </a:rPr>
              <a:t> </a:t>
            </a:r>
            <a:r>
              <a:rPr dirty="0">
                <a:latin typeface="Source Sans Pro"/>
                <a:cs typeface="Source Sans Pro"/>
              </a:rPr>
              <a:t>Web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黑体"/>
                <a:cs typeface="黑体"/>
              </a:rPr>
              <a:t>应</a:t>
            </a:r>
            <a:r>
              <a:rPr dirty="0">
                <a:latin typeface="MS PGothic"/>
                <a:cs typeface="MS PGothic"/>
              </a:rPr>
              <a:t>用中的</a:t>
            </a:r>
            <a:r>
              <a:rPr dirty="0">
                <a:latin typeface="黑体"/>
                <a:cs typeface="黑体"/>
              </a:rPr>
              <a:t>问题</a:t>
            </a:r>
            <a:endParaRPr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9549" y="4563857"/>
            <a:ext cx="592582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>
                <a:latin typeface="MS PGothic"/>
                <a:cs typeface="MS PGothic"/>
              </a:rPr>
              <a:t>重新渲染整个</a:t>
            </a:r>
            <a:r>
              <a:rPr dirty="0">
                <a:latin typeface="黑体"/>
                <a:cs typeface="黑体"/>
              </a:rPr>
              <a:t>视图</a:t>
            </a:r>
            <a:r>
              <a:rPr dirty="0">
                <a:latin typeface="MS PGothic"/>
                <a:cs typeface="MS PGothic"/>
              </a:rPr>
              <a:t>是昂</a:t>
            </a:r>
            <a:r>
              <a:rPr dirty="0">
                <a:latin typeface="黑体"/>
                <a:cs typeface="黑体"/>
              </a:rPr>
              <a:t>贵</a:t>
            </a:r>
            <a:r>
              <a:rPr dirty="0">
                <a:latin typeface="MS PGothic"/>
                <a:cs typeface="MS PGothic"/>
              </a:rPr>
              <a:t>的</a:t>
            </a:r>
            <a:endParaRPr>
              <a:latin typeface="MS PGothic"/>
              <a:cs typeface="MS PGothic"/>
            </a:endParaRPr>
          </a:p>
          <a:p>
            <a:pPr marL="379095" indent="-366395">
              <a:spcBef>
                <a:spcPts val="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>
                <a:latin typeface="MS PGothic"/>
                <a:cs typeface="MS PGothic"/>
              </a:rPr>
              <a:t>手</a:t>
            </a:r>
            <a:r>
              <a:rPr dirty="0">
                <a:latin typeface="黑体"/>
                <a:cs typeface="黑体"/>
              </a:rPr>
              <a:t>动</a:t>
            </a:r>
            <a:r>
              <a:rPr dirty="0">
                <a:latin typeface="MS PGothic"/>
                <a:cs typeface="MS PGothic"/>
              </a:rPr>
              <a:t>更新</a:t>
            </a:r>
            <a:r>
              <a:rPr spc="-220" dirty="0">
                <a:latin typeface="MS PGothic"/>
                <a:cs typeface="MS PGothic"/>
              </a:rPr>
              <a:t> </a:t>
            </a:r>
            <a:r>
              <a:rPr dirty="0">
                <a:latin typeface="Source Sans Pro"/>
                <a:cs typeface="Source Sans Pro"/>
              </a:rPr>
              <a:t>DOM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MS PGothic"/>
                <a:cs typeface="MS PGothic"/>
              </a:rPr>
              <a:t>来保持</a:t>
            </a:r>
            <a:r>
              <a:rPr dirty="0">
                <a:latin typeface="黑体"/>
                <a:cs typeface="黑体"/>
              </a:rPr>
              <a:t>视图</a:t>
            </a:r>
            <a:r>
              <a:rPr dirty="0">
                <a:latin typeface="MS PGothic"/>
                <a:cs typeface="MS PGothic"/>
              </a:rPr>
              <a:t>和数据的同步很容易</a:t>
            </a:r>
            <a:r>
              <a:rPr dirty="0">
                <a:latin typeface="黑体"/>
                <a:cs typeface="黑体"/>
              </a:rPr>
              <a:t>导</a:t>
            </a:r>
            <a:r>
              <a:rPr dirty="0">
                <a:latin typeface="MS PGothic"/>
                <a:cs typeface="MS PGothic"/>
              </a:rPr>
              <a:t>致</a:t>
            </a:r>
            <a:r>
              <a:rPr spc="-220" dirty="0">
                <a:latin typeface="MS PGothic"/>
                <a:cs typeface="MS PGothic"/>
              </a:rPr>
              <a:t> </a:t>
            </a:r>
            <a:r>
              <a:rPr spc="-5" dirty="0">
                <a:latin typeface="Source Sans Pro"/>
                <a:cs typeface="Source Sans Pro"/>
              </a:rPr>
              <a:t>bug</a:t>
            </a:r>
            <a:endParaRPr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0574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0C52AE9F-B0E6-4799-BFED-78C01D3A59F7}"/>
              </a:ext>
            </a:extLst>
          </p:cNvPr>
          <p:cNvGrpSpPr/>
          <p:nvPr/>
        </p:nvGrpSpPr>
        <p:grpSpPr>
          <a:xfrm>
            <a:off x="2999542" y="2647050"/>
            <a:ext cx="6192916" cy="1507002"/>
            <a:chOff x="1544299" y="2647050"/>
            <a:chExt cx="6192916" cy="1507002"/>
          </a:xfrm>
        </p:grpSpPr>
        <p:sp>
          <p:nvSpPr>
            <p:cNvPr id="58" name="object 2">
              <a:extLst>
                <a:ext uri="{FF2B5EF4-FFF2-40B4-BE49-F238E27FC236}">
                  <a16:creationId xmlns:a16="http://schemas.microsoft.com/office/drawing/2014/main" id="{38DC0862-9C81-4B41-A8FD-92C934E7D91F}"/>
                </a:ext>
              </a:extLst>
            </p:cNvPr>
            <p:cNvSpPr/>
            <p:nvPr/>
          </p:nvSpPr>
          <p:spPr>
            <a:xfrm>
              <a:off x="1544299" y="2704347"/>
              <a:ext cx="1302385" cy="1449705"/>
            </a:xfrm>
            <a:custGeom>
              <a:avLst/>
              <a:gdLst/>
              <a:ahLst/>
              <a:cxnLst/>
              <a:rect l="l" t="t" r="r" b="b"/>
              <a:pathLst>
                <a:path w="1302385" h="1449704">
                  <a:moveTo>
                    <a:pt x="1084995" y="1449299"/>
                  </a:moveTo>
                  <a:lnTo>
                    <a:pt x="0" y="1449299"/>
                  </a:lnTo>
                  <a:lnTo>
                    <a:pt x="0" y="0"/>
                  </a:lnTo>
                  <a:lnTo>
                    <a:pt x="1301999" y="0"/>
                  </a:lnTo>
                  <a:lnTo>
                    <a:pt x="1301999" y="1232295"/>
                  </a:lnTo>
                  <a:lnTo>
                    <a:pt x="1084995" y="1449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3">
              <a:extLst>
                <a:ext uri="{FF2B5EF4-FFF2-40B4-BE49-F238E27FC236}">
                  <a16:creationId xmlns:a16="http://schemas.microsoft.com/office/drawing/2014/main" id="{560CDD26-130C-4E4F-B253-F1CFE571DCBB}"/>
                </a:ext>
              </a:extLst>
            </p:cNvPr>
            <p:cNvSpPr/>
            <p:nvPr/>
          </p:nvSpPr>
          <p:spPr>
            <a:xfrm>
              <a:off x="2629295" y="3936643"/>
              <a:ext cx="217170" cy="217170"/>
            </a:xfrm>
            <a:custGeom>
              <a:avLst/>
              <a:gdLst/>
              <a:ahLst/>
              <a:cxnLst/>
              <a:rect l="l" t="t" r="r" b="b"/>
              <a:pathLst>
                <a:path w="217169" h="217170">
                  <a:moveTo>
                    <a:pt x="0" y="217004"/>
                  </a:moveTo>
                  <a:lnTo>
                    <a:pt x="43400" y="43401"/>
                  </a:lnTo>
                  <a:lnTo>
                    <a:pt x="217004" y="0"/>
                  </a:lnTo>
                  <a:lnTo>
                    <a:pt x="0" y="2170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4">
              <a:extLst>
                <a:ext uri="{FF2B5EF4-FFF2-40B4-BE49-F238E27FC236}">
                  <a16:creationId xmlns:a16="http://schemas.microsoft.com/office/drawing/2014/main" id="{E5B32871-7408-4BEB-9C7C-C37376010A8D}"/>
                </a:ext>
              </a:extLst>
            </p:cNvPr>
            <p:cNvSpPr txBox="1"/>
            <p:nvPr/>
          </p:nvSpPr>
          <p:spPr>
            <a:xfrm>
              <a:off x="1939598" y="3160539"/>
              <a:ext cx="511809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34495E"/>
                  </a:solidFill>
                  <a:latin typeface="Source Sans Pro"/>
                  <a:cs typeface="Source Sans Pro"/>
                </a:rPr>
                <a:t>View</a:t>
              </a:r>
              <a:endParaRPr sz="1800">
                <a:latin typeface="Source Sans Pro"/>
                <a:cs typeface="Source Sans Pro"/>
              </a:endParaRPr>
            </a:p>
          </p:txBody>
        </p:sp>
        <p:sp>
          <p:nvSpPr>
            <p:cNvPr id="61" name="object 5">
              <a:extLst>
                <a:ext uri="{FF2B5EF4-FFF2-40B4-BE49-F238E27FC236}">
                  <a16:creationId xmlns:a16="http://schemas.microsoft.com/office/drawing/2014/main" id="{922A1B6C-FD0C-4B6E-8761-45FCEFFBCD63}"/>
                </a:ext>
              </a:extLst>
            </p:cNvPr>
            <p:cNvSpPr txBox="1"/>
            <p:nvPr/>
          </p:nvSpPr>
          <p:spPr>
            <a:xfrm>
              <a:off x="3076125" y="3160539"/>
              <a:ext cx="686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73100" algn="l"/>
                </a:tabLst>
              </a:pPr>
              <a:r>
                <a:rPr sz="1800" u="heavy" dirty="0">
                  <a:solidFill>
                    <a:srgbClr val="34495E"/>
                  </a:solidFill>
                  <a:latin typeface="Times New Roman"/>
                  <a:cs typeface="Times New Roman"/>
                </a:rPr>
                <a:t> 	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62" name="object 6">
              <a:extLst>
                <a:ext uri="{FF2B5EF4-FFF2-40B4-BE49-F238E27FC236}">
                  <a16:creationId xmlns:a16="http://schemas.microsoft.com/office/drawing/2014/main" id="{A5D9A0C9-C627-457C-93F6-9CACF2475BC2}"/>
                </a:ext>
              </a:extLst>
            </p:cNvPr>
            <p:cNvSpPr/>
            <p:nvPr/>
          </p:nvSpPr>
          <p:spPr>
            <a:xfrm>
              <a:off x="5206350" y="2804724"/>
              <a:ext cx="274955" cy="1098550"/>
            </a:xfrm>
            <a:custGeom>
              <a:avLst/>
              <a:gdLst/>
              <a:ahLst/>
              <a:cxnLst/>
              <a:rect l="l" t="t" r="r" b="b"/>
              <a:pathLst>
                <a:path w="274954" h="1098550">
                  <a:moveTo>
                    <a:pt x="0" y="1098299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274574" y="823724"/>
                  </a:lnTo>
                  <a:lnTo>
                    <a:pt x="0" y="1098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7">
              <a:extLst>
                <a:ext uri="{FF2B5EF4-FFF2-40B4-BE49-F238E27FC236}">
                  <a16:creationId xmlns:a16="http://schemas.microsoft.com/office/drawing/2014/main" id="{495A1F15-6431-4311-B6BE-412BB6B1990F}"/>
                </a:ext>
              </a:extLst>
            </p:cNvPr>
            <p:cNvSpPr/>
            <p:nvPr/>
          </p:nvSpPr>
          <p:spPr>
            <a:xfrm>
              <a:off x="3830625" y="2804724"/>
              <a:ext cx="1650364" cy="274955"/>
            </a:xfrm>
            <a:custGeom>
              <a:avLst/>
              <a:gdLst/>
              <a:ahLst/>
              <a:cxnLst/>
              <a:rect l="l" t="t" r="r" b="b"/>
              <a:pathLst>
                <a:path w="1650364" h="274955">
                  <a:moveTo>
                    <a:pt x="1375724" y="274574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1650299" y="0"/>
                  </a:lnTo>
                  <a:lnTo>
                    <a:pt x="1375724" y="274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8">
              <a:extLst>
                <a:ext uri="{FF2B5EF4-FFF2-40B4-BE49-F238E27FC236}">
                  <a16:creationId xmlns:a16="http://schemas.microsoft.com/office/drawing/2014/main" id="{FE491C4E-05CC-4653-9606-2893EAB20E4A}"/>
                </a:ext>
              </a:extLst>
            </p:cNvPr>
            <p:cNvSpPr txBox="1"/>
            <p:nvPr/>
          </p:nvSpPr>
          <p:spPr>
            <a:xfrm>
              <a:off x="3830625" y="3079300"/>
              <a:ext cx="1376045" cy="824230"/>
            </a:xfrm>
            <a:prstGeom prst="rect">
              <a:avLst/>
            </a:prstGeom>
            <a:solidFill>
              <a:srgbClr val="42B983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050">
                <a:latin typeface="Times New Roman"/>
                <a:cs typeface="Times New Roman"/>
              </a:endParaRPr>
            </a:p>
            <a:p>
              <a:pPr marL="228600">
                <a:lnSpc>
                  <a:spcPct val="100000"/>
                </a:lnSpc>
                <a:spcBef>
                  <a:spcPts val="5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Arial"/>
                  <a:cs typeface="Arial"/>
                </a:rPr>
                <a:t>ViewModel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65" name="object 9">
              <a:extLst>
                <a:ext uri="{FF2B5EF4-FFF2-40B4-BE49-F238E27FC236}">
                  <a16:creationId xmlns:a16="http://schemas.microsoft.com/office/drawing/2014/main" id="{70C1E989-E9B8-4F73-8565-264400172EFB}"/>
                </a:ext>
              </a:extLst>
            </p:cNvPr>
            <p:cNvSpPr/>
            <p:nvPr/>
          </p:nvSpPr>
          <p:spPr>
            <a:xfrm>
              <a:off x="6528175" y="2798174"/>
              <a:ext cx="1209040" cy="1355725"/>
            </a:xfrm>
            <a:custGeom>
              <a:avLst/>
              <a:gdLst/>
              <a:ahLst/>
              <a:cxnLst/>
              <a:rect l="l" t="t" r="r" b="b"/>
              <a:pathLst>
                <a:path w="1209040" h="1355725">
                  <a:moveTo>
                    <a:pt x="604499" y="1355474"/>
                  </a:moveTo>
                  <a:lnTo>
                    <a:pt x="534002" y="1354458"/>
                  </a:lnTo>
                  <a:lnTo>
                    <a:pt x="465893" y="1351483"/>
                  </a:lnTo>
                  <a:lnTo>
                    <a:pt x="400627" y="1346664"/>
                  </a:lnTo>
                  <a:lnTo>
                    <a:pt x="338656" y="1340114"/>
                  </a:lnTo>
                  <a:lnTo>
                    <a:pt x="280434" y="1331946"/>
                  </a:lnTo>
                  <a:lnTo>
                    <a:pt x="226416" y="1322274"/>
                  </a:lnTo>
                  <a:lnTo>
                    <a:pt x="177053" y="1311211"/>
                  </a:lnTo>
                  <a:lnTo>
                    <a:pt x="132801" y="1298870"/>
                  </a:lnTo>
                  <a:lnTo>
                    <a:pt x="94113" y="1285366"/>
                  </a:lnTo>
                  <a:lnTo>
                    <a:pt x="35241" y="1255318"/>
                  </a:lnTo>
                  <a:lnTo>
                    <a:pt x="4066" y="1221974"/>
                  </a:lnTo>
                  <a:lnTo>
                    <a:pt x="0" y="1204349"/>
                  </a:lnTo>
                  <a:lnTo>
                    <a:pt x="0" y="0"/>
                  </a:lnTo>
                  <a:lnTo>
                    <a:pt x="4066" y="17624"/>
                  </a:lnTo>
                  <a:lnTo>
                    <a:pt x="15965" y="34651"/>
                  </a:lnTo>
                  <a:lnTo>
                    <a:pt x="61442" y="66460"/>
                  </a:lnTo>
                  <a:lnTo>
                    <a:pt x="132801" y="94520"/>
                  </a:lnTo>
                  <a:lnTo>
                    <a:pt x="177053" y="106861"/>
                  </a:lnTo>
                  <a:lnTo>
                    <a:pt x="226416" y="117924"/>
                  </a:lnTo>
                  <a:lnTo>
                    <a:pt x="280434" y="127596"/>
                  </a:lnTo>
                  <a:lnTo>
                    <a:pt x="338656" y="135764"/>
                  </a:lnTo>
                  <a:lnTo>
                    <a:pt x="400627" y="142314"/>
                  </a:lnTo>
                  <a:lnTo>
                    <a:pt x="465893" y="147133"/>
                  </a:lnTo>
                  <a:lnTo>
                    <a:pt x="534002" y="150108"/>
                  </a:lnTo>
                  <a:lnTo>
                    <a:pt x="604499" y="151124"/>
                  </a:lnTo>
                  <a:lnTo>
                    <a:pt x="1208999" y="151124"/>
                  </a:lnTo>
                  <a:lnTo>
                    <a:pt x="1208999" y="1204349"/>
                  </a:lnTo>
                  <a:lnTo>
                    <a:pt x="1193034" y="1239001"/>
                  </a:lnTo>
                  <a:lnTo>
                    <a:pt x="1147557" y="1270810"/>
                  </a:lnTo>
                  <a:lnTo>
                    <a:pt x="1076198" y="1298870"/>
                  </a:lnTo>
                  <a:lnTo>
                    <a:pt x="1031946" y="1311211"/>
                  </a:lnTo>
                  <a:lnTo>
                    <a:pt x="982583" y="1322274"/>
                  </a:lnTo>
                  <a:lnTo>
                    <a:pt x="928565" y="1331946"/>
                  </a:lnTo>
                  <a:lnTo>
                    <a:pt x="870343" y="1340114"/>
                  </a:lnTo>
                  <a:lnTo>
                    <a:pt x="808372" y="1346664"/>
                  </a:lnTo>
                  <a:lnTo>
                    <a:pt x="743106" y="1351483"/>
                  </a:lnTo>
                  <a:lnTo>
                    <a:pt x="674997" y="1354458"/>
                  </a:lnTo>
                  <a:lnTo>
                    <a:pt x="604499" y="1355474"/>
                  </a:lnTo>
                  <a:close/>
                </a:path>
                <a:path w="1209040" h="1355725">
                  <a:moveTo>
                    <a:pt x="1208999" y="151124"/>
                  </a:moveTo>
                  <a:lnTo>
                    <a:pt x="604499" y="151124"/>
                  </a:lnTo>
                  <a:lnTo>
                    <a:pt x="674997" y="150108"/>
                  </a:lnTo>
                  <a:lnTo>
                    <a:pt x="743106" y="147133"/>
                  </a:lnTo>
                  <a:lnTo>
                    <a:pt x="808372" y="142314"/>
                  </a:lnTo>
                  <a:lnTo>
                    <a:pt x="870343" y="135764"/>
                  </a:lnTo>
                  <a:lnTo>
                    <a:pt x="928565" y="127596"/>
                  </a:lnTo>
                  <a:lnTo>
                    <a:pt x="982583" y="117924"/>
                  </a:lnTo>
                  <a:lnTo>
                    <a:pt x="1031946" y="106861"/>
                  </a:lnTo>
                  <a:lnTo>
                    <a:pt x="1076198" y="94520"/>
                  </a:lnTo>
                  <a:lnTo>
                    <a:pt x="1114886" y="81016"/>
                  </a:lnTo>
                  <a:lnTo>
                    <a:pt x="1173758" y="50968"/>
                  </a:lnTo>
                  <a:lnTo>
                    <a:pt x="1204933" y="17624"/>
                  </a:lnTo>
                  <a:lnTo>
                    <a:pt x="1208999" y="0"/>
                  </a:lnTo>
                  <a:lnTo>
                    <a:pt x="1208999" y="151124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0">
              <a:extLst>
                <a:ext uri="{FF2B5EF4-FFF2-40B4-BE49-F238E27FC236}">
                  <a16:creationId xmlns:a16="http://schemas.microsoft.com/office/drawing/2014/main" id="{E672F35A-9DB4-4A3B-B0D0-7CD1A9AAAAF2}"/>
                </a:ext>
              </a:extLst>
            </p:cNvPr>
            <p:cNvSpPr/>
            <p:nvPr/>
          </p:nvSpPr>
          <p:spPr>
            <a:xfrm>
              <a:off x="6528175" y="2647050"/>
              <a:ext cx="1209040" cy="302260"/>
            </a:xfrm>
            <a:custGeom>
              <a:avLst/>
              <a:gdLst/>
              <a:ahLst/>
              <a:cxnLst/>
              <a:rect l="l" t="t" r="r" b="b"/>
              <a:pathLst>
                <a:path w="1209040" h="302260">
                  <a:moveTo>
                    <a:pt x="604499" y="302249"/>
                  </a:moveTo>
                  <a:lnTo>
                    <a:pt x="534002" y="301233"/>
                  </a:lnTo>
                  <a:lnTo>
                    <a:pt x="465893" y="298258"/>
                  </a:lnTo>
                  <a:lnTo>
                    <a:pt x="400627" y="293439"/>
                  </a:lnTo>
                  <a:lnTo>
                    <a:pt x="338656" y="286889"/>
                  </a:lnTo>
                  <a:lnTo>
                    <a:pt x="280434" y="278721"/>
                  </a:lnTo>
                  <a:lnTo>
                    <a:pt x="226416" y="269049"/>
                  </a:lnTo>
                  <a:lnTo>
                    <a:pt x="177053" y="257986"/>
                  </a:lnTo>
                  <a:lnTo>
                    <a:pt x="132801" y="245645"/>
                  </a:lnTo>
                  <a:lnTo>
                    <a:pt x="94113" y="232141"/>
                  </a:lnTo>
                  <a:lnTo>
                    <a:pt x="35241" y="202093"/>
                  </a:lnTo>
                  <a:lnTo>
                    <a:pt x="4066" y="168749"/>
                  </a:lnTo>
                  <a:lnTo>
                    <a:pt x="0" y="151124"/>
                  </a:lnTo>
                  <a:lnTo>
                    <a:pt x="4066" y="133500"/>
                  </a:lnTo>
                  <a:lnTo>
                    <a:pt x="35241" y="100156"/>
                  </a:lnTo>
                  <a:lnTo>
                    <a:pt x="94113" y="70108"/>
                  </a:lnTo>
                  <a:lnTo>
                    <a:pt x="132801" y="56604"/>
                  </a:lnTo>
                  <a:lnTo>
                    <a:pt x="177053" y="44263"/>
                  </a:lnTo>
                  <a:lnTo>
                    <a:pt x="226416" y="33200"/>
                  </a:lnTo>
                  <a:lnTo>
                    <a:pt x="280434" y="23528"/>
                  </a:lnTo>
                  <a:lnTo>
                    <a:pt x="338656" y="15360"/>
                  </a:lnTo>
                  <a:lnTo>
                    <a:pt x="400627" y="8810"/>
                  </a:lnTo>
                  <a:lnTo>
                    <a:pt x="465893" y="3991"/>
                  </a:lnTo>
                  <a:lnTo>
                    <a:pt x="534002" y="1016"/>
                  </a:lnTo>
                  <a:lnTo>
                    <a:pt x="604499" y="0"/>
                  </a:lnTo>
                  <a:lnTo>
                    <a:pt x="674997" y="1016"/>
                  </a:lnTo>
                  <a:lnTo>
                    <a:pt x="743106" y="3991"/>
                  </a:lnTo>
                  <a:lnTo>
                    <a:pt x="808372" y="8810"/>
                  </a:lnTo>
                  <a:lnTo>
                    <a:pt x="870343" y="15360"/>
                  </a:lnTo>
                  <a:lnTo>
                    <a:pt x="928565" y="23528"/>
                  </a:lnTo>
                  <a:lnTo>
                    <a:pt x="982583" y="33200"/>
                  </a:lnTo>
                  <a:lnTo>
                    <a:pt x="1031946" y="44263"/>
                  </a:lnTo>
                  <a:lnTo>
                    <a:pt x="1076198" y="56604"/>
                  </a:lnTo>
                  <a:lnTo>
                    <a:pt x="1114886" y="70108"/>
                  </a:lnTo>
                  <a:lnTo>
                    <a:pt x="1173758" y="100156"/>
                  </a:lnTo>
                  <a:lnTo>
                    <a:pt x="1204933" y="133500"/>
                  </a:lnTo>
                  <a:lnTo>
                    <a:pt x="1208999" y="151124"/>
                  </a:lnTo>
                  <a:lnTo>
                    <a:pt x="1204933" y="168749"/>
                  </a:lnTo>
                  <a:lnTo>
                    <a:pt x="1173758" y="202093"/>
                  </a:lnTo>
                  <a:lnTo>
                    <a:pt x="1114886" y="232141"/>
                  </a:lnTo>
                  <a:lnTo>
                    <a:pt x="1076198" y="245645"/>
                  </a:lnTo>
                  <a:lnTo>
                    <a:pt x="1031946" y="257986"/>
                  </a:lnTo>
                  <a:lnTo>
                    <a:pt x="982583" y="269049"/>
                  </a:lnTo>
                  <a:lnTo>
                    <a:pt x="928565" y="278721"/>
                  </a:lnTo>
                  <a:lnTo>
                    <a:pt x="870343" y="286889"/>
                  </a:lnTo>
                  <a:lnTo>
                    <a:pt x="808372" y="293439"/>
                  </a:lnTo>
                  <a:lnTo>
                    <a:pt x="743106" y="298258"/>
                  </a:lnTo>
                  <a:lnTo>
                    <a:pt x="674997" y="301233"/>
                  </a:lnTo>
                  <a:lnTo>
                    <a:pt x="604499" y="302249"/>
                  </a:lnTo>
                  <a:close/>
                </a:path>
              </a:pathLst>
            </a:custGeom>
            <a:solidFill>
              <a:srgbClr val="A7C4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1">
              <a:extLst>
                <a:ext uri="{FF2B5EF4-FFF2-40B4-BE49-F238E27FC236}">
                  <a16:creationId xmlns:a16="http://schemas.microsoft.com/office/drawing/2014/main" id="{30E4A1EA-4083-4578-AD5E-C1F0F91F5FB6}"/>
                </a:ext>
              </a:extLst>
            </p:cNvPr>
            <p:cNvSpPr txBox="1"/>
            <p:nvPr/>
          </p:nvSpPr>
          <p:spPr>
            <a:xfrm>
              <a:off x="6812051" y="3315956"/>
              <a:ext cx="6413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Model</a:t>
              </a:r>
              <a:endParaRPr sz="1800">
                <a:latin typeface="Source Sans Pro"/>
                <a:cs typeface="Source Sans Pro"/>
              </a:endParaRPr>
            </a:p>
          </p:txBody>
        </p:sp>
        <p:sp>
          <p:nvSpPr>
            <p:cNvPr id="68" name="object 12">
              <a:extLst>
                <a:ext uri="{FF2B5EF4-FFF2-40B4-BE49-F238E27FC236}">
                  <a16:creationId xmlns:a16="http://schemas.microsoft.com/office/drawing/2014/main" id="{AD3BCDF4-C6AF-4597-BD61-5C022D059AE3}"/>
                </a:ext>
              </a:extLst>
            </p:cNvPr>
            <p:cNvSpPr/>
            <p:nvPr/>
          </p:nvSpPr>
          <p:spPr>
            <a:xfrm>
              <a:off x="2966574" y="3244999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3">
              <a:extLst>
                <a:ext uri="{FF2B5EF4-FFF2-40B4-BE49-F238E27FC236}">
                  <a16:creationId xmlns:a16="http://schemas.microsoft.com/office/drawing/2014/main" id="{6AFBD8AF-4747-46B3-B851-8E44FD088117}"/>
                </a:ext>
              </a:extLst>
            </p:cNvPr>
            <p:cNvSpPr/>
            <p:nvPr/>
          </p:nvSpPr>
          <p:spPr>
            <a:xfrm>
              <a:off x="5608775" y="3244999"/>
              <a:ext cx="591820" cy="0"/>
            </a:xfrm>
            <a:custGeom>
              <a:avLst/>
              <a:gdLst/>
              <a:ahLst/>
              <a:cxnLst/>
              <a:rect l="l" t="t" r="r" b="b"/>
              <a:pathLst>
                <a:path w="591820">
                  <a:moveTo>
                    <a:pt x="0" y="0"/>
                  </a:moveTo>
                  <a:lnTo>
                    <a:pt x="5915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4">
              <a:extLst>
                <a:ext uri="{FF2B5EF4-FFF2-40B4-BE49-F238E27FC236}">
                  <a16:creationId xmlns:a16="http://schemas.microsoft.com/office/drawing/2014/main" id="{A2DA03A2-0462-461B-A8D0-B7228D173762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0" y="0"/>
                  </a:lnTo>
                  <a:lnTo>
                    <a:pt x="86450" y="31465"/>
                  </a:lnTo>
                  <a:lnTo>
                    <a:pt x="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5">
              <a:extLst>
                <a:ext uri="{FF2B5EF4-FFF2-40B4-BE49-F238E27FC236}">
                  <a16:creationId xmlns:a16="http://schemas.microsoft.com/office/drawing/2014/main" id="{17BFFDDE-7BDB-4834-9A66-CC4937085699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86450" y="31465"/>
                  </a:lnTo>
                  <a:lnTo>
                    <a:pt x="0" y="0"/>
                  </a:lnTo>
                  <a:lnTo>
                    <a:pt x="0" y="6293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16">
              <a:extLst>
                <a:ext uri="{FF2B5EF4-FFF2-40B4-BE49-F238E27FC236}">
                  <a16:creationId xmlns:a16="http://schemas.microsoft.com/office/drawing/2014/main" id="{EEA8C080-74CA-47CA-B5DF-2155BCF6D62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62930"/>
                  </a:moveTo>
                  <a:lnTo>
                    <a:pt x="0" y="31465"/>
                  </a:lnTo>
                  <a:lnTo>
                    <a:pt x="86450" y="0"/>
                  </a:lnTo>
                  <a:lnTo>
                    <a:pt x="8645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7">
              <a:extLst>
                <a:ext uri="{FF2B5EF4-FFF2-40B4-BE49-F238E27FC236}">
                  <a16:creationId xmlns:a16="http://schemas.microsoft.com/office/drawing/2014/main" id="{F21E682B-D154-4165-92C2-9AF99621FE6E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0"/>
                  </a:moveTo>
                  <a:lnTo>
                    <a:pt x="0" y="31465"/>
                  </a:lnTo>
                  <a:lnTo>
                    <a:pt x="86450" y="62930"/>
                  </a:lnTo>
                  <a:lnTo>
                    <a:pt x="8645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8">
              <a:extLst>
                <a:ext uri="{FF2B5EF4-FFF2-40B4-BE49-F238E27FC236}">
                  <a16:creationId xmlns:a16="http://schemas.microsoft.com/office/drawing/2014/main" id="{F041D035-C7B9-4A7C-A8F9-2AEB29FB6999}"/>
                </a:ext>
              </a:extLst>
            </p:cNvPr>
            <p:cNvSpPr/>
            <p:nvPr/>
          </p:nvSpPr>
          <p:spPr>
            <a:xfrm>
              <a:off x="5593624" y="3429000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8">
            <a:extLst>
              <a:ext uri="{FF2B5EF4-FFF2-40B4-BE49-F238E27FC236}">
                <a16:creationId xmlns:a16="http://schemas.microsoft.com/office/drawing/2014/main" id="{43EF6E13-54B1-4578-B16D-30FA1C1FFF2B}"/>
              </a:ext>
            </a:extLst>
          </p:cNvPr>
          <p:cNvSpPr txBox="1">
            <a:spLocks/>
          </p:cNvSpPr>
          <p:nvPr/>
        </p:nvSpPr>
        <p:spPr>
          <a:xfrm>
            <a:off x="3952688" y="1038502"/>
            <a:ext cx="4286625" cy="321755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MVVM </a:t>
            </a: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的数据绑定实现自动同步</a:t>
            </a:r>
          </a:p>
        </p:txBody>
      </p:sp>
    </p:spTree>
    <p:extLst>
      <p:ext uri="{BB962C8B-B14F-4D97-AF65-F5344CB8AC3E}">
        <p14:creationId xmlns:p14="http://schemas.microsoft.com/office/powerpoint/2010/main" val="80739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8DBC1C-9B8D-46F8-9DF2-6D6DA3E06D30}"/>
              </a:ext>
            </a:extLst>
          </p:cNvPr>
          <p:cNvGrpSpPr/>
          <p:nvPr/>
        </p:nvGrpSpPr>
        <p:grpSpPr>
          <a:xfrm>
            <a:off x="3197819" y="4299263"/>
            <a:ext cx="5796362" cy="1019972"/>
            <a:chOff x="3396943" y="4299263"/>
            <a:chExt cx="5796362" cy="1019972"/>
          </a:xfrm>
        </p:grpSpPr>
        <p:sp>
          <p:nvSpPr>
            <p:cNvPr id="5" name="object 5"/>
            <p:cNvSpPr/>
            <p:nvPr/>
          </p:nvSpPr>
          <p:spPr>
            <a:xfrm>
              <a:off x="3726787" y="4299263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4">
                  <a:moveTo>
                    <a:pt x="0" y="0"/>
                  </a:moveTo>
                  <a:lnTo>
                    <a:pt x="0" y="287399"/>
                  </a:lnTo>
                </a:path>
              </a:pathLst>
            </a:custGeom>
            <a:ln w="19049">
              <a:solidFill>
                <a:srgbClr val="42B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88427" y="4299513"/>
              <a:ext cx="2540" cy="239395"/>
            </a:xfrm>
            <a:custGeom>
              <a:avLst/>
              <a:gdLst/>
              <a:ahLst/>
              <a:cxnLst/>
              <a:rect l="l" t="t" r="r" b="b"/>
              <a:pathLst>
                <a:path w="2539" h="239395">
                  <a:moveTo>
                    <a:pt x="2434" y="0"/>
                  </a:moveTo>
                  <a:lnTo>
                    <a:pt x="0" y="238805"/>
                  </a:lnTo>
                </a:path>
              </a:pathLst>
            </a:custGeom>
            <a:ln w="19049">
              <a:solidFill>
                <a:srgbClr val="42B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56490FF3-9DAC-4812-94F5-F60876A4EAAA}"/>
                </a:ext>
              </a:extLst>
            </p:cNvPr>
            <p:cNvGrpSpPr/>
            <p:nvPr/>
          </p:nvGrpSpPr>
          <p:grpSpPr>
            <a:xfrm>
              <a:off x="3396943" y="4323638"/>
              <a:ext cx="5796362" cy="995597"/>
              <a:chOff x="3396943" y="4323638"/>
              <a:chExt cx="5796362" cy="995597"/>
            </a:xfrm>
          </p:grpSpPr>
          <p:sp>
            <p:nvSpPr>
              <p:cNvPr id="2" name="object 2"/>
              <p:cNvSpPr txBox="1"/>
              <p:nvPr/>
            </p:nvSpPr>
            <p:spPr>
              <a:xfrm>
                <a:off x="3396943" y="4761795"/>
                <a:ext cx="659765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400" b="1" dirty="0">
                    <a:latin typeface="Source Sans Pro"/>
                    <a:cs typeface="Source Sans Pro"/>
                  </a:rPr>
                  <a:t>DOM</a:t>
                </a:r>
                <a:endParaRPr sz="2400">
                  <a:latin typeface="Source Sans Pro"/>
                  <a:cs typeface="Source Sans Pro"/>
                </a:endParaRPr>
              </a:p>
            </p:txBody>
          </p:sp>
          <p:sp>
            <p:nvSpPr>
              <p:cNvPr id="3" name="object 3"/>
              <p:cNvSpPr txBox="1"/>
              <p:nvPr/>
            </p:nvSpPr>
            <p:spPr>
              <a:xfrm>
                <a:off x="8135395" y="4713445"/>
                <a:ext cx="1057910" cy="6057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spcBef>
                    <a:spcPts val="100"/>
                  </a:spcBef>
                </a:pPr>
                <a:r>
                  <a:rPr sz="2400" b="1" spc="-5" dirty="0">
                    <a:latin typeface="Source Sans Pro"/>
                    <a:cs typeface="Source Sans Pro"/>
                  </a:rPr>
                  <a:t>POJO</a:t>
                </a:r>
                <a:endParaRPr sz="2400">
                  <a:latin typeface="Source Sans Pro"/>
                  <a:cs typeface="Source Sans Pro"/>
                </a:endParaRPr>
              </a:p>
              <a:p>
                <a:pPr algn="ctr">
                  <a:spcBef>
                    <a:spcPts val="10"/>
                  </a:spcBef>
                </a:pPr>
                <a:r>
                  <a:rPr sz="1400" b="1" spc="-5" dirty="0">
                    <a:latin typeface="Source Sans Pro"/>
                    <a:cs typeface="Source Sans Pro"/>
                  </a:rPr>
                  <a:t>(</a:t>
                </a:r>
                <a:r>
                  <a:rPr sz="1400" b="1" spc="-10" dirty="0">
                    <a:latin typeface="MS PGothic"/>
                    <a:cs typeface="MS PGothic"/>
                  </a:rPr>
                  <a:t>原</a:t>
                </a:r>
                <a:r>
                  <a:rPr sz="1400" b="1" spc="35" dirty="0">
                    <a:latin typeface="MS PGothic"/>
                    <a:cs typeface="MS PGothic"/>
                  </a:rPr>
                  <a:t>生</a:t>
                </a:r>
                <a:r>
                  <a:rPr sz="1400" b="1" dirty="0">
                    <a:latin typeface="Source Sans Pro"/>
                    <a:cs typeface="Source Sans Pro"/>
                  </a:rPr>
                  <a:t>J</a:t>
                </a:r>
                <a:r>
                  <a:rPr sz="1400" b="1" spc="-5" dirty="0">
                    <a:latin typeface="Source Sans Pro"/>
                    <a:cs typeface="Source Sans Pro"/>
                  </a:rPr>
                  <a:t>S</a:t>
                </a:r>
                <a:r>
                  <a:rPr sz="1400" b="1" spc="-15" dirty="0">
                    <a:latin typeface="黑体"/>
                    <a:cs typeface="黑体"/>
                  </a:rPr>
                  <a:t>对</a:t>
                </a:r>
                <a:r>
                  <a:rPr sz="1400" b="1" spc="10" dirty="0">
                    <a:latin typeface="MS PGothic"/>
                    <a:cs typeface="MS PGothic"/>
                  </a:rPr>
                  <a:t>象</a:t>
                </a:r>
                <a:r>
                  <a:rPr sz="1400" b="1" dirty="0">
                    <a:latin typeface="Source Sans Pro"/>
                    <a:cs typeface="Source Sans Pro"/>
                  </a:rPr>
                  <a:t>)</a:t>
                </a:r>
                <a:endParaRPr sz="1400">
                  <a:latin typeface="Source Sans Pro"/>
                  <a:cs typeface="Source Sans Pro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5924322" y="4713445"/>
                <a:ext cx="526415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400" b="1" dirty="0">
                    <a:latin typeface="Source Sans Pro"/>
                    <a:cs typeface="Source Sans Pro"/>
                  </a:rPr>
                  <a:t>Vue</a:t>
                </a:r>
                <a:endParaRPr sz="2400">
                  <a:latin typeface="Source Sans Pro"/>
                  <a:cs typeface="Source Sans Pro"/>
                </a:endParaRPr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3695321" y="458666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1465" y="86450"/>
                    </a:moveTo>
                    <a:lnTo>
                      <a:pt x="0" y="0"/>
                    </a:lnTo>
                    <a:lnTo>
                      <a:pt x="62930" y="0"/>
                    </a:lnTo>
                    <a:lnTo>
                      <a:pt x="31465" y="86450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3695321" y="458666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1465" y="86450"/>
                    </a:lnTo>
                    <a:lnTo>
                      <a:pt x="6293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6156964" y="4537998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0582" y="86767"/>
                    </a:moveTo>
                    <a:lnTo>
                      <a:pt x="0" y="0"/>
                    </a:lnTo>
                    <a:lnTo>
                      <a:pt x="62927" y="641"/>
                    </a:lnTo>
                    <a:lnTo>
                      <a:pt x="30582" y="86767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6156964" y="4537998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0582" y="86767"/>
                    </a:lnTo>
                    <a:lnTo>
                      <a:pt x="62927" y="641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8648903" y="4323638"/>
                <a:ext cx="2540" cy="23939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239395">
                    <a:moveTo>
                      <a:pt x="2434" y="0"/>
                    </a:moveTo>
                    <a:lnTo>
                      <a:pt x="0" y="238805"/>
                    </a:lnTo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8617439" y="456212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0581" y="86767"/>
                    </a:moveTo>
                    <a:lnTo>
                      <a:pt x="0" y="0"/>
                    </a:lnTo>
                    <a:lnTo>
                      <a:pt x="62927" y="641"/>
                    </a:lnTo>
                    <a:lnTo>
                      <a:pt x="30581" y="86767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8617439" y="456212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0581" y="86767"/>
                    </a:lnTo>
                    <a:lnTo>
                      <a:pt x="62927" y="641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32" name="object 8">
            <a:extLst>
              <a:ext uri="{FF2B5EF4-FFF2-40B4-BE49-F238E27FC236}">
                <a16:creationId xmlns:a16="http://schemas.microsoft.com/office/drawing/2014/main" id="{FF4CEA5C-7EF6-472E-A7DE-EC1932894987}"/>
              </a:ext>
            </a:extLst>
          </p:cNvPr>
          <p:cNvSpPr txBox="1">
            <a:spLocks/>
          </p:cNvSpPr>
          <p:nvPr/>
        </p:nvSpPr>
        <p:spPr>
          <a:xfrm>
            <a:off x="3952688" y="1038502"/>
            <a:ext cx="4286625" cy="321755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MVVM </a:t>
            </a: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的数据绑定实现自动同步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5706BB6-F350-4DFD-9848-8590D74165F2}"/>
              </a:ext>
            </a:extLst>
          </p:cNvPr>
          <p:cNvGrpSpPr/>
          <p:nvPr/>
        </p:nvGrpSpPr>
        <p:grpSpPr>
          <a:xfrm>
            <a:off x="2999542" y="2647050"/>
            <a:ext cx="6192916" cy="1507002"/>
            <a:chOff x="1544299" y="2647050"/>
            <a:chExt cx="6192916" cy="1507002"/>
          </a:xfrm>
        </p:grpSpPr>
        <p:sp>
          <p:nvSpPr>
            <p:cNvPr id="74" name="object 2">
              <a:extLst>
                <a:ext uri="{FF2B5EF4-FFF2-40B4-BE49-F238E27FC236}">
                  <a16:creationId xmlns:a16="http://schemas.microsoft.com/office/drawing/2014/main" id="{83443B47-9199-42F6-9144-BE896392A767}"/>
                </a:ext>
              </a:extLst>
            </p:cNvPr>
            <p:cNvSpPr/>
            <p:nvPr/>
          </p:nvSpPr>
          <p:spPr>
            <a:xfrm>
              <a:off x="1544299" y="2704347"/>
              <a:ext cx="1302385" cy="1449705"/>
            </a:xfrm>
            <a:custGeom>
              <a:avLst/>
              <a:gdLst/>
              <a:ahLst/>
              <a:cxnLst/>
              <a:rect l="l" t="t" r="r" b="b"/>
              <a:pathLst>
                <a:path w="1302385" h="1449704">
                  <a:moveTo>
                    <a:pt x="1084995" y="1449299"/>
                  </a:moveTo>
                  <a:lnTo>
                    <a:pt x="0" y="1449299"/>
                  </a:lnTo>
                  <a:lnTo>
                    <a:pt x="0" y="0"/>
                  </a:lnTo>
                  <a:lnTo>
                    <a:pt x="1301999" y="0"/>
                  </a:lnTo>
                  <a:lnTo>
                    <a:pt x="1301999" y="1232295"/>
                  </a:lnTo>
                  <a:lnTo>
                    <a:pt x="1084995" y="1449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3">
              <a:extLst>
                <a:ext uri="{FF2B5EF4-FFF2-40B4-BE49-F238E27FC236}">
                  <a16:creationId xmlns:a16="http://schemas.microsoft.com/office/drawing/2014/main" id="{B5854D2A-AE8B-40CF-88CC-7E6A35E13E66}"/>
                </a:ext>
              </a:extLst>
            </p:cNvPr>
            <p:cNvSpPr/>
            <p:nvPr/>
          </p:nvSpPr>
          <p:spPr>
            <a:xfrm>
              <a:off x="2629295" y="3936643"/>
              <a:ext cx="217170" cy="217170"/>
            </a:xfrm>
            <a:custGeom>
              <a:avLst/>
              <a:gdLst/>
              <a:ahLst/>
              <a:cxnLst/>
              <a:rect l="l" t="t" r="r" b="b"/>
              <a:pathLst>
                <a:path w="217169" h="217170">
                  <a:moveTo>
                    <a:pt x="0" y="217004"/>
                  </a:moveTo>
                  <a:lnTo>
                    <a:pt x="43400" y="43401"/>
                  </a:lnTo>
                  <a:lnTo>
                    <a:pt x="217004" y="0"/>
                  </a:lnTo>
                  <a:lnTo>
                    <a:pt x="0" y="2170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4">
              <a:extLst>
                <a:ext uri="{FF2B5EF4-FFF2-40B4-BE49-F238E27FC236}">
                  <a16:creationId xmlns:a16="http://schemas.microsoft.com/office/drawing/2014/main" id="{CCDAA118-3448-45E9-BF8A-2539D0AB3B3F}"/>
                </a:ext>
              </a:extLst>
            </p:cNvPr>
            <p:cNvSpPr txBox="1"/>
            <p:nvPr/>
          </p:nvSpPr>
          <p:spPr>
            <a:xfrm>
              <a:off x="1939598" y="3160539"/>
              <a:ext cx="511809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34495E"/>
                  </a:solidFill>
                  <a:latin typeface="Source Sans Pro"/>
                  <a:cs typeface="Source Sans Pro"/>
                </a:rPr>
                <a:t>View</a:t>
              </a:r>
              <a:endParaRPr sz="1800">
                <a:latin typeface="Source Sans Pro"/>
                <a:cs typeface="Source Sans Pro"/>
              </a:endParaRPr>
            </a:p>
          </p:txBody>
        </p:sp>
        <p:sp>
          <p:nvSpPr>
            <p:cNvPr id="77" name="object 5">
              <a:extLst>
                <a:ext uri="{FF2B5EF4-FFF2-40B4-BE49-F238E27FC236}">
                  <a16:creationId xmlns:a16="http://schemas.microsoft.com/office/drawing/2014/main" id="{2B810E94-3381-4084-B5A6-5C555F0B1816}"/>
                </a:ext>
              </a:extLst>
            </p:cNvPr>
            <p:cNvSpPr txBox="1"/>
            <p:nvPr/>
          </p:nvSpPr>
          <p:spPr>
            <a:xfrm>
              <a:off x="3076125" y="3160539"/>
              <a:ext cx="686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73100" algn="l"/>
                </a:tabLst>
              </a:pPr>
              <a:r>
                <a:rPr sz="1800" u="heavy" dirty="0">
                  <a:solidFill>
                    <a:srgbClr val="34495E"/>
                  </a:solidFill>
                  <a:latin typeface="Times New Roman"/>
                  <a:cs typeface="Times New Roman"/>
                </a:rPr>
                <a:t> 	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78" name="object 6">
              <a:extLst>
                <a:ext uri="{FF2B5EF4-FFF2-40B4-BE49-F238E27FC236}">
                  <a16:creationId xmlns:a16="http://schemas.microsoft.com/office/drawing/2014/main" id="{D5EAB054-8F69-4A03-A2F7-25A84DC6491D}"/>
                </a:ext>
              </a:extLst>
            </p:cNvPr>
            <p:cNvSpPr/>
            <p:nvPr/>
          </p:nvSpPr>
          <p:spPr>
            <a:xfrm>
              <a:off x="5206350" y="2804724"/>
              <a:ext cx="274955" cy="1098550"/>
            </a:xfrm>
            <a:custGeom>
              <a:avLst/>
              <a:gdLst/>
              <a:ahLst/>
              <a:cxnLst/>
              <a:rect l="l" t="t" r="r" b="b"/>
              <a:pathLst>
                <a:path w="274954" h="1098550">
                  <a:moveTo>
                    <a:pt x="0" y="1098299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274574" y="823724"/>
                  </a:lnTo>
                  <a:lnTo>
                    <a:pt x="0" y="1098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">
              <a:extLst>
                <a:ext uri="{FF2B5EF4-FFF2-40B4-BE49-F238E27FC236}">
                  <a16:creationId xmlns:a16="http://schemas.microsoft.com/office/drawing/2014/main" id="{22DDC65E-AF69-43C4-9568-F2AE8BAED92E}"/>
                </a:ext>
              </a:extLst>
            </p:cNvPr>
            <p:cNvSpPr/>
            <p:nvPr/>
          </p:nvSpPr>
          <p:spPr>
            <a:xfrm>
              <a:off x="3830625" y="2804724"/>
              <a:ext cx="1650364" cy="274955"/>
            </a:xfrm>
            <a:custGeom>
              <a:avLst/>
              <a:gdLst/>
              <a:ahLst/>
              <a:cxnLst/>
              <a:rect l="l" t="t" r="r" b="b"/>
              <a:pathLst>
                <a:path w="1650364" h="274955">
                  <a:moveTo>
                    <a:pt x="1375724" y="274574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1650299" y="0"/>
                  </a:lnTo>
                  <a:lnTo>
                    <a:pt x="1375724" y="274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">
              <a:extLst>
                <a:ext uri="{FF2B5EF4-FFF2-40B4-BE49-F238E27FC236}">
                  <a16:creationId xmlns:a16="http://schemas.microsoft.com/office/drawing/2014/main" id="{E0E07F73-CC8F-4ABA-9FC6-BE004CF71E50}"/>
                </a:ext>
              </a:extLst>
            </p:cNvPr>
            <p:cNvSpPr txBox="1"/>
            <p:nvPr/>
          </p:nvSpPr>
          <p:spPr>
            <a:xfrm>
              <a:off x="3830625" y="3079300"/>
              <a:ext cx="1376045" cy="824230"/>
            </a:xfrm>
            <a:prstGeom prst="rect">
              <a:avLst/>
            </a:prstGeom>
            <a:solidFill>
              <a:srgbClr val="42B983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050">
                <a:latin typeface="Times New Roman"/>
                <a:cs typeface="Times New Roman"/>
              </a:endParaRPr>
            </a:p>
            <a:p>
              <a:pPr marL="228600">
                <a:lnSpc>
                  <a:spcPct val="100000"/>
                </a:lnSpc>
                <a:spcBef>
                  <a:spcPts val="5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Arial"/>
                  <a:cs typeface="Arial"/>
                </a:rPr>
                <a:t>ViewModel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81" name="object 9">
              <a:extLst>
                <a:ext uri="{FF2B5EF4-FFF2-40B4-BE49-F238E27FC236}">
                  <a16:creationId xmlns:a16="http://schemas.microsoft.com/office/drawing/2014/main" id="{85C73A95-3456-4732-A0F9-FFD50DA03E0C}"/>
                </a:ext>
              </a:extLst>
            </p:cNvPr>
            <p:cNvSpPr/>
            <p:nvPr/>
          </p:nvSpPr>
          <p:spPr>
            <a:xfrm>
              <a:off x="6528175" y="2798174"/>
              <a:ext cx="1209040" cy="1355725"/>
            </a:xfrm>
            <a:custGeom>
              <a:avLst/>
              <a:gdLst/>
              <a:ahLst/>
              <a:cxnLst/>
              <a:rect l="l" t="t" r="r" b="b"/>
              <a:pathLst>
                <a:path w="1209040" h="1355725">
                  <a:moveTo>
                    <a:pt x="604499" y="1355474"/>
                  </a:moveTo>
                  <a:lnTo>
                    <a:pt x="534002" y="1354458"/>
                  </a:lnTo>
                  <a:lnTo>
                    <a:pt x="465893" y="1351483"/>
                  </a:lnTo>
                  <a:lnTo>
                    <a:pt x="400627" y="1346664"/>
                  </a:lnTo>
                  <a:lnTo>
                    <a:pt x="338656" y="1340114"/>
                  </a:lnTo>
                  <a:lnTo>
                    <a:pt x="280434" y="1331946"/>
                  </a:lnTo>
                  <a:lnTo>
                    <a:pt x="226416" y="1322274"/>
                  </a:lnTo>
                  <a:lnTo>
                    <a:pt x="177053" y="1311211"/>
                  </a:lnTo>
                  <a:lnTo>
                    <a:pt x="132801" y="1298870"/>
                  </a:lnTo>
                  <a:lnTo>
                    <a:pt x="94113" y="1285366"/>
                  </a:lnTo>
                  <a:lnTo>
                    <a:pt x="35241" y="1255318"/>
                  </a:lnTo>
                  <a:lnTo>
                    <a:pt x="4066" y="1221974"/>
                  </a:lnTo>
                  <a:lnTo>
                    <a:pt x="0" y="1204349"/>
                  </a:lnTo>
                  <a:lnTo>
                    <a:pt x="0" y="0"/>
                  </a:lnTo>
                  <a:lnTo>
                    <a:pt x="4066" y="17624"/>
                  </a:lnTo>
                  <a:lnTo>
                    <a:pt x="15965" y="34651"/>
                  </a:lnTo>
                  <a:lnTo>
                    <a:pt x="61442" y="66460"/>
                  </a:lnTo>
                  <a:lnTo>
                    <a:pt x="132801" y="94520"/>
                  </a:lnTo>
                  <a:lnTo>
                    <a:pt x="177053" y="106861"/>
                  </a:lnTo>
                  <a:lnTo>
                    <a:pt x="226416" y="117924"/>
                  </a:lnTo>
                  <a:lnTo>
                    <a:pt x="280434" y="127596"/>
                  </a:lnTo>
                  <a:lnTo>
                    <a:pt x="338656" y="135764"/>
                  </a:lnTo>
                  <a:lnTo>
                    <a:pt x="400627" y="142314"/>
                  </a:lnTo>
                  <a:lnTo>
                    <a:pt x="465893" y="147133"/>
                  </a:lnTo>
                  <a:lnTo>
                    <a:pt x="534002" y="150108"/>
                  </a:lnTo>
                  <a:lnTo>
                    <a:pt x="604499" y="151124"/>
                  </a:lnTo>
                  <a:lnTo>
                    <a:pt x="1208999" y="151124"/>
                  </a:lnTo>
                  <a:lnTo>
                    <a:pt x="1208999" y="1204349"/>
                  </a:lnTo>
                  <a:lnTo>
                    <a:pt x="1193034" y="1239001"/>
                  </a:lnTo>
                  <a:lnTo>
                    <a:pt x="1147557" y="1270810"/>
                  </a:lnTo>
                  <a:lnTo>
                    <a:pt x="1076198" y="1298870"/>
                  </a:lnTo>
                  <a:lnTo>
                    <a:pt x="1031946" y="1311211"/>
                  </a:lnTo>
                  <a:lnTo>
                    <a:pt x="982583" y="1322274"/>
                  </a:lnTo>
                  <a:lnTo>
                    <a:pt x="928565" y="1331946"/>
                  </a:lnTo>
                  <a:lnTo>
                    <a:pt x="870343" y="1340114"/>
                  </a:lnTo>
                  <a:lnTo>
                    <a:pt x="808372" y="1346664"/>
                  </a:lnTo>
                  <a:lnTo>
                    <a:pt x="743106" y="1351483"/>
                  </a:lnTo>
                  <a:lnTo>
                    <a:pt x="674997" y="1354458"/>
                  </a:lnTo>
                  <a:lnTo>
                    <a:pt x="604499" y="1355474"/>
                  </a:lnTo>
                  <a:close/>
                </a:path>
                <a:path w="1209040" h="1355725">
                  <a:moveTo>
                    <a:pt x="1208999" y="151124"/>
                  </a:moveTo>
                  <a:lnTo>
                    <a:pt x="604499" y="151124"/>
                  </a:lnTo>
                  <a:lnTo>
                    <a:pt x="674997" y="150108"/>
                  </a:lnTo>
                  <a:lnTo>
                    <a:pt x="743106" y="147133"/>
                  </a:lnTo>
                  <a:lnTo>
                    <a:pt x="808372" y="142314"/>
                  </a:lnTo>
                  <a:lnTo>
                    <a:pt x="870343" y="135764"/>
                  </a:lnTo>
                  <a:lnTo>
                    <a:pt x="928565" y="127596"/>
                  </a:lnTo>
                  <a:lnTo>
                    <a:pt x="982583" y="117924"/>
                  </a:lnTo>
                  <a:lnTo>
                    <a:pt x="1031946" y="106861"/>
                  </a:lnTo>
                  <a:lnTo>
                    <a:pt x="1076198" y="94520"/>
                  </a:lnTo>
                  <a:lnTo>
                    <a:pt x="1114886" y="81016"/>
                  </a:lnTo>
                  <a:lnTo>
                    <a:pt x="1173758" y="50968"/>
                  </a:lnTo>
                  <a:lnTo>
                    <a:pt x="1204933" y="17624"/>
                  </a:lnTo>
                  <a:lnTo>
                    <a:pt x="1208999" y="0"/>
                  </a:lnTo>
                  <a:lnTo>
                    <a:pt x="1208999" y="151124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0">
              <a:extLst>
                <a:ext uri="{FF2B5EF4-FFF2-40B4-BE49-F238E27FC236}">
                  <a16:creationId xmlns:a16="http://schemas.microsoft.com/office/drawing/2014/main" id="{9874C102-D126-42A0-BE63-C5D63E972949}"/>
                </a:ext>
              </a:extLst>
            </p:cNvPr>
            <p:cNvSpPr/>
            <p:nvPr/>
          </p:nvSpPr>
          <p:spPr>
            <a:xfrm>
              <a:off x="6528175" y="2647050"/>
              <a:ext cx="1209040" cy="302260"/>
            </a:xfrm>
            <a:custGeom>
              <a:avLst/>
              <a:gdLst/>
              <a:ahLst/>
              <a:cxnLst/>
              <a:rect l="l" t="t" r="r" b="b"/>
              <a:pathLst>
                <a:path w="1209040" h="302260">
                  <a:moveTo>
                    <a:pt x="604499" y="302249"/>
                  </a:moveTo>
                  <a:lnTo>
                    <a:pt x="534002" y="301233"/>
                  </a:lnTo>
                  <a:lnTo>
                    <a:pt x="465893" y="298258"/>
                  </a:lnTo>
                  <a:lnTo>
                    <a:pt x="400627" y="293439"/>
                  </a:lnTo>
                  <a:lnTo>
                    <a:pt x="338656" y="286889"/>
                  </a:lnTo>
                  <a:lnTo>
                    <a:pt x="280434" y="278721"/>
                  </a:lnTo>
                  <a:lnTo>
                    <a:pt x="226416" y="269049"/>
                  </a:lnTo>
                  <a:lnTo>
                    <a:pt x="177053" y="257986"/>
                  </a:lnTo>
                  <a:lnTo>
                    <a:pt x="132801" y="245645"/>
                  </a:lnTo>
                  <a:lnTo>
                    <a:pt x="94113" y="232141"/>
                  </a:lnTo>
                  <a:lnTo>
                    <a:pt x="35241" y="202093"/>
                  </a:lnTo>
                  <a:lnTo>
                    <a:pt x="4066" y="168749"/>
                  </a:lnTo>
                  <a:lnTo>
                    <a:pt x="0" y="151124"/>
                  </a:lnTo>
                  <a:lnTo>
                    <a:pt x="4066" y="133500"/>
                  </a:lnTo>
                  <a:lnTo>
                    <a:pt x="35241" y="100156"/>
                  </a:lnTo>
                  <a:lnTo>
                    <a:pt x="94113" y="70108"/>
                  </a:lnTo>
                  <a:lnTo>
                    <a:pt x="132801" y="56604"/>
                  </a:lnTo>
                  <a:lnTo>
                    <a:pt x="177053" y="44263"/>
                  </a:lnTo>
                  <a:lnTo>
                    <a:pt x="226416" y="33200"/>
                  </a:lnTo>
                  <a:lnTo>
                    <a:pt x="280434" y="23528"/>
                  </a:lnTo>
                  <a:lnTo>
                    <a:pt x="338656" y="15360"/>
                  </a:lnTo>
                  <a:lnTo>
                    <a:pt x="400627" y="8810"/>
                  </a:lnTo>
                  <a:lnTo>
                    <a:pt x="465893" y="3991"/>
                  </a:lnTo>
                  <a:lnTo>
                    <a:pt x="534002" y="1016"/>
                  </a:lnTo>
                  <a:lnTo>
                    <a:pt x="604499" y="0"/>
                  </a:lnTo>
                  <a:lnTo>
                    <a:pt x="674997" y="1016"/>
                  </a:lnTo>
                  <a:lnTo>
                    <a:pt x="743106" y="3991"/>
                  </a:lnTo>
                  <a:lnTo>
                    <a:pt x="808372" y="8810"/>
                  </a:lnTo>
                  <a:lnTo>
                    <a:pt x="870343" y="15360"/>
                  </a:lnTo>
                  <a:lnTo>
                    <a:pt x="928565" y="23528"/>
                  </a:lnTo>
                  <a:lnTo>
                    <a:pt x="982583" y="33200"/>
                  </a:lnTo>
                  <a:lnTo>
                    <a:pt x="1031946" y="44263"/>
                  </a:lnTo>
                  <a:lnTo>
                    <a:pt x="1076198" y="56604"/>
                  </a:lnTo>
                  <a:lnTo>
                    <a:pt x="1114886" y="70108"/>
                  </a:lnTo>
                  <a:lnTo>
                    <a:pt x="1173758" y="100156"/>
                  </a:lnTo>
                  <a:lnTo>
                    <a:pt x="1204933" y="133500"/>
                  </a:lnTo>
                  <a:lnTo>
                    <a:pt x="1208999" y="151124"/>
                  </a:lnTo>
                  <a:lnTo>
                    <a:pt x="1204933" y="168749"/>
                  </a:lnTo>
                  <a:lnTo>
                    <a:pt x="1173758" y="202093"/>
                  </a:lnTo>
                  <a:lnTo>
                    <a:pt x="1114886" y="232141"/>
                  </a:lnTo>
                  <a:lnTo>
                    <a:pt x="1076198" y="245645"/>
                  </a:lnTo>
                  <a:lnTo>
                    <a:pt x="1031946" y="257986"/>
                  </a:lnTo>
                  <a:lnTo>
                    <a:pt x="982583" y="269049"/>
                  </a:lnTo>
                  <a:lnTo>
                    <a:pt x="928565" y="278721"/>
                  </a:lnTo>
                  <a:lnTo>
                    <a:pt x="870343" y="286889"/>
                  </a:lnTo>
                  <a:lnTo>
                    <a:pt x="808372" y="293439"/>
                  </a:lnTo>
                  <a:lnTo>
                    <a:pt x="743106" y="298258"/>
                  </a:lnTo>
                  <a:lnTo>
                    <a:pt x="674997" y="301233"/>
                  </a:lnTo>
                  <a:lnTo>
                    <a:pt x="604499" y="302249"/>
                  </a:lnTo>
                  <a:close/>
                </a:path>
              </a:pathLst>
            </a:custGeom>
            <a:solidFill>
              <a:srgbClr val="A7C4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1">
              <a:extLst>
                <a:ext uri="{FF2B5EF4-FFF2-40B4-BE49-F238E27FC236}">
                  <a16:creationId xmlns:a16="http://schemas.microsoft.com/office/drawing/2014/main" id="{94E24D28-0718-4338-998D-93A742EB2A0C}"/>
                </a:ext>
              </a:extLst>
            </p:cNvPr>
            <p:cNvSpPr txBox="1"/>
            <p:nvPr/>
          </p:nvSpPr>
          <p:spPr>
            <a:xfrm>
              <a:off x="6812051" y="3315956"/>
              <a:ext cx="6413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Model</a:t>
              </a:r>
              <a:endParaRPr sz="1800">
                <a:latin typeface="Source Sans Pro"/>
                <a:cs typeface="Source Sans Pro"/>
              </a:endParaRPr>
            </a:p>
          </p:txBody>
        </p:sp>
        <p:sp>
          <p:nvSpPr>
            <p:cNvPr id="84" name="object 12">
              <a:extLst>
                <a:ext uri="{FF2B5EF4-FFF2-40B4-BE49-F238E27FC236}">
                  <a16:creationId xmlns:a16="http://schemas.microsoft.com/office/drawing/2014/main" id="{154A8C66-6D49-4B0A-BC4A-049F095C8069}"/>
                </a:ext>
              </a:extLst>
            </p:cNvPr>
            <p:cNvSpPr/>
            <p:nvPr/>
          </p:nvSpPr>
          <p:spPr>
            <a:xfrm>
              <a:off x="2966574" y="3244999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3">
              <a:extLst>
                <a:ext uri="{FF2B5EF4-FFF2-40B4-BE49-F238E27FC236}">
                  <a16:creationId xmlns:a16="http://schemas.microsoft.com/office/drawing/2014/main" id="{AD8426C3-8B91-44F5-A800-9B6C68198B7B}"/>
                </a:ext>
              </a:extLst>
            </p:cNvPr>
            <p:cNvSpPr/>
            <p:nvPr/>
          </p:nvSpPr>
          <p:spPr>
            <a:xfrm>
              <a:off x="5608775" y="3244999"/>
              <a:ext cx="591820" cy="0"/>
            </a:xfrm>
            <a:custGeom>
              <a:avLst/>
              <a:gdLst/>
              <a:ahLst/>
              <a:cxnLst/>
              <a:rect l="l" t="t" r="r" b="b"/>
              <a:pathLst>
                <a:path w="591820">
                  <a:moveTo>
                    <a:pt x="0" y="0"/>
                  </a:moveTo>
                  <a:lnTo>
                    <a:pt x="5915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4">
              <a:extLst>
                <a:ext uri="{FF2B5EF4-FFF2-40B4-BE49-F238E27FC236}">
                  <a16:creationId xmlns:a16="http://schemas.microsoft.com/office/drawing/2014/main" id="{DC1D0192-1B09-4C50-BC1C-E337E5548FFD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0" y="0"/>
                  </a:lnTo>
                  <a:lnTo>
                    <a:pt x="86450" y="31465"/>
                  </a:lnTo>
                  <a:lnTo>
                    <a:pt x="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15">
              <a:extLst>
                <a:ext uri="{FF2B5EF4-FFF2-40B4-BE49-F238E27FC236}">
                  <a16:creationId xmlns:a16="http://schemas.microsoft.com/office/drawing/2014/main" id="{43AA67D8-38F7-416E-BE17-3473782CF1FB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86450" y="31465"/>
                  </a:lnTo>
                  <a:lnTo>
                    <a:pt x="0" y="0"/>
                  </a:lnTo>
                  <a:lnTo>
                    <a:pt x="0" y="6293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16">
              <a:extLst>
                <a:ext uri="{FF2B5EF4-FFF2-40B4-BE49-F238E27FC236}">
                  <a16:creationId xmlns:a16="http://schemas.microsoft.com/office/drawing/2014/main" id="{BE66C85C-3F16-4169-966C-CB04B2AAF1C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62930"/>
                  </a:moveTo>
                  <a:lnTo>
                    <a:pt x="0" y="31465"/>
                  </a:lnTo>
                  <a:lnTo>
                    <a:pt x="86450" y="0"/>
                  </a:lnTo>
                  <a:lnTo>
                    <a:pt x="8645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17">
              <a:extLst>
                <a:ext uri="{FF2B5EF4-FFF2-40B4-BE49-F238E27FC236}">
                  <a16:creationId xmlns:a16="http://schemas.microsoft.com/office/drawing/2014/main" id="{1C5B39D0-D885-4E2B-A351-B83065BA9D5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0"/>
                  </a:moveTo>
                  <a:lnTo>
                    <a:pt x="0" y="31465"/>
                  </a:lnTo>
                  <a:lnTo>
                    <a:pt x="86450" y="62930"/>
                  </a:lnTo>
                  <a:lnTo>
                    <a:pt x="8645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8">
              <a:extLst>
                <a:ext uri="{FF2B5EF4-FFF2-40B4-BE49-F238E27FC236}">
                  <a16:creationId xmlns:a16="http://schemas.microsoft.com/office/drawing/2014/main" id="{3A3A2330-0125-44DE-8F70-1725171EC104}"/>
                </a:ext>
              </a:extLst>
            </p:cNvPr>
            <p:cNvSpPr/>
            <p:nvPr/>
          </p:nvSpPr>
          <p:spPr>
            <a:xfrm>
              <a:off x="5593624" y="3429000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987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6876" y="28798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6876" y="3156062"/>
            <a:ext cx="1564005" cy="243840"/>
          </a:xfrm>
          <a:custGeom>
            <a:avLst/>
            <a:gdLst/>
            <a:ahLst/>
            <a:cxnLst/>
            <a:rect l="l" t="t" r="r" b="b"/>
            <a:pathLst>
              <a:path w="1564004" h="243839">
                <a:moveTo>
                  <a:pt x="0" y="0"/>
                </a:moveTo>
                <a:lnTo>
                  <a:pt x="1563702" y="0"/>
                </a:lnTo>
                <a:lnTo>
                  <a:pt x="1563702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36875" y="3432287"/>
            <a:ext cx="1005840" cy="243840"/>
          </a:xfrm>
          <a:custGeom>
            <a:avLst/>
            <a:gdLst/>
            <a:ahLst/>
            <a:cxnLst/>
            <a:rect l="l" t="t" r="r" b="b"/>
            <a:pathLst>
              <a:path w="1005839" h="243839">
                <a:moveTo>
                  <a:pt x="0" y="0"/>
                </a:moveTo>
                <a:lnTo>
                  <a:pt x="1005237" y="0"/>
                </a:lnTo>
                <a:lnTo>
                  <a:pt x="1005237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7289" y="3411459"/>
            <a:ext cx="805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data:</a:t>
            </a:r>
            <a:r>
              <a:rPr sz="1600" spc="-100" dirty="0">
                <a:solidFill>
                  <a:srgbClr val="080808"/>
                </a:solidFill>
                <a:cs typeface="+mn-ea"/>
                <a:sym typeface="+mn-lt"/>
              </a:rPr>
              <a:t> </a:t>
            </a:r>
            <a:r>
              <a:rPr sz="1600" dirty="0">
                <a:solidFill>
                  <a:srgbClr val="080808"/>
                </a:solidFill>
                <a:cs typeface="+mn-ea"/>
                <a:sym typeface="+mn-lt"/>
              </a:rPr>
              <a:t>{</a:t>
            </a:r>
            <a:endParaRPr sz="160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6875" y="3708512"/>
            <a:ext cx="2680970" cy="243840"/>
          </a:xfrm>
          <a:custGeom>
            <a:avLst/>
            <a:gdLst/>
            <a:ahLst/>
            <a:cxnLst/>
            <a:rect l="l" t="t" r="r" b="b"/>
            <a:pathLst>
              <a:path w="2680970" h="243839">
                <a:moveTo>
                  <a:pt x="0" y="0"/>
                </a:moveTo>
                <a:lnTo>
                  <a:pt x="2680632" y="0"/>
                </a:lnTo>
                <a:lnTo>
                  <a:pt x="2680632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4176" y="2826624"/>
            <a:ext cx="270319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marR="672465" indent="-223520">
              <a:lnSpc>
                <a:spcPct val="113300"/>
              </a:lnSpc>
              <a:spcBef>
                <a:spcPts val="100"/>
              </a:spcBef>
            </a:pPr>
            <a:r>
              <a:rPr sz="1600" i="1" spc="-5" dirty="0">
                <a:solidFill>
                  <a:srgbClr val="A71C5D"/>
                </a:solidFill>
                <a:cs typeface="+mn-ea"/>
                <a:sym typeface="+mn-lt"/>
              </a:rPr>
              <a:t>var 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vm </a:t>
            </a:r>
            <a:r>
              <a:rPr sz="1600" dirty="0">
                <a:solidFill>
                  <a:srgbClr val="784937"/>
                </a:solidFill>
                <a:cs typeface="+mn-ea"/>
                <a:sym typeface="+mn-lt"/>
              </a:rPr>
              <a:t>= </a:t>
            </a:r>
            <a:r>
              <a:rPr sz="1600" spc="-5" dirty="0">
                <a:solidFill>
                  <a:srgbClr val="784937"/>
                </a:solidFill>
                <a:cs typeface="+mn-ea"/>
                <a:sym typeface="+mn-lt"/>
              </a:rPr>
              <a:t>new</a:t>
            </a:r>
            <a:r>
              <a:rPr sz="1600" spc="-75" dirty="0">
                <a:solidFill>
                  <a:srgbClr val="784937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Vue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({  el:</a:t>
            </a:r>
            <a:r>
              <a:rPr sz="1600" spc="-75" dirty="0">
                <a:solidFill>
                  <a:srgbClr val="080808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'#demo'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,</a:t>
            </a:r>
            <a:endParaRPr sz="1600">
              <a:cs typeface="+mn-ea"/>
              <a:sym typeface="+mn-lt"/>
            </a:endParaRPr>
          </a:p>
          <a:p>
            <a:pPr>
              <a:spcBef>
                <a:spcPts val="15"/>
              </a:spcBef>
            </a:pPr>
            <a:endParaRPr sz="2100">
              <a:cs typeface="+mn-ea"/>
              <a:sym typeface="+mn-lt"/>
            </a:endParaRPr>
          </a:p>
          <a:p>
            <a:pPr marL="458470"/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msg: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'Hello</a:t>
            </a:r>
            <a:r>
              <a:rPr sz="1600" spc="-80" dirty="0">
                <a:solidFill>
                  <a:srgbClr val="0B6125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Vue.js!'</a:t>
            </a:r>
            <a:endParaRPr sz="1600"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36875" y="3984737"/>
            <a:ext cx="335280" cy="243840"/>
          </a:xfrm>
          <a:custGeom>
            <a:avLst/>
            <a:gdLst/>
            <a:ahLst/>
            <a:cxnLst/>
            <a:rect l="l" t="t" r="r" b="b"/>
            <a:pathLst>
              <a:path w="335279" h="243839">
                <a:moveTo>
                  <a:pt x="0" y="0"/>
                </a:moveTo>
                <a:lnTo>
                  <a:pt x="335079" y="0"/>
                </a:lnTo>
                <a:lnTo>
                  <a:pt x="33507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7288" y="3963909"/>
            <a:ext cx="137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80808"/>
                </a:solidFill>
                <a:cs typeface="+mn-ea"/>
                <a:sym typeface="+mn-lt"/>
              </a:rPr>
              <a:t>}</a:t>
            </a:r>
            <a:endParaRPr sz="1600"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6875" y="4260962"/>
            <a:ext cx="223520" cy="243840"/>
          </a:xfrm>
          <a:custGeom>
            <a:avLst/>
            <a:gdLst/>
            <a:ahLst/>
            <a:cxnLst/>
            <a:rect l="l" t="t" r="r" b="b"/>
            <a:pathLst>
              <a:path w="223520" h="243839">
                <a:moveTo>
                  <a:pt x="0" y="0"/>
                </a:moveTo>
                <a:lnTo>
                  <a:pt x="223386" y="0"/>
                </a:lnTo>
                <a:lnTo>
                  <a:pt x="223386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4175" y="4240134"/>
            <a:ext cx="248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})</a:t>
            </a:r>
            <a:endParaRPr sz="1600"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5175" y="2902312"/>
            <a:ext cx="1675764" cy="243840"/>
          </a:xfrm>
          <a:custGeom>
            <a:avLst/>
            <a:gdLst/>
            <a:ahLst/>
            <a:cxnLst/>
            <a:rect l="l" t="t" r="r" b="b"/>
            <a:pathLst>
              <a:path w="1675764" h="243839">
                <a:moveTo>
                  <a:pt x="0" y="0"/>
                </a:moveTo>
                <a:lnTo>
                  <a:pt x="1675395" y="0"/>
                </a:lnTo>
                <a:lnTo>
                  <a:pt x="1675395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35176" y="31785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35175" y="3454762"/>
            <a:ext cx="670560" cy="243840"/>
          </a:xfrm>
          <a:custGeom>
            <a:avLst/>
            <a:gdLst/>
            <a:ahLst/>
            <a:cxnLst/>
            <a:rect l="l" t="t" r="r" b="b"/>
            <a:pathLst>
              <a:path w="670560" h="243839">
                <a:moveTo>
                  <a:pt x="0" y="0"/>
                </a:moveTo>
                <a:lnTo>
                  <a:pt x="670158" y="0"/>
                </a:lnTo>
                <a:lnTo>
                  <a:pt x="670158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2476" y="2849100"/>
            <a:ext cx="2036445" cy="8540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spcBef>
                <a:spcPts val="355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div</a:t>
            </a:r>
            <a:r>
              <a:rPr sz="1600" spc="-75" dirty="0">
                <a:solidFill>
                  <a:srgbClr val="BE4F24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id</a:t>
            </a:r>
            <a:r>
              <a:rPr sz="1600" spc="-5" dirty="0">
                <a:solidFill>
                  <a:srgbClr val="784937"/>
                </a:solidFill>
                <a:cs typeface="+mn-ea"/>
                <a:sym typeface="+mn-lt"/>
              </a:rPr>
              <a:t>=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"demo"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>
              <a:cs typeface="+mn-ea"/>
              <a:sym typeface="+mn-lt"/>
            </a:endParaRPr>
          </a:p>
          <a:p>
            <a:pPr marL="235585">
              <a:spcBef>
                <a:spcPts val="254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h1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&gt;{{msg}}&lt;/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h1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>
              <a:cs typeface="+mn-ea"/>
              <a:sym typeface="+mn-lt"/>
            </a:endParaRPr>
          </a:p>
          <a:p>
            <a:pPr marL="12700">
              <a:spcBef>
                <a:spcPts val="254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&lt;/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div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>
              <a:cs typeface="+mn-ea"/>
              <a:sym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75151" y="2061045"/>
            <a:ext cx="16727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34495E"/>
                </a:solidFill>
                <a:cs typeface="+mn-ea"/>
                <a:sym typeface="+mn-lt"/>
              </a:rPr>
              <a:t>JavaScript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12876" y="2065547"/>
            <a:ext cx="93461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39697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364" y="3008431"/>
            <a:ext cx="3451272" cy="751488"/>
          </a:xfrm>
          <a:prstGeom prst="rect">
            <a:avLst/>
          </a:prstGeom>
          <a:noFill/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u="sng" spc="-20" dirty="0">
                <a:solidFill>
                  <a:schemeClr val="accent6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+mn-lt"/>
                <a:ea typeface="+mn-ea"/>
                <a:cs typeface="+mn-ea"/>
                <a:sym typeface="+mn-lt"/>
                <a:hlinkClick r:id="rId2" action="ppaction://hlinkfile"/>
              </a:rPr>
              <a:t>DEMO</a:t>
            </a:r>
            <a:endParaRPr sz="4800" u="sng" spc="-20" dirty="0">
              <a:solidFill>
                <a:schemeClr val="accent6"/>
              </a:solidFill>
              <a:uFill>
                <a:solidFill>
                  <a:schemeClr val="bg2">
                    <a:lumMod val="90000"/>
                  </a:schemeClr>
                </a:solidFill>
              </a:u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84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4803" y="3000678"/>
            <a:ext cx="3842395" cy="8566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组件系统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3000" spc="3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Component</a:t>
            </a:r>
            <a:r>
              <a:rPr sz="3000" spc="-75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3000" spc="5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endParaRPr sz="30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682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65550" y="1048505"/>
            <a:ext cx="4660900" cy="30174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每一个应用界面都可以 看作是组件构成的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24B7327-B791-4C33-82E8-168D79583616}"/>
              </a:ext>
            </a:extLst>
          </p:cNvPr>
          <p:cNvGrpSpPr/>
          <p:nvPr/>
        </p:nvGrpSpPr>
        <p:grpSpPr>
          <a:xfrm>
            <a:off x="2995930" y="1973775"/>
            <a:ext cx="6200140" cy="4081779"/>
            <a:chOff x="1471949" y="1973775"/>
            <a:chExt cx="6200140" cy="4081779"/>
          </a:xfrm>
        </p:grpSpPr>
        <p:sp>
          <p:nvSpPr>
            <p:cNvPr id="24" name="object 2">
              <a:extLst>
                <a:ext uri="{FF2B5EF4-FFF2-40B4-BE49-F238E27FC236}">
                  <a16:creationId xmlns:a16="http://schemas.microsoft.com/office/drawing/2014/main" id="{83BAB232-A944-4BA7-AA5B-E0309FA6DC67}"/>
                </a:ext>
              </a:extLst>
            </p:cNvPr>
            <p:cNvSpPr/>
            <p:nvPr/>
          </p:nvSpPr>
          <p:spPr>
            <a:xfrm>
              <a:off x="1471949" y="1973775"/>
              <a:ext cx="6200140" cy="4081779"/>
            </a:xfrm>
            <a:custGeom>
              <a:avLst/>
              <a:gdLst/>
              <a:ahLst/>
              <a:cxnLst/>
              <a:rect l="l" t="t" r="r" b="b"/>
              <a:pathLst>
                <a:path w="6200140" h="4081779">
                  <a:moveTo>
                    <a:pt x="0" y="0"/>
                  </a:moveTo>
                  <a:lnTo>
                    <a:pt x="6200099" y="0"/>
                  </a:lnTo>
                  <a:lnTo>
                    <a:pt x="6200099" y="4081199"/>
                  </a:lnTo>
                  <a:lnTo>
                    <a:pt x="0" y="4081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4CD4682F-5579-4FFF-A965-C02734A220E0}"/>
                </a:ext>
              </a:extLst>
            </p:cNvPr>
            <p:cNvSpPr/>
            <p:nvPr/>
          </p:nvSpPr>
          <p:spPr>
            <a:xfrm>
              <a:off x="1639224" y="3021975"/>
              <a:ext cx="3580129" cy="2899410"/>
            </a:xfrm>
            <a:custGeom>
              <a:avLst/>
              <a:gdLst/>
              <a:ahLst/>
              <a:cxnLst/>
              <a:rect l="l" t="t" r="r" b="b"/>
              <a:pathLst>
                <a:path w="3580129" h="2899410">
                  <a:moveTo>
                    <a:pt x="0" y="0"/>
                  </a:moveTo>
                  <a:lnTo>
                    <a:pt x="3579599" y="0"/>
                  </a:lnTo>
                  <a:lnTo>
                    <a:pt x="3579599" y="2899199"/>
                  </a:lnTo>
                  <a:lnTo>
                    <a:pt x="0" y="289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16624082-92F9-46DD-B2E5-0769641B9C24}"/>
                </a:ext>
              </a:extLst>
            </p:cNvPr>
            <p:cNvSpPr/>
            <p:nvPr/>
          </p:nvSpPr>
          <p:spPr>
            <a:xfrm>
              <a:off x="5374899" y="3033124"/>
              <a:ext cx="2163445" cy="2888615"/>
            </a:xfrm>
            <a:custGeom>
              <a:avLst/>
              <a:gdLst/>
              <a:ahLst/>
              <a:cxnLst/>
              <a:rect l="l" t="t" r="r" b="b"/>
              <a:pathLst>
                <a:path w="2163445" h="2888615">
                  <a:moveTo>
                    <a:pt x="0" y="0"/>
                  </a:moveTo>
                  <a:lnTo>
                    <a:pt x="2163299" y="0"/>
                  </a:lnTo>
                  <a:lnTo>
                    <a:pt x="2163299" y="2888099"/>
                  </a:lnTo>
                  <a:lnTo>
                    <a:pt x="0" y="288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F6A2DC74-C923-4297-A6BD-CE790E9D7E6E}"/>
                </a:ext>
              </a:extLst>
            </p:cNvPr>
            <p:cNvSpPr/>
            <p:nvPr/>
          </p:nvSpPr>
          <p:spPr>
            <a:xfrm>
              <a:off x="1753612" y="4891675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4FCD9360-48E3-4F5E-9093-BEA20DB81BD3}"/>
                </a:ext>
              </a:extLst>
            </p:cNvPr>
            <p:cNvSpPr/>
            <p:nvPr/>
          </p:nvSpPr>
          <p:spPr>
            <a:xfrm>
              <a:off x="615774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7">
              <a:extLst>
                <a:ext uri="{FF2B5EF4-FFF2-40B4-BE49-F238E27FC236}">
                  <a16:creationId xmlns:a16="http://schemas.microsoft.com/office/drawing/2014/main" id="{1F80F193-DC3D-4449-A774-631854E04918}"/>
                </a:ext>
              </a:extLst>
            </p:cNvPr>
            <p:cNvSpPr/>
            <p:nvPr/>
          </p:nvSpPr>
          <p:spPr>
            <a:xfrm>
              <a:off x="682439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9">
              <a:extLst>
                <a:ext uri="{FF2B5EF4-FFF2-40B4-BE49-F238E27FC236}">
                  <a16:creationId xmlns:a16="http://schemas.microsoft.com/office/drawing/2014/main" id="{F6D35A68-9DB2-41F6-8E9C-0F2D55968755}"/>
                </a:ext>
              </a:extLst>
            </p:cNvPr>
            <p:cNvSpPr txBox="1"/>
            <p:nvPr/>
          </p:nvSpPr>
          <p:spPr>
            <a:xfrm>
              <a:off x="1616924" y="2107575"/>
              <a:ext cx="5922010" cy="814069"/>
            </a:xfrm>
            <a:prstGeom prst="rect">
              <a:avLst/>
            </a:prstGeom>
            <a:solidFill>
              <a:srgbClr val="CCCCCC"/>
            </a:solidFill>
          </p:spPr>
          <p:txBody>
            <a:bodyPr vert="horz" wrap="square" lIns="0" tIns="78740" rIns="0" bIns="0" rtlCol="0">
              <a:spAutoFit/>
            </a:bodyPr>
            <a:lstStyle/>
            <a:p>
              <a:pPr marL="163195">
                <a:lnSpc>
                  <a:spcPct val="100000"/>
                </a:lnSpc>
                <a:spcBef>
                  <a:spcPts val="620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Source Sans Pro"/>
                  <a:cs typeface="Source Sans Pro"/>
                </a:rPr>
                <a:t>Nav</a:t>
              </a:r>
              <a:endParaRPr sz="1400">
                <a:latin typeface="Source Sans Pro"/>
                <a:cs typeface="Source Sans Pro"/>
              </a:endParaRPr>
            </a:p>
          </p:txBody>
        </p:sp>
        <p:sp>
          <p:nvSpPr>
            <p:cNvPr id="31" name="object 10">
              <a:extLst>
                <a:ext uri="{FF2B5EF4-FFF2-40B4-BE49-F238E27FC236}">
                  <a16:creationId xmlns:a16="http://schemas.microsoft.com/office/drawing/2014/main" id="{1BC077E6-FEFD-4E6B-8D92-27395A03CE17}"/>
                </a:ext>
              </a:extLst>
            </p:cNvPr>
            <p:cNvSpPr txBox="1"/>
            <p:nvPr/>
          </p:nvSpPr>
          <p:spPr>
            <a:xfrm>
              <a:off x="1759137" y="3880625"/>
              <a:ext cx="3345815" cy="903605"/>
            </a:xfrm>
            <a:prstGeom prst="rect">
              <a:avLst/>
            </a:prstGeom>
            <a:solidFill>
              <a:srgbClr val="999999"/>
            </a:solidFill>
          </p:spPr>
          <p:txBody>
            <a:bodyPr vert="horz" wrap="square" lIns="0" tIns="73025" rIns="0" bIns="0" rtlCol="0">
              <a:spAutoFit/>
            </a:bodyPr>
            <a:lstStyle/>
            <a:p>
              <a:pPr marL="151130">
                <a:lnSpc>
                  <a:spcPct val="100000"/>
                </a:lnSpc>
                <a:spcBef>
                  <a:spcPts val="575"/>
                </a:spcBef>
              </a:pPr>
              <a:r>
                <a:rPr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Item</a:t>
              </a:r>
              <a:endParaRPr sz="1400">
                <a:latin typeface="Source Sans Pro"/>
                <a:cs typeface="Source Sans Pro"/>
              </a:endParaRPr>
            </a:p>
          </p:txBody>
        </p:sp>
        <p:sp>
          <p:nvSpPr>
            <p:cNvPr id="32" name="object 11">
              <a:extLst>
                <a:ext uri="{FF2B5EF4-FFF2-40B4-BE49-F238E27FC236}">
                  <a16:creationId xmlns:a16="http://schemas.microsoft.com/office/drawing/2014/main" id="{EEF02ED4-64FC-4B4F-8B77-D9E0ED306929}"/>
                </a:ext>
              </a:extLst>
            </p:cNvPr>
            <p:cNvSpPr txBox="1"/>
            <p:nvPr/>
          </p:nvSpPr>
          <p:spPr>
            <a:xfrm>
              <a:off x="1639224" y="3099038"/>
              <a:ext cx="5899150" cy="238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40970">
                <a:lnSpc>
                  <a:spcPct val="100000"/>
                </a:lnSpc>
                <a:spcBef>
                  <a:spcPts val="100"/>
                </a:spcBef>
                <a:tabLst>
                  <a:tab pos="3820795" algn="l"/>
                </a:tabLst>
              </a:pPr>
              <a:r>
                <a:rPr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Content	</a:t>
              </a:r>
              <a:r>
                <a:rPr sz="1400" b="1" spc="-5" dirty="0">
                  <a:solidFill>
                    <a:srgbClr val="FFFFFF"/>
                  </a:solidFill>
                  <a:latin typeface="Source Sans Pro"/>
                  <a:cs typeface="Source Sans Pro"/>
                </a:rPr>
                <a:t>Sidebar</a:t>
              </a:r>
              <a:endParaRPr sz="1400">
                <a:latin typeface="Source Sans Pro"/>
                <a:cs typeface="Source Sans Pro"/>
              </a:endParaRPr>
            </a:p>
          </p:txBody>
        </p:sp>
        <p:sp>
          <p:nvSpPr>
            <p:cNvPr id="33" name="object 12">
              <a:extLst>
                <a:ext uri="{FF2B5EF4-FFF2-40B4-BE49-F238E27FC236}">
                  <a16:creationId xmlns:a16="http://schemas.microsoft.com/office/drawing/2014/main" id="{E1600F11-2BF4-419B-A51C-F01B9C3192FF}"/>
                </a:ext>
              </a:extLst>
            </p:cNvPr>
            <p:cNvSpPr txBox="1"/>
            <p:nvPr/>
          </p:nvSpPr>
          <p:spPr>
            <a:xfrm>
              <a:off x="5491095" y="3490024"/>
              <a:ext cx="598170" cy="561340"/>
            </a:xfrm>
            <a:prstGeom prst="rect">
              <a:avLst/>
            </a:prstGeom>
            <a:solidFill>
              <a:srgbClr val="999999"/>
            </a:solidFill>
          </p:spPr>
          <p:txBody>
            <a:bodyPr vert="horz" wrap="square" lIns="0" tIns="86360" rIns="0" bIns="0" rtlCol="0">
              <a:spAutoFit/>
            </a:bodyPr>
            <a:lstStyle/>
            <a:p>
              <a:pPr marL="85725" marR="189865">
                <a:lnSpc>
                  <a:spcPts val="1430"/>
                </a:lnSpc>
                <a:spcBef>
                  <a:spcPts val="680"/>
                </a:spcBef>
              </a:pPr>
              <a:r>
                <a:rPr sz="12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Side  Item</a:t>
              </a:r>
              <a:endParaRPr sz="1200">
                <a:latin typeface="Source Sans Pro"/>
                <a:cs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697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DB08AE2-A6F6-4D42-A345-597E200B426A}"/>
              </a:ext>
            </a:extLst>
          </p:cNvPr>
          <p:cNvGrpSpPr/>
          <p:nvPr/>
        </p:nvGrpSpPr>
        <p:grpSpPr>
          <a:xfrm>
            <a:off x="2995930" y="1973776"/>
            <a:ext cx="6200140" cy="4081779"/>
            <a:chOff x="2995949" y="1973776"/>
            <a:chExt cx="6200140" cy="4081779"/>
          </a:xfrm>
        </p:grpSpPr>
        <p:sp>
          <p:nvSpPr>
            <p:cNvPr id="2" name="object 2"/>
            <p:cNvSpPr/>
            <p:nvPr/>
          </p:nvSpPr>
          <p:spPr>
            <a:xfrm>
              <a:off x="2995949" y="1973776"/>
              <a:ext cx="6200140" cy="4081779"/>
            </a:xfrm>
            <a:custGeom>
              <a:avLst/>
              <a:gdLst/>
              <a:ahLst/>
              <a:cxnLst/>
              <a:rect l="l" t="t" r="r" b="b"/>
              <a:pathLst>
                <a:path w="6200140" h="4081779">
                  <a:moveTo>
                    <a:pt x="0" y="0"/>
                  </a:moveTo>
                  <a:lnTo>
                    <a:pt x="6200099" y="0"/>
                  </a:lnTo>
                  <a:lnTo>
                    <a:pt x="6200099" y="4081199"/>
                  </a:lnTo>
                  <a:lnTo>
                    <a:pt x="0" y="4081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3140924" y="2107576"/>
              <a:ext cx="5922010" cy="814069"/>
            </a:xfrm>
            <a:custGeom>
              <a:avLst/>
              <a:gdLst/>
              <a:ahLst/>
              <a:cxnLst/>
              <a:rect l="l" t="t" r="r" b="b"/>
              <a:pathLst>
                <a:path w="5922009" h="814069">
                  <a:moveTo>
                    <a:pt x="0" y="0"/>
                  </a:moveTo>
                  <a:lnTo>
                    <a:pt x="5921399" y="0"/>
                  </a:lnTo>
                  <a:lnTo>
                    <a:pt x="5921399" y="813899"/>
                  </a:lnTo>
                  <a:lnTo>
                    <a:pt x="0" y="81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163225" y="3021975"/>
              <a:ext cx="3580129" cy="2899410"/>
            </a:xfrm>
            <a:custGeom>
              <a:avLst/>
              <a:gdLst/>
              <a:ahLst/>
              <a:cxnLst/>
              <a:rect l="l" t="t" r="r" b="b"/>
              <a:pathLst>
                <a:path w="3580129" h="2899410">
                  <a:moveTo>
                    <a:pt x="0" y="0"/>
                  </a:moveTo>
                  <a:lnTo>
                    <a:pt x="3579599" y="0"/>
                  </a:lnTo>
                  <a:lnTo>
                    <a:pt x="3579599" y="2899199"/>
                  </a:lnTo>
                  <a:lnTo>
                    <a:pt x="0" y="289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898900" y="3033125"/>
              <a:ext cx="2163445" cy="2888615"/>
            </a:xfrm>
            <a:custGeom>
              <a:avLst/>
              <a:gdLst/>
              <a:ahLst/>
              <a:cxnLst/>
              <a:rect l="l" t="t" r="r" b="b"/>
              <a:pathLst>
                <a:path w="2163445" h="2888615">
                  <a:moveTo>
                    <a:pt x="0" y="0"/>
                  </a:moveTo>
                  <a:lnTo>
                    <a:pt x="2163299" y="0"/>
                  </a:lnTo>
                  <a:lnTo>
                    <a:pt x="2163299" y="2888099"/>
                  </a:lnTo>
                  <a:lnTo>
                    <a:pt x="0" y="288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283138" y="3880626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277613" y="4891676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01509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68174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34839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140924" y="2173488"/>
              <a:ext cx="592201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63195">
                <a:spcBef>
                  <a:spcPts val="100"/>
                </a:spcBef>
              </a:pPr>
              <a:r>
                <a:rPr sz="1400" b="1" spc="-5" dirty="0">
                  <a:solidFill>
                    <a:srgbClr val="FFFFFF"/>
                  </a:solidFill>
                  <a:cs typeface="+mn-ea"/>
                  <a:sym typeface="+mn-lt"/>
                </a:rPr>
                <a:t>Nav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163225" y="3099038"/>
              <a:ext cx="3580129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40970">
                <a:spcBef>
                  <a:spcPts val="100"/>
                </a:spcBef>
              </a:pPr>
              <a:r>
                <a:rPr sz="1400" b="1" dirty="0">
                  <a:solidFill>
                    <a:srgbClr val="FFFFFF"/>
                  </a:solidFill>
                  <a:cs typeface="+mn-ea"/>
                  <a:sym typeface="+mn-lt"/>
                </a:rPr>
                <a:t>Content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283138" y="3940938"/>
              <a:ext cx="334581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51130">
                <a:spcBef>
                  <a:spcPts val="100"/>
                </a:spcBef>
              </a:pPr>
              <a:r>
                <a:rPr sz="1400" b="1" dirty="0">
                  <a:solidFill>
                    <a:srgbClr val="FFFFFF"/>
                  </a:solidFill>
                  <a:cs typeface="+mn-ea"/>
                  <a:sym typeface="+mn-lt"/>
                </a:rPr>
                <a:t>Item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898900" y="3099038"/>
              <a:ext cx="216344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85725">
                <a:spcBef>
                  <a:spcPts val="100"/>
                </a:spcBef>
              </a:pPr>
              <a:r>
                <a:rPr sz="1400" b="1" spc="-5" dirty="0">
                  <a:solidFill>
                    <a:srgbClr val="FFFFFF"/>
                  </a:solidFill>
                  <a:cs typeface="+mn-ea"/>
                  <a:sym typeface="+mn-lt"/>
                </a:rPr>
                <a:t>Sidebar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348390" y="24139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669316" y="231337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348390" y="231338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206940" y="3248529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5"/>
                  </a:lnTo>
                  <a:lnTo>
                    <a:pt x="0" y="30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527866" y="3147954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300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5"/>
                  </a:lnTo>
                  <a:lnTo>
                    <a:pt x="0" y="402300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206940" y="3147955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083977" y="4064642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404903" y="3964067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083977" y="3964068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083965" y="50810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404891" y="4980480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083965" y="4980481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640815" y="313370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5"/>
                  </a:lnTo>
                  <a:lnTo>
                    <a:pt x="0" y="30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961741" y="30331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300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5"/>
                  </a:lnTo>
                  <a:lnTo>
                    <a:pt x="0" y="402300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640815" y="30331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103140" y="3670105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424066" y="35695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103140" y="35695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801965" y="3670105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122891" y="35695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801965" y="35695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436440" y="36476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757366" y="3547080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436440" y="3547081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40" name="object 8">
            <a:extLst>
              <a:ext uri="{FF2B5EF4-FFF2-40B4-BE49-F238E27FC236}">
                <a16:creationId xmlns:a16="http://schemas.microsoft.com/office/drawing/2014/main" id="{C0D46752-FE3F-4B4A-ABE4-096B0EDE5B66}"/>
              </a:ext>
            </a:extLst>
          </p:cNvPr>
          <p:cNvSpPr txBox="1">
            <a:spLocks/>
          </p:cNvSpPr>
          <p:nvPr/>
        </p:nvSpPr>
        <p:spPr>
          <a:xfrm>
            <a:off x="3765550" y="1048505"/>
            <a:ext cx="4660900" cy="30174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MS PGothic"/>
                <a:ea typeface="+mj-ea"/>
                <a:cs typeface="MS PGothic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每一个组件都可以 看作是一个</a:t>
            </a:r>
            <a:r>
              <a:rPr lang="en-US" altLang="zh-CN" sz="2000" spc="-15" dirty="0" err="1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ViewModel</a:t>
            </a:r>
            <a:endParaRPr lang="zh-CN" altLang="en-US" sz="2000" spc="-15" dirty="0">
              <a:solidFill>
                <a:srgbClr val="34495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919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9878" y="879499"/>
            <a:ext cx="2572245" cy="628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cs typeface="+mn-ea"/>
                <a:sym typeface="+mn-lt"/>
              </a:rPr>
              <a:t>所以可以把界面抽象为</a:t>
            </a:r>
          </a:p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cs typeface="+mn-ea"/>
                <a:sym typeface="+mn-lt"/>
              </a:rPr>
              <a:t>ViewModel Tree</a:t>
            </a:r>
          </a:p>
        </p:txBody>
      </p:sp>
      <p:sp>
        <p:nvSpPr>
          <p:cNvPr id="3" name="object 3"/>
          <p:cNvSpPr/>
          <p:nvPr/>
        </p:nvSpPr>
        <p:spPr>
          <a:xfrm>
            <a:off x="2590776" y="2877025"/>
            <a:ext cx="2761615" cy="1818005"/>
          </a:xfrm>
          <a:custGeom>
            <a:avLst/>
            <a:gdLst/>
            <a:ahLst/>
            <a:cxnLst/>
            <a:rect l="l" t="t" r="r" b="b"/>
            <a:pathLst>
              <a:path w="2761615" h="1818004">
                <a:moveTo>
                  <a:pt x="0" y="0"/>
                </a:moveTo>
                <a:lnTo>
                  <a:pt x="2761199" y="0"/>
                </a:lnTo>
                <a:lnTo>
                  <a:pt x="2761199" y="1817699"/>
                </a:lnTo>
                <a:lnTo>
                  <a:pt x="0" y="18176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5338" y="2936612"/>
            <a:ext cx="2637155" cy="362585"/>
          </a:xfrm>
          <a:custGeom>
            <a:avLst/>
            <a:gdLst/>
            <a:ahLst/>
            <a:cxnLst/>
            <a:rect l="l" t="t" r="r" b="b"/>
            <a:pathLst>
              <a:path w="2637154" h="362585">
                <a:moveTo>
                  <a:pt x="0" y="0"/>
                </a:moveTo>
                <a:lnTo>
                  <a:pt x="2637000" y="0"/>
                </a:lnTo>
                <a:lnTo>
                  <a:pt x="2637000" y="362400"/>
                </a:lnTo>
                <a:lnTo>
                  <a:pt x="0" y="3624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5269" y="3343827"/>
            <a:ext cx="1594485" cy="1290955"/>
          </a:xfrm>
          <a:custGeom>
            <a:avLst/>
            <a:gdLst/>
            <a:ahLst/>
            <a:cxnLst/>
            <a:rect l="l" t="t" r="r" b="b"/>
            <a:pathLst>
              <a:path w="1594485" h="1290954">
                <a:moveTo>
                  <a:pt x="0" y="0"/>
                </a:moveTo>
                <a:lnTo>
                  <a:pt x="1594199" y="0"/>
                </a:lnTo>
                <a:lnTo>
                  <a:pt x="1594199" y="1290899"/>
                </a:lnTo>
                <a:lnTo>
                  <a:pt x="0" y="1290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28903" y="3348792"/>
            <a:ext cx="963930" cy="1286510"/>
          </a:xfrm>
          <a:custGeom>
            <a:avLst/>
            <a:gdLst/>
            <a:ahLst/>
            <a:cxnLst/>
            <a:rect l="l" t="t" r="r" b="b"/>
            <a:pathLst>
              <a:path w="963929" h="1286510">
                <a:moveTo>
                  <a:pt x="0" y="0"/>
                </a:moveTo>
                <a:lnTo>
                  <a:pt x="963599" y="0"/>
                </a:lnTo>
                <a:lnTo>
                  <a:pt x="963599" y="1286099"/>
                </a:lnTo>
                <a:lnTo>
                  <a:pt x="0" y="12860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8671" y="3726215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6210" y="4176472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0649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7533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74416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47890" y="2861954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68816" y="2761379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47890" y="2761380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0781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28741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07815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71690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92616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71690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1176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32691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11765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003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2129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0036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218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4279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2186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88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093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884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7099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0308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7099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31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4523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314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68854" y="3163679"/>
            <a:ext cx="739775" cy="476250"/>
          </a:xfrm>
          <a:custGeom>
            <a:avLst/>
            <a:gdLst/>
            <a:ahLst/>
            <a:cxnLst/>
            <a:rect l="l" t="t" r="r" b="b"/>
            <a:pathLst>
              <a:path w="739775" h="476250">
                <a:moveTo>
                  <a:pt x="739499" y="0"/>
                </a:moveTo>
                <a:lnTo>
                  <a:pt x="718793" y="64720"/>
                </a:lnTo>
                <a:lnTo>
                  <a:pt x="662591" y="118019"/>
                </a:lnTo>
                <a:lnTo>
                  <a:pt x="623953" y="141279"/>
                </a:lnTo>
                <a:lnTo>
                  <a:pt x="579767" y="162753"/>
                </a:lnTo>
                <a:lnTo>
                  <a:pt x="531145" y="182800"/>
                </a:lnTo>
                <a:lnTo>
                  <a:pt x="479195" y="201775"/>
                </a:lnTo>
                <a:lnTo>
                  <a:pt x="425027" y="220035"/>
                </a:lnTo>
                <a:lnTo>
                  <a:pt x="369749" y="237938"/>
                </a:lnTo>
                <a:lnTo>
                  <a:pt x="314472" y="255839"/>
                </a:lnTo>
                <a:lnTo>
                  <a:pt x="260303" y="274096"/>
                </a:lnTo>
                <a:lnTo>
                  <a:pt x="208354" y="293066"/>
                </a:lnTo>
                <a:lnTo>
                  <a:pt x="159731" y="313106"/>
                </a:lnTo>
                <a:lnTo>
                  <a:pt x="115546" y="334573"/>
                </a:lnTo>
                <a:lnTo>
                  <a:pt x="76907" y="357823"/>
                </a:lnTo>
                <a:lnTo>
                  <a:pt x="44924" y="383214"/>
                </a:lnTo>
                <a:lnTo>
                  <a:pt x="5361" y="441845"/>
                </a:lnTo>
                <a:lnTo>
                  <a:pt x="0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08353" y="3163679"/>
            <a:ext cx="24765" cy="476250"/>
          </a:xfrm>
          <a:custGeom>
            <a:avLst/>
            <a:gdLst/>
            <a:ahLst/>
            <a:cxnLst/>
            <a:rect l="l" t="t" r="r" b="b"/>
            <a:pathLst>
              <a:path w="24764" h="476250">
                <a:moveTo>
                  <a:pt x="0" y="0"/>
                </a:moveTo>
                <a:lnTo>
                  <a:pt x="680" y="64720"/>
                </a:lnTo>
                <a:lnTo>
                  <a:pt x="2527" y="118019"/>
                </a:lnTo>
                <a:lnTo>
                  <a:pt x="5248" y="162753"/>
                </a:lnTo>
                <a:lnTo>
                  <a:pt x="8553" y="201775"/>
                </a:lnTo>
                <a:lnTo>
                  <a:pt x="15746" y="274096"/>
                </a:lnTo>
                <a:lnTo>
                  <a:pt x="19051" y="313106"/>
                </a:lnTo>
                <a:lnTo>
                  <a:pt x="21772" y="357823"/>
                </a:lnTo>
                <a:lnTo>
                  <a:pt x="23619" y="411102"/>
                </a:lnTo>
                <a:lnTo>
                  <a:pt x="242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08353" y="3163679"/>
            <a:ext cx="864869" cy="476250"/>
          </a:xfrm>
          <a:custGeom>
            <a:avLst/>
            <a:gdLst/>
            <a:ahLst/>
            <a:cxnLst/>
            <a:rect l="l" t="t" r="r" b="b"/>
            <a:pathLst>
              <a:path w="864870" h="476250">
                <a:moveTo>
                  <a:pt x="0" y="0"/>
                </a:moveTo>
                <a:lnTo>
                  <a:pt x="20137" y="59351"/>
                </a:lnTo>
                <a:lnTo>
                  <a:pt x="75352" y="109049"/>
                </a:lnTo>
                <a:lnTo>
                  <a:pt x="113677" y="130949"/>
                </a:lnTo>
                <a:lnTo>
                  <a:pt x="157849" y="151240"/>
                </a:lnTo>
                <a:lnTo>
                  <a:pt x="206893" y="170189"/>
                </a:lnTo>
                <a:lnTo>
                  <a:pt x="259834" y="188066"/>
                </a:lnTo>
                <a:lnTo>
                  <a:pt x="315699" y="205137"/>
                </a:lnTo>
                <a:lnTo>
                  <a:pt x="373512" y="221672"/>
                </a:lnTo>
                <a:lnTo>
                  <a:pt x="432299" y="237938"/>
                </a:lnTo>
                <a:lnTo>
                  <a:pt x="491087" y="254202"/>
                </a:lnTo>
                <a:lnTo>
                  <a:pt x="548900" y="270734"/>
                </a:lnTo>
                <a:lnTo>
                  <a:pt x="604765" y="287802"/>
                </a:lnTo>
                <a:lnTo>
                  <a:pt x="657706" y="305673"/>
                </a:lnTo>
                <a:lnTo>
                  <a:pt x="706750" y="324615"/>
                </a:lnTo>
                <a:lnTo>
                  <a:pt x="750922" y="344898"/>
                </a:lnTo>
                <a:lnTo>
                  <a:pt x="789247" y="366789"/>
                </a:lnTo>
                <a:lnTo>
                  <a:pt x="820752" y="390557"/>
                </a:lnTo>
                <a:lnTo>
                  <a:pt x="859403" y="444794"/>
                </a:lnTo>
                <a:lnTo>
                  <a:pt x="8645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61554" y="4041855"/>
            <a:ext cx="271145" cy="366395"/>
          </a:xfrm>
          <a:custGeom>
            <a:avLst/>
            <a:gdLst/>
            <a:ahLst/>
            <a:cxnLst/>
            <a:rect l="l" t="t" r="r" b="b"/>
            <a:pathLst>
              <a:path w="271145" h="366395">
                <a:moveTo>
                  <a:pt x="270599" y="0"/>
                </a:moveTo>
                <a:lnTo>
                  <a:pt x="263023" y="49801"/>
                </a:lnTo>
                <a:lnTo>
                  <a:pt x="242457" y="90813"/>
                </a:lnTo>
                <a:lnTo>
                  <a:pt x="212150" y="125234"/>
                </a:lnTo>
                <a:lnTo>
                  <a:pt x="175348" y="155263"/>
                </a:lnTo>
                <a:lnTo>
                  <a:pt x="135299" y="183098"/>
                </a:lnTo>
                <a:lnTo>
                  <a:pt x="95251" y="210940"/>
                </a:lnTo>
                <a:lnTo>
                  <a:pt x="58449" y="240984"/>
                </a:lnTo>
                <a:lnTo>
                  <a:pt x="28142" y="275428"/>
                </a:lnTo>
                <a:lnTo>
                  <a:pt x="7576" y="316468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32152" y="4041855"/>
            <a:ext cx="151130" cy="366395"/>
          </a:xfrm>
          <a:custGeom>
            <a:avLst/>
            <a:gdLst/>
            <a:ahLst/>
            <a:cxnLst/>
            <a:rect l="l" t="t" r="r" b="b"/>
            <a:pathLst>
              <a:path w="151129" h="366395">
                <a:moveTo>
                  <a:pt x="0" y="0"/>
                </a:moveTo>
                <a:lnTo>
                  <a:pt x="6483" y="60792"/>
                </a:lnTo>
                <a:lnTo>
                  <a:pt x="23578" y="108710"/>
                </a:lnTo>
                <a:lnTo>
                  <a:pt x="47745" y="148047"/>
                </a:lnTo>
                <a:lnTo>
                  <a:pt x="75449" y="183098"/>
                </a:lnTo>
                <a:lnTo>
                  <a:pt x="103154" y="218159"/>
                </a:lnTo>
                <a:lnTo>
                  <a:pt x="127321" y="257519"/>
                </a:lnTo>
                <a:lnTo>
                  <a:pt x="144416" y="305469"/>
                </a:lnTo>
                <a:lnTo>
                  <a:pt x="1508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49427" y="4041855"/>
            <a:ext cx="22860" cy="366395"/>
          </a:xfrm>
          <a:custGeom>
            <a:avLst/>
            <a:gdLst/>
            <a:ahLst/>
            <a:cxnLst/>
            <a:rect l="l" t="t" r="r" b="b"/>
            <a:pathLst>
              <a:path w="22859" h="366395">
                <a:moveTo>
                  <a:pt x="22799" y="0"/>
                </a:moveTo>
                <a:lnTo>
                  <a:pt x="21820" y="60792"/>
                </a:lnTo>
                <a:lnTo>
                  <a:pt x="19237" y="108710"/>
                </a:lnTo>
                <a:lnTo>
                  <a:pt x="15585" y="148047"/>
                </a:lnTo>
                <a:lnTo>
                  <a:pt x="11399" y="183098"/>
                </a:lnTo>
                <a:lnTo>
                  <a:pt x="7214" y="218159"/>
                </a:lnTo>
                <a:lnTo>
                  <a:pt x="3562" y="257519"/>
                </a:lnTo>
                <a:lnTo>
                  <a:pt x="979" y="305469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572227" y="4041855"/>
            <a:ext cx="398780" cy="366395"/>
          </a:xfrm>
          <a:custGeom>
            <a:avLst/>
            <a:gdLst/>
            <a:ahLst/>
            <a:cxnLst/>
            <a:rect l="l" t="t" r="r" b="b"/>
            <a:pathLst>
              <a:path w="398779" h="366395">
                <a:moveTo>
                  <a:pt x="0" y="0"/>
                </a:moveTo>
                <a:lnTo>
                  <a:pt x="7844" y="42171"/>
                </a:lnTo>
                <a:lnTo>
                  <a:pt x="29533" y="77983"/>
                </a:lnTo>
                <a:lnTo>
                  <a:pt x="62296" y="108710"/>
                </a:lnTo>
                <a:lnTo>
                  <a:pt x="103366" y="135623"/>
                </a:lnTo>
                <a:lnTo>
                  <a:pt x="149973" y="159995"/>
                </a:lnTo>
                <a:lnTo>
                  <a:pt x="199349" y="183098"/>
                </a:lnTo>
                <a:lnTo>
                  <a:pt x="248726" y="206206"/>
                </a:lnTo>
                <a:lnTo>
                  <a:pt x="295333" y="230589"/>
                </a:lnTo>
                <a:lnTo>
                  <a:pt x="336403" y="257519"/>
                </a:lnTo>
                <a:lnTo>
                  <a:pt x="369166" y="288266"/>
                </a:lnTo>
                <a:lnTo>
                  <a:pt x="390855" y="324103"/>
                </a:lnTo>
                <a:lnTo>
                  <a:pt x="3986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572228" y="4041855"/>
            <a:ext cx="820419" cy="366395"/>
          </a:xfrm>
          <a:custGeom>
            <a:avLst/>
            <a:gdLst/>
            <a:ahLst/>
            <a:cxnLst/>
            <a:rect l="l" t="t" r="r" b="b"/>
            <a:pathLst>
              <a:path w="820420" h="366395">
                <a:moveTo>
                  <a:pt x="0" y="0"/>
                </a:moveTo>
                <a:lnTo>
                  <a:pt x="22965" y="49801"/>
                </a:lnTo>
                <a:lnTo>
                  <a:pt x="85300" y="90813"/>
                </a:lnTo>
                <a:lnTo>
                  <a:pt x="128156" y="108710"/>
                </a:lnTo>
                <a:lnTo>
                  <a:pt x="177163" y="125234"/>
                </a:lnTo>
                <a:lnTo>
                  <a:pt x="231091" y="140660"/>
                </a:lnTo>
                <a:lnTo>
                  <a:pt x="288710" y="155263"/>
                </a:lnTo>
                <a:lnTo>
                  <a:pt x="348790" y="169317"/>
                </a:lnTo>
                <a:lnTo>
                  <a:pt x="410099" y="183098"/>
                </a:lnTo>
                <a:lnTo>
                  <a:pt x="471409" y="196881"/>
                </a:lnTo>
                <a:lnTo>
                  <a:pt x="531489" y="210940"/>
                </a:lnTo>
                <a:lnTo>
                  <a:pt x="589108" y="225550"/>
                </a:lnTo>
                <a:lnTo>
                  <a:pt x="643036" y="240984"/>
                </a:lnTo>
                <a:lnTo>
                  <a:pt x="692043" y="257519"/>
                </a:lnTo>
                <a:lnTo>
                  <a:pt x="734899" y="275428"/>
                </a:lnTo>
                <a:lnTo>
                  <a:pt x="770372" y="294986"/>
                </a:lnTo>
                <a:lnTo>
                  <a:pt x="814253" y="340147"/>
                </a:lnTo>
                <a:lnTo>
                  <a:pt x="8201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84050" y="3840700"/>
            <a:ext cx="620395" cy="0"/>
          </a:xfrm>
          <a:custGeom>
            <a:avLst/>
            <a:gdLst/>
            <a:ahLst/>
            <a:cxnLst/>
            <a:rect l="l" t="t" r="r" b="b"/>
            <a:pathLst>
              <a:path w="620395">
                <a:moveTo>
                  <a:pt x="0" y="0"/>
                </a:moveTo>
                <a:lnTo>
                  <a:pt x="620249" y="0"/>
                </a:lnTo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304301" y="3793502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0" y="0"/>
                </a:lnTo>
                <a:lnTo>
                  <a:pt x="129676" y="47198"/>
                </a:lnTo>
                <a:lnTo>
                  <a:pt x="0" y="943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304301" y="3793502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129676" y="47198"/>
                </a:lnTo>
                <a:lnTo>
                  <a:pt x="0" y="0"/>
                </a:lnTo>
                <a:lnTo>
                  <a:pt x="0" y="94396"/>
                </a:lnTo>
                <a:close/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632433F-BB4A-480F-9E8D-A8458CA24113}"/>
              </a:ext>
            </a:extLst>
          </p:cNvPr>
          <p:cNvSpPr txBox="1"/>
          <p:nvPr/>
        </p:nvSpPr>
        <p:spPr>
          <a:xfrm>
            <a:off x="2079812" y="5262282"/>
            <a:ext cx="8032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这个理念不是来源于</a:t>
            </a:r>
            <a:r>
              <a:rPr lang="en-US" altLang="zh-CN" dirty="0" err="1">
                <a:cs typeface="+mn-ea"/>
                <a:sym typeface="+mn-lt"/>
              </a:rPr>
              <a:t>Vue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 把</a:t>
            </a:r>
            <a:r>
              <a:rPr lang="en-US" altLang="zh-CN" dirty="0">
                <a:cs typeface="+mn-ea"/>
                <a:sym typeface="+mn-lt"/>
              </a:rPr>
              <a:t>Web</a:t>
            </a:r>
            <a:r>
              <a:rPr lang="zh-CN" altLang="en-US" dirty="0">
                <a:cs typeface="+mn-ea"/>
                <a:sym typeface="+mn-lt"/>
              </a:rPr>
              <a:t>组件式开发发扬光大的应该是</a:t>
            </a:r>
            <a:r>
              <a:rPr lang="en-US" altLang="zh-CN" dirty="0">
                <a:cs typeface="+mn-ea"/>
                <a:sym typeface="+mn-lt"/>
              </a:rPr>
              <a:t>Facebook</a:t>
            </a:r>
            <a:r>
              <a:rPr lang="zh-CN" altLang="en-US" dirty="0">
                <a:cs typeface="+mn-ea"/>
                <a:sym typeface="+mn-lt"/>
              </a:rPr>
              <a:t>的</a:t>
            </a:r>
            <a:r>
              <a:rPr lang="en-US" altLang="zh-CN" dirty="0">
                <a:cs typeface="+mn-ea"/>
                <a:sym typeface="+mn-lt"/>
              </a:rPr>
              <a:t>React</a:t>
            </a:r>
            <a:r>
              <a:rPr lang="zh-CN" altLang="en-US" dirty="0">
                <a:cs typeface="+mn-ea"/>
                <a:sym typeface="+mn-lt"/>
              </a:rPr>
              <a:t>了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组件开发是一种朴素的开发思想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分而治之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大型系统拆分成一个个的小模块小组件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分配给不同的人。额外的好处是顺便能复用这个组件。</a:t>
            </a:r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9521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661" y="755355"/>
            <a:ext cx="3774678" cy="7566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7493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Props</a:t>
            </a:r>
            <a:r>
              <a:rPr lang="en-US"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父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子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单向数据流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Events: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子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父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触发副作用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15751" y="2232550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49" y="1360499"/>
                </a:moveTo>
                <a:lnTo>
                  <a:pt x="631669" y="1358792"/>
                </a:lnTo>
                <a:lnTo>
                  <a:pt x="584010" y="1353744"/>
                </a:lnTo>
                <a:lnTo>
                  <a:pt x="537388" y="1345473"/>
                </a:lnTo>
                <a:lnTo>
                  <a:pt x="491919" y="1334093"/>
                </a:lnTo>
                <a:lnTo>
                  <a:pt x="447716" y="1319718"/>
                </a:lnTo>
                <a:lnTo>
                  <a:pt x="404896" y="1302465"/>
                </a:lnTo>
                <a:lnTo>
                  <a:pt x="363574" y="1282448"/>
                </a:lnTo>
                <a:lnTo>
                  <a:pt x="323864" y="1259783"/>
                </a:lnTo>
                <a:lnTo>
                  <a:pt x="285882" y="1234584"/>
                </a:lnTo>
                <a:lnTo>
                  <a:pt x="249742" y="1206967"/>
                </a:lnTo>
                <a:lnTo>
                  <a:pt x="215561" y="1177047"/>
                </a:lnTo>
                <a:lnTo>
                  <a:pt x="183452" y="1144938"/>
                </a:lnTo>
                <a:lnTo>
                  <a:pt x="153532" y="1110757"/>
                </a:lnTo>
                <a:lnTo>
                  <a:pt x="125915" y="1074617"/>
                </a:lnTo>
                <a:lnTo>
                  <a:pt x="100716" y="1036635"/>
                </a:lnTo>
                <a:lnTo>
                  <a:pt x="78051" y="996925"/>
                </a:lnTo>
                <a:lnTo>
                  <a:pt x="58034" y="955603"/>
                </a:lnTo>
                <a:lnTo>
                  <a:pt x="40781" y="912783"/>
                </a:lnTo>
                <a:lnTo>
                  <a:pt x="26406" y="868580"/>
                </a:lnTo>
                <a:lnTo>
                  <a:pt x="15026" y="823111"/>
                </a:lnTo>
                <a:lnTo>
                  <a:pt x="6755" y="776489"/>
                </a:lnTo>
                <a:lnTo>
                  <a:pt x="1707" y="728830"/>
                </a:lnTo>
                <a:lnTo>
                  <a:pt x="0" y="680249"/>
                </a:lnTo>
                <a:lnTo>
                  <a:pt x="1707" y="631669"/>
                </a:lnTo>
                <a:lnTo>
                  <a:pt x="6755" y="584010"/>
                </a:lnTo>
                <a:lnTo>
                  <a:pt x="15026" y="537388"/>
                </a:lnTo>
                <a:lnTo>
                  <a:pt x="26406" y="491919"/>
                </a:lnTo>
                <a:lnTo>
                  <a:pt x="40781" y="447716"/>
                </a:lnTo>
                <a:lnTo>
                  <a:pt x="58034" y="404896"/>
                </a:lnTo>
                <a:lnTo>
                  <a:pt x="78051" y="363574"/>
                </a:lnTo>
                <a:lnTo>
                  <a:pt x="100716" y="323864"/>
                </a:lnTo>
                <a:lnTo>
                  <a:pt x="125915" y="285882"/>
                </a:lnTo>
                <a:lnTo>
                  <a:pt x="153532" y="249742"/>
                </a:lnTo>
                <a:lnTo>
                  <a:pt x="183452" y="215561"/>
                </a:lnTo>
                <a:lnTo>
                  <a:pt x="215561" y="183452"/>
                </a:lnTo>
                <a:lnTo>
                  <a:pt x="249742" y="153532"/>
                </a:lnTo>
                <a:lnTo>
                  <a:pt x="285882" y="125915"/>
                </a:lnTo>
                <a:lnTo>
                  <a:pt x="323864" y="100716"/>
                </a:lnTo>
                <a:lnTo>
                  <a:pt x="363574" y="78051"/>
                </a:lnTo>
                <a:lnTo>
                  <a:pt x="404896" y="58034"/>
                </a:lnTo>
                <a:lnTo>
                  <a:pt x="447716" y="40781"/>
                </a:lnTo>
                <a:lnTo>
                  <a:pt x="491919" y="26406"/>
                </a:lnTo>
                <a:lnTo>
                  <a:pt x="537388" y="15026"/>
                </a:lnTo>
                <a:lnTo>
                  <a:pt x="584010" y="6755"/>
                </a:lnTo>
                <a:lnTo>
                  <a:pt x="631669" y="1707"/>
                </a:lnTo>
                <a:lnTo>
                  <a:pt x="680249" y="0"/>
                </a:lnTo>
                <a:lnTo>
                  <a:pt x="729241" y="1765"/>
                </a:lnTo>
                <a:lnTo>
                  <a:pt x="777695" y="7012"/>
                </a:lnTo>
                <a:lnTo>
                  <a:pt x="825440" y="15672"/>
                </a:lnTo>
                <a:lnTo>
                  <a:pt x="872303" y="27672"/>
                </a:lnTo>
                <a:lnTo>
                  <a:pt x="918113" y="42942"/>
                </a:lnTo>
                <a:lnTo>
                  <a:pt x="962699" y="61410"/>
                </a:lnTo>
                <a:lnTo>
                  <a:pt x="1005889" y="83005"/>
                </a:lnTo>
                <a:lnTo>
                  <a:pt x="1047512" y="107657"/>
                </a:lnTo>
                <a:lnTo>
                  <a:pt x="1087396" y="135294"/>
                </a:lnTo>
                <a:lnTo>
                  <a:pt x="1125368" y="165846"/>
                </a:lnTo>
                <a:lnTo>
                  <a:pt x="1161259" y="199240"/>
                </a:lnTo>
                <a:lnTo>
                  <a:pt x="1194653" y="235131"/>
                </a:lnTo>
                <a:lnTo>
                  <a:pt x="1225205" y="273104"/>
                </a:lnTo>
                <a:lnTo>
                  <a:pt x="1252842" y="312987"/>
                </a:lnTo>
                <a:lnTo>
                  <a:pt x="1277493" y="354610"/>
                </a:lnTo>
                <a:lnTo>
                  <a:pt x="1299089" y="397800"/>
                </a:lnTo>
                <a:lnTo>
                  <a:pt x="1317557" y="442386"/>
                </a:lnTo>
                <a:lnTo>
                  <a:pt x="1332827" y="488196"/>
                </a:lnTo>
                <a:lnTo>
                  <a:pt x="1344827" y="535059"/>
                </a:lnTo>
                <a:lnTo>
                  <a:pt x="1353487" y="582804"/>
                </a:lnTo>
                <a:lnTo>
                  <a:pt x="1358734" y="631258"/>
                </a:lnTo>
                <a:lnTo>
                  <a:pt x="1360499" y="680249"/>
                </a:lnTo>
                <a:lnTo>
                  <a:pt x="1358792" y="728830"/>
                </a:lnTo>
                <a:lnTo>
                  <a:pt x="1353744" y="776489"/>
                </a:lnTo>
                <a:lnTo>
                  <a:pt x="1345473" y="823111"/>
                </a:lnTo>
                <a:lnTo>
                  <a:pt x="1334093" y="868580"/>
                </a:lnTo>
                <a:lnTo>
                  <a:pt x="1319718" y="912783"/>
                </a:lnTo>
                <a:lnTo>
                  <a:pt x="1302465" y="955603"/>
                </a:lnTo>
                <a:lnTo>
                  <a:pt x="1282448" y="996925"/>
                </a:lnTo>
                <a:lnTo>
                  <a:pt x="1259783" y="1036635"/>
                </a:lnTo>
                <a:lnTo>
                  <a:pt x="1234584" y="1074617"/>
                </a:lnTo>
                <a:lnTo>
                  <a:pt x="1206967" y="1110757"/>
                </a:lnTo>
                <a:lnTo>
                  <a:pt x="1177047" y="1144938"/>
                </a:lnTo>
                <a:lnTo>
                  <a:pt x="1144938" y="1177047"/>
                </a:lnTo>
                <a:lnTo>
                  <a:pt x="1110757" y="1206967"/>
                </a:lnTo>
                <a:lnTo>
                  <a:pt x="1074617" y="1234584"/>
                </a:lnTo>
                <a:lnTo>
                  <a:pt x="1036635" y="1259783"/>
                </a:lnTo>
                <a:lnTo>
                  <a:pt x="996925" y="1282448"/>
                </a:lnTo>
                <a:lnTo>
                  <a:pt x="955603" y="1302465"/>
                </a:lnTo>
                <a:lnTo>
                  <a:pt x="912783" y="1319718"/>
                </a:lnTo>
                <a:lnTo>
                  <a:pt x="868580" y="1334093"/>
                </a:lnTo>
                <a:lnTo>
                  <a:pt x="823111" y="1345473"/>
                </a:lnTo>
                <a:lnTo>
                  <a:pt x="776489" y="1353744"/>
                </a:lnTo>
                <a:lnTo>
                  <a:pt x="728830" y="1358792"/>
                </a:lnTo>
                <a:lnTo>
                  <a:pt x="680249" y="13604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2187" y="2752843"/>
            <a:ext cx="7080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25" dirty="0">
                <a:solidFill>
                  <a:srgbClr val="FFFFFF"/>
                </a:solidFill>
                <a:cs typeface="+mn-ea"/>
                <a:sym typeface="+mn-lt"/>
              </a:rPr>
              <a:t>Parent</a:t>
            </a:r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5751" y="4323375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49" y="1360499"/>
                </a:moveTo>
                <a:lnTo>
                  <a:pt x="631669" y="1358792"/>
                </a:lnTo>
                <a:lnTo>
                  <a:pt x="584010" y="1353744"/>
                </a:lnTo>
                <a:lnTo>
                  <a:pt x="537388" y="1345473"/>
                </a:lnTo>
                <a:lnTo>
                  <a:pt x="491919" y="1334093"/>
                </a:lnTo>
                <a:lnTo>
                  <a:pt x="447716" y="1319718"/>
                </a:lnTo>
                <a:lnTo>
                  <a:pt x="404896" y="1302465"/>
                </a:lnTo>
                <a:lnTo>
                  <a:pt x="363574" y="1282448"/>
                </a:lnTo>
                <a:lnTo>
                  <a:pt x="323864" y="1259783"/>
                </a:lnTo>
                <a:lnTo>
                  <a:pt x="285882" y="1234584"/>
                </a:lnTo>
                <a:lnTo>
                  <a:pt x="249742" y="1206967"/>
                </a:lnTo>
                <a:lnTo>
                  <a:pt x="215561" y="1177047"/>
                </a:lnTo>
                <a:lnTo>
                  <a:pt x="183452" y="1144938"/>
                </a:lnTo>
                <a:lnTo>
                  <a:pt x="153532" y="1110757"/>
                </a:lnTo>
                <a:lnTo>
                  <a:pt x="125915" y="1074617"/>
                </a:lnTo>
                <a:lnTo>
                  <a:pt x="100716" y="1036635"/>
                </a:lnTo>
                <a:lnTo>
                  <a:pt x="78051" y="996925"/>
                </a:lnTo>
                <a:lnTo>
                  <a:pt x="58034" y="955603"/>
                </a:lnTo>
                <a:lnTo>
                  <a:pt x="40781" y="912783"/>
                </a:lnTo>
                <a:lnTo>
                  <a:pt x="26406" y="868580"/>
                </a:lnTo>
                <a:lnTo>
                  <a:pt x="15026" y="823111"/>
                </a:lnTo>
                <a:lnTo>
                  <a:pt x="6755" y="776489"/>
                </a:lnTo>
                <a:lnTo>
                  <a:pt x="1707" y="728830"/>
                </a:lnTo>
                <a:lnTo>
                  <a:pt x="0" y="680249"/>
                </a:lnTo>
                <a:lnTo>
                  <a:pt x="1707" y="631669"/>
                </a:lnTo>
                <a:lnTo>
                  <a:pt x="6755" y="584010"/>
                </a:lnTo>
                <a:lnTo>
                  <a:pt x="15026" y="537388"/>
                </a:lnTo>
                <a:lnTo>
                  <a:pt x="26406" y="491919"/>
                </a:lnTo>
                <a:lnTo>
                  <a:pt x="40781" y="447716"/>
                </a:lnTo>
                <a:lnTo>
                  <a:pt x="58034" y="404896"/>
                </a:lnTo>
                <a:lnTo>
                  <a:pt x="78051" y="363574"/>
                </a:lnTo>
                <a:lnTo>
                  <a:pt x="100716" y="323864"/>
                </a:lnTo>
                <a:lnTo>
                  <a:pt x="125915" y="285882"/>
                </a:lnTo>
                <a:lnTo>
                  <a:pt x="153532" y="249742"/>
                </a:lnTo>
                <a:lnTo>
                  <a:pt x="183452" y="215561"/>
                </a:lnTo>
                <a:lnTo>
                  <a:pt x="215561" y="183452"/>
                </a:lnTo>
                <a:lnTo>
                  <a:pt x="249742" y="153532"/>
                </a:lnTo>
                <a:lnTo>
                  <a:pt x="285882" y="125915"/>
                </a:lnTo>
                <a:lnTo>
                  <a:pt x="323864" y="100716"/>
                </a:lnTo>
                <a:lnTo>
                  <a:pt x="363574" y="78051"/>
                </a:lnTo>
                <a:lnTo>
                  <a:pt x="404896" y="58034"/>
                </a:lnTo>
                <a:lnTo>
                  <a:pt x="447716" y="40781"/>
                </a:lnTo>
                <a:lnTo>
                  <a:pt x="491919" y="26406"/>
                </a:lnTo>
                <a:lnTo>
                  <a:pt x="537388" y="15026"/>
                </a:lnTo>
                <a:lnTo>
                  <a:pt x="584010" y="6755"/>
                </a:lnTo>
                <a:lnTo>
                  <a:pt x="631669" y="1707"/>
                </a:lnTo>
                <a:lnTo>
                  <a:pt x="680249" y="0"/>
                </a:lnTo>
                <a:lnTo>
                  <a:pt x="729241" y="1765"/>
                </a:lnTo>
                <a:lnTo>
                  <a:pt x="777695" y="7012"/>
                </a:lnTo>
                <a:lnTo>
                  <a:pt x="825440" y="15672"/>
                </a:lnTo>
                <a:lnTo>
                  <a:pt x="872303" y="27672"/>
                </a:lnTo>
                <a:lnTo>
                  <a:pt x="918113" y="42942"/>
                </a:lnTo>
                <a:lnTo>
                  <a:pt x="962699" y="61410"/>
                </a:lnTo>
                <a:lnTo>
                  <a:pt x="1005889" y="83006"/>
                </a:lnTo>
                <a:lnTo>
                  <a:pt x="1047512" y="107657"/>
                </a:lnTo>
                <a:lnTo>
                  <a:pt x="1087396" y="135294"/>
                </a:lnTo>
                <a:lnTo>
                  <a:pt x="1125368" y="165846"/>
                </a:lnTo>
                <a:lnTo>
                  <a:pt x="1161259" y="199240"/>
                </a:lnTo>
                <a:lnTo>
                  <a:pt x="1194653" y="235131"/>
                </a:lnTo>
                <a:lnTo>
                  <a:pt x="1225205" y="273103"/>
                </a:lnTo>
                <a:lnTo>
                  <a:pt x="1252842" y="312987"/>
                </a:lnTo>
                <a:lnTo>
                  <a:pt x="1277493" y="354610"/>
                </a:lnTo>
                <a:lnTo>
                  <a:pt x="1299089" y="397800"/>
                </a:lnTo>
                <a:lnTo>
                  <a:pt x="1317557" y="442386"/>
                </a:lnTo>
                <a:lnTo>
                  <a:pt x="1332827" y="488196"/>
                </a:lnTo>
                <a:lnTo>
                  <a:pt x="1344827" y="535059"/>
                </a:lnTo>
                <a:lnTo>
                  <a:pt x="1353487" y="582804"/>
                </a:lnTo>
                <a:lnTo>
                  <a:pt x="1358734" y="631258"/>
                </a:lnTo>
                <a:lnTo>
                  <a:pt x="1360499" y="680249"/>
                </a:lnTo>
                <a:lnTo>
                  <a:pt x="1358792" y="728830"/>
                </a:lnTo>
                <a:lnTo>
                  <a:pt x="1353744" y="776489"/>
                </a:lnTo>
                <a:lnTo>
                  <a:pt x="1345473" y="823111"/>
                </a:lnTo>
                <a:lnTo>
                  <a:pt x="1334093" y="868580"/>
                </a:lnTo>
                <a:lnTo>
                  <a:pt x="1319718" y="912783"/>
                </a:lnTo>
                <a:lnTo>
                  <a:pt x="1302465" y="955603"/>
                </a:lnTo>
                <a:lnTo>
                  <a:pt x="1282448" y="996925"/>
                </a:lnTo>
                <a:lnTo>
                  <a:pt x="1259783" y="1036635"/>
                </a:lnTo>
                <a:lnTo>
                  <a:pt x="1234584" y="1074617"/>
                </a:lnTo>
                <a:lnTo>
                  <a:pt x="1206967" y="1110757"/>
                </a:lnTo>
                <a:lnTo>
                  <a:pt x="1177047" y="1144938"/>
                </a:lnTo>
                <a:lnTo>
                  <a:pt x="1144938" y="1177047"/>
                </a:lnTo>
                <a:lnTo>
                  <a:pt x="1110757" y="1206967"/>
                </a:lnTo>
                <a:lnTo>
                  <a:pt x="1074617" y="1234584"/>
                </a:lnTo>
                <a:lnTo>
                  <a:pt x="1036635" y="1259783"/>
                </a:lnTo>
                <a:lnTo>
                  <a:pt x="996925" y="1282448"/>
                </a:lnTo>
                <a:lnTo>
                  <a:pt x="955603" y="1302465"/>
                </a:lnTo>
                <a:lnTo>
                  <a:pt x="912783" y="1319718"/>
                </a:lnTo>
                <a:lnTo>
                  <a:pt x="868580" y="1334093"/>
                </a:lnTo>
                <a:lnTo>
                  <a:pt x="823111" y="1345473"/>
                </a:lnTo>
                <a:lnTo>
                  <a:pt x="776489" y="1353744"/>
                </a:lnTo>
                <a:lnTo>
                  <a:pt x="728830" y="1358792"/>
                </a:lnTo>
                <a:lnTo>
                  <a:pt x="680249" y="13604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9540" y="4843668"/>
            <a:ext cx="5530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25" dirty="0">
                <a:solidFill>
                  <a:srgbClr val="FFFFFF"/>
                </a:solidFill>
                <a:cs typeface="+mn-ea"/>
                <a:sym typeface="+mn-lt"/>
              </a:rPr>
              <a:t>Child</a:t>
            </a: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7626" y="2992219"/>
            <a:ext cx="238125" cy="2011680"/>
          </a:xfrm>
          <a:custGeom>
            <a:avLst/>
            <a:gdLst/>
            <a:ahLst/>
            <a:cxnLst/>
            <a:rect l="l" t="t" r="r" b="b"/>
            <a:pathLst>
              <a:path w="238125" h="2011679">
                <a:moveTo>
                  <a:pt x="238124" y="2011405"/>
                </a:moveTo>
                <a:lnTo>
                  <a:pt x="191796" y="1985888"/>
                </a:lnTo>
                <a:lnTo>
                  <a:pt x="161690" y="1942672"/>
                </a:lnTo>
                <a:lnTo>
                  <a:pt x="132757" y="1880898"/>
                </a:lnTo>
                <a:lnTo>
                  <a:pt x="118878" y="1843696"/>
                </a:lnTo>
                <a:lnTo>
                  <a:pt x="105468" y="1802627"/>
                </a:lnTo>
                <a:lnTo>
                  <a:pt x="92587" y="1757951"/>
                </a:lnTo>
                <a:lnTo>
                  <a:pt x="80294" y="1709923"/>
                </a:lnTo>
                <a:lnTo>
                  <a:pt x="68646" y="1658803"/>
                </a:lnTo>
                <a:lnTo>
                  <a:pt x="57704" y="1604847"/>
                </a:lnTo>
                <a:lnTo>
                  <a:pt x="47525" y="1548314"/>
                </a:lnTo>
                <a:lnTo>
                  <a:pt x="38170" y="1489461"/>
                </a:lnTo>
                <a:lnTo>
                  <a:pt x="29695" y="1428546"/>
                </a:lnTo>
                <a:lnTo>
                  <a:pt x="22161" y="1365826"/>
                </a:lnTo>
                <a:lnTo>
                  <a:pt x="15627" y="1301560"/>
                </a:lnTo>
                <a:lnTo>
                  <a:pt x="10150" y="1236006"/>
                </a:lnTo>
                <a:lnTo>
                  <a:pt x="5790" y="1169420"/>
                </a:lnTo>
                <a:lnTo>
                  <a:pt x="2606" y="1102062"/>
                </a:lnTo>
                <a:lnTo>
                  <a:pt x="656" y="1034187"/>
                </a:lnTo>
                <a:lnTo>
                  <a:pt x="0" y="966055"/>
                </a:lnTo>
                <a:lnTo>
                  <a:pt x="458" y="910078"/>
                </a:lnTo>
                <a:lnTo>
                  <a:pt x="1797" y="854244"/>
                </a:lnTo>
                <a:lnTo>
                  <a:pt x="3983" y="798695"/>
                </a:lnTo>
                <a:lnTo>
                  <a:pt x="6983" y="743576"/>
                </a:lnTo>
                <a:lnTo>
                  <a:pt x="10766" y="689027"/>
                </a:lnTo>
                <a:lnTo>
                  <a:pt x="15298" y="635193"/>
                </a:lnTo>
                <a:lnTo>
                  <a:pt x="20547" y="582216"/>
                </a:lnTo>
                <a:lnTo>
                  <a:pt x="26480" y="530239"/>
                </a:lnTo>
                <a:lnTo>
                  <a:pt x="33065" y="479405"/>
                </a:lnTo>
                <a:lnTo>
                  <a:pt x="40270" y="429856"/>
                </a:lnTo>
                <a:lnTo>
                  <a:pt x="48061" y="381736"/>
                </a:lnTo>
                <a:lnTo>
                  <a:pt x="56406" y="335188"/>
                </a:lnTo>
                <a:lnTo>
                  <a:pt x="65273" y="290354"/>
                </a:lnTo>
                <a:lnTo>
                  <a:pt x="74629" y="247377"/>
                </a:lnTo>
                <a:lnTo>
                  <a:pt x="88487" y="190602"/>
                </a:lnTo>
                <a:lnTo>
                  <a:pt x="103150" y="138138"/>
                </a:lnTo>
                <a:lnTo>
                  <a:pt x="118530" y="90379"/>
                </a:lnTo>
                <a:lnTo>
                  <a:pt x="134535" y="47715"/>
                </a:lnTo>
                <a:lnTo>
                  <a:pt x="151078" y="10540"/>
                </a:lnTo>
                <a:lnTo>
                  <a:pt x="156344" y="11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12200" y="2932246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3657" y="82636"/>
                </a:moveTo>
                <a:lnTo>
                  <a:pt x="0" y="37311"/>
                </a:lnTo>
                <a:lnTo>
                  <a:pt x="84092" y="0"/>
                </a:lnTo>
                <a:lnTo>
                  <a:pt x="43657" y="8263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12200" y="2932246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3657" y="82636"/>
                </a:moveTo>
                <a:lnTo>
                  <a:pt x="84092" y="0"/>
                </a:lnTo>
                <a:lnTo>
                  <a:pt x="0" y="37311"/>
                </a:lnTo>
                <a:lnTo>
                  <a:pt x="43657" y="82636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76250" y="2912799"/>
            <a:ext cx="238125" cy="2011680"/>
          </a:xfrm>
          <a:custGeom>
            <a:avLst/>
            <a:gdLst/>
            <a:ahLst/>
            <a:cxnLst/>
            <a:rect l="l" t="t" r="r" b="b"/>
            <a:pathLst>
              <a:path w="238125" h="2011679">
                <a:moveTo>
                  <a:pt x="0" y="0"/>
                </a:moveTo>
                <a:lnTo>
                  <a:pt x="46322" y="25517"/>
                </a:lnTo>
                <a:lnTo>
                  <a:pt x="76417" y="68733"/>
                </a:lnTo>
                <a:lnTo>
                  <a:pt x="105338" y="130507"/>
                </a:lnTo>
                <a:lnTo>
                  <a:pt x="119211" y="167709"/>
                </a:lnTo>
                <a:lnTo>
                  <a:pt x="132614" y="208777"/>
                </a:lnTo>
                <a:lnTo>
                  <a:pt x="145489" y="253454"/>
                </a:lnTo>
                <a:lnTo>
                  <a:pt x="157777" y="301482"/>
                </a:lnTo>
                <a:lnTo>
                  <a:pt x="169419" y="352602"/>
                </a:lnTo>
                <a:lnTo>
                  <a:pt x="180358" y="406558"/>
                </a:lnTo>
                <a:lnTo>
                  <a:pt x="190533" y="463091"/>
                </a:lnTo>
                <a:lnTo>
                  <a:pt x="199888" y="521944"/>
                </a:lnTo>
                <a:lnTo>
                  <a:pt x="208362" y="582859"/>
                </a:lnTo>
                <a:lnTo>
                  <a:pt x="215898" y="645579"/>
                </a:lnTo>
                <a:lnTo>
                  <a:pt x="222437" y="709844"/>
                </a:lnTo>
                <a:lnTo>
                  <a:pt x="227921" y="775399"/>
                </a:lnTo>
                <a:lnTo>
                  <a:pt x="232290" y="841984"/>
                </a:lnTo>
                <a:lnTo>
                  <a:pt x="235486" y="909343"/>
                </a:lnTo>
                <a:lnTo>
                  <a:pt x="237450" y="977217"/>
                </a:lnTo>
                <a:lnTo>
                  <a:pt x="238124" y="1045349"/>
                </a:lnTo>
                <a:lnTo>
                  <a:pt x="237683" y="1101327"/>
                </a:lnTo>
                <a:lnTo>
                  <a:pt x="236364" y="1157161"/>
                </a:lnTo>
                <a:lnTo>
                  <a:pt x="234200" y="1212709"/>
                </a:lnTo>
                <a:lnTo>
                  <a:pt x="231223" y="1267829"/>
                </a:lnTo>
                <a:lnTo>
                  <a:pt x="227467" y="1322378"/>
                </a:lnTo>
                <a:lnTo>
                  <a:pt x="222963" y="1376212"/>
                </a:lnTo>
                <a:lnTo>
                  <a:pt x="217744" y="1429189"/>
                </a:lnTo>
                <a:lnTo>
                  <a:pt x="211843" y="1481166"/>
                </a:lnTo>
                <a:lnTo>
                  <a:pt x="205291" y="1532000"/>
                </a:lnTo>
                <a:lnTo>
                  <a:pt x="198123" y="1581548"/>
                </a:lnTo>
                <a:lnTo>
                  <a:pt x="190370" y="1629668"/>
                </a:lnTo>
                <a:lnTo>
                  <a:pt x="182064" y="1676217"/>
                </a:lnTo>
                <a:lnTo>
                  <a:pt x="173239" y="1721051"/>
                </a:lnTo>
                <a:lnTo>
                  <a:pt x="163926" y="1764027"/>
                </a:lnTo>
                <a:lnTo>
                  <a:pt x="150132" y="1820803"/>
                </a:lnTo>
                <a:lnTo>
                  <a:pt x="135535" y="1873267"/>
                </a:lnTo>
                <a:lnTo>
                  <a:pt x="120226" y="1921026"/>
                </a:lnTo>
                <a:lnTo>
                  <a:pt x="104293" y="1963689"/>
                </a:lnTo>
                <a:lnTo>
                  <a:pt x="87826" y="2000865"/>
                </a:lnTo>
                <a:lnTo>
                  <a:pt x="85211" y="2006152"/>
                </a:lnTo>
                <a:lnTo>
                  <a:pt x="82664" y="201113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96845" y="4901349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0" y="82767"/>
                </a:moveTo>
                <a:lnTo>
                  <a:pt x="40167" y="0"/>
                </a:lnTo>
                <a:lnTo>
                  <a:pt x="83971" y="45182"/>
                </a:lnTo>
                <a:lnTo>
                  <a:pt x="0" y="827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96845" y="4901349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0167" y="0"/>
                </a:moveTo>
                <a:lnTo>
                  <a:pt x="0" y="82767"/>
                </a:lnTo>
                <a:lnTo>
                  <a:pt x="83971" y="45182"/>
                </a:lnTo>
                <a:lnTo>
                  <a:pt x="40167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6116" y="3686271"/>
            <a:ext cx="638810" cy="74635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00330">
              <a:lnSpc>
                <a:spcPct val="101600"/>
              </a:lnSpc>
              <a:spcBef>
                <a:spcPts val="70"/>
              </a:spcBef>
            </a:pPr>
            <a:r>
              <a:rPr sz="1600" b="1" spc="10" dirty="0">
                <a:solidFill>
                  <a:srgbClr val="34495E"/>
                </a:solidFill>
                <a:cs typeface="+mn-ea"/>
                <a:sym typeface="+mn-lt"/>
              </a:rPr>
              <a:t>Emit  </a:t>
            </a:r>
            <a:r>
              <a:rPr sz="1600" b="1" spc="20" dirty="0">
                <a:solidFill>
                  <a:srgbClr val="34495E"/>
                </a:solidFill>
                <a:cs typeface="+mn-ea"/>
                <a:sym typeface="+mn-lt"/>
              </a:rPr>
              <a:t>Events</a:t>
            </a:r>
            <a:endParaRPr sz="1600">
              <a:cs typeface="+mn-ea"/>
              <a:sym typeface="+mn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91088" y="3686271"/>
            <a:ext cx="564515" cy="74635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44450">
              <a:lnSpc>
                <a:spcPct val="101600"/>
              </a:lnSpc>
              <a:spcBef>
                <a:spcPts val="70"/>
              </a:spcBef>
            </a:pPr>
            <a:r>
              <a:rPr sz="1600" b="1" spc="5" dirty="0">
                <a:solidFill>
                  <a:srgbClr val="34495E"/>
                </a:solidFill>
                <a:cs typeface="+mn-ea"/>
                <a:sym typeface="+mn-lt"/>
              </a:rPr>
              <a:t>Pass  </a:t>
            </a:r>
            <a:r>
              <a:rPr sz="1600" b="1" spc="20" dirty="0">
                <a:solidFill>
                  <a:srgbClr val="34495E"/>
                </a:solidFill>
                <a:cs typeface="+mn-ea"/>
                <a:sym typeface="+mn-lt"/>
              </a:rPr>
              <a:t>Props</a:t>
            </a:r>
            <a:endParaRPr sz="16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790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057999" y="1072798"/>
            <a:ext cx="2075999" cy="207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6050" y="3448395"/>
            <a:ext cx="939800" cy="417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-10" dirty="0">
                <a:solidFill>
                  <a:srgbClr val="34495E"/>
                </a:solidFill>
                <a:cs typeface="+mn-ea"/>
                <a:sym typeface="+mn-lt"/>
              </a:rPr>
              <a:t>尤雨溪</a:t>
            </a:r>
            <a:endParaRPr sz="2400"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6578" y="3810345"/>
            <a:ext cx="1438844" cy="415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25" dirty="0">
                <a:solidFill>
                  <a:srgbClr val="34495E"/>
                </a:solidFill>
                <a:cs typeface="+mn-ea"/>
                <a:sym typeface="+mn-lt"/>
              </a:rPr>
              <a:t>Evan</a:t>
            </a:r>
            <a:r>
              <a:rPr sz="2400" b="1" spc="-6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b="1" spc="30" dirty="0">
                <a:solidFill>
                  <a:srgbClr val="34495E"/>
                </a:solidFill>
                <a:cs typeface="+mn-ea"/>
                <a:sym typeface="+mn-lt"/>
              </a:rPr>
              <a:t>You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4765" y="5409286"/>
            <a:ext cx="3282470" cy="611001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540" algn="ctr">
              <a:lnSpc>
                <a:spcPct val="120000"/>
              </a:lnSpc>
              <a:spcBef>
                <a:spcPct val="0"/>
              </a:spcBef>
            </a:pP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现</a:t>
            </a:r>
            <a:r>
              <a:rPr sz="1600" dirty="0">
                <a:solidFill>
                  <a:srgbClr val="34495E"/>
                </a:solidFill>
                <a:cs typeface="+mn-ea"/>
                <a:sym typeface="+mn-lt"/>
              </a:rPr>
              <a:t>在</a:t>
            </a:r>
            <a:r>
              <a:rPr sz="1600" spc="-40" dirty="0">
                <a:solidFill>
                  <a:srgbClr val="34495E"/>
                </a:solidFill>
                <a:cs typeface="+mn-ea"/>
                <a:sym typeface="+mn-lt"/>
              </a:rPr>
              <a:t>：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Vue.js</a:t>
            </a:r>
            <a:endParaRPr sz="1600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过</a:t>
            </a:r>
            <a:r>
              <a:rPr sz="1600" dirty="0">
                <a:solidFill>
                  <a:srgbClr val="34495E"/>
                </a:solidFill>
                <a:cs typeface="+mn-ea"/>
                <a:sym typeface="+mn-lt"/>
              </a:rPr>
              <a:t>去</a:t>
            </a:r>
            <a:r>
              <a:rPr sz="1600" spc="-10" dirty="0">
                <a:solidFill>
                  <a:srgbClr val="34495E"/>
                </a:solidFill>
                <a:cs typeface="+mn-ea"/>
                <a:sym typeface="+mn-lt"/>
              </a:rPr>
              <a:t>：Meteor,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Google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Creative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Lab</a:t>
            </a:r>
            <a:endParaRPr sz="1600" dirty="0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0BF6AB2-B3CF-4672-B2E1-D38D79FEB442}"/>
              </a:ext>
            </a:extLst>
          </p:cNvPr>
          <p:cNvGrpSpPr/>
          <p:nvPr/>
        </p:nvGrpSpPr>
        <p:grpSpPr>
          <a:xfrm>
            <a:off x="3021278" y="4590440"/>
            <a:ext cx="6149445" cy="453599"/>
            <a:chOff x="3451755" y="4590440"/>
            <a:chExt cx="5466583" cy="453599"/>
          </a:xfrm>
        </p:grpSpPr>
        <p:sp>
          <p:nvSpPr>
            <p:cNvPr id="2" name="object 2"/>
            <p:cNvSpPr txBox="1"/>
            <p:nvPr/>
          </p:nvSpPr>
          <p:spPr>
            <a:xfrm>
              <a:off x="7734698" y="4653533"/>
              <a:ext cx="1183640" cy="2811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600" spc="-5" dirty="0">
                  <a:solidFill>
                    <a:srgbClr val="34495E"/>
                  </a:solidFill>
                  <a:cs typeface="+mn-ea"/>
                  <a:sym typeface="+mn-lt"/>
                </a:rPr>
                <a:t>@yyx990803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5354286" y="4679915"/>
              <a:ext cx="397775" cy="32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826543" y="4657101"/>
              <a:ext cx="889000" cy="2811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600" spc="-5" dirty="0">
                  <a:solidFill>
                    <a:srgbClr val="34495E"/>
                  </a:solidFill>
                  <a:cs typeface="+mn-ea"/>
                  <a:sym typeface="+mn-lt"/>
                </a:rPr>
                <a:t>@youyuxi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263069" y="4590440"/>
              <a:ext cx="453599" cy="453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51755" y="4647479"/>
              <a:ext cx="419933" cy="340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999298" y="4692944"/>
              <a:ext cx="718820" cy="2490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spc="-5" dirty="0">
                  <a:solidFill>
                    <a:srgbClr val="34495E"/>
                  </a:solidFill>
                  <a:cs typeface="+mn-ea"/>
                  <a:sym typeface="+mn-lt"/>
                </a:rPr>
                <a:t>@</a:t>
              </a: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尤小右</a:t>
              </a:r>
              <a:endParaRPr sz="14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10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364" y="3008431"/>
            <a:ext cx="3451272" cy="751488"/>
          </a:xfrm>
          <a:prstGeom prst="rect">
            <a:avLst/>
          </a:prstGeom>
          <a:noFill/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u="sng" spc="-20" dirty="0">
                <a:solidFill>
                  <a:schemeClr val="accent6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+mn-lt"/>
                <a:ea typeface="+mn-ea"/>
                <a:cs typeface="+mn-ea"/>
                <a:sym typeface="+mn-lt"/>
                <a:hlinkClick r:id="rId2" action="ppaction://hlinkfile"/>
              </a:rPr>
              <a:t>DEMO</a:t>
            </a:r>
            <a:endParaRPr sz="4800" u="sng" spc="-20" dirty="0">
              <a:solidFill>
                <a:schemeClr val="accent6"/>
              </a:solidFill>
              <a:uFill>
                <a:solidFill>
                  <a:schemeClr val="bg2">
                    <a:lumMod val="90000"/>
                  </a:schemeClr>
                </a:solidFill>
              </a:u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496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B8FC4CF7-39DA-405E-B328-93AA2A9D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  <p:pic>
        <p:nvPicPr>
          <p:cNvPr id="14339" name="内容占位符 3" descr="20170303180741807.png">
            <a:extLst>
              <a:ext uri="{FF2B5EF4-FFF2-40B4-BE49-F238E27FC236}">
                <a16:creationId xmlns:a16="http://schemas.microsoft.com/office/drawing/2014/main" id="{C4061E8E-6CE3-461D-A096-A81CBA8C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0365" y="914401"/>
            <a:ext cx="2471270" cy="5766296"/>
          </a:xfrm>
        </p:spPr>
      </p:pic>
    </p:spTree>
    <p:extLst>
      <p:ext uri="{BB962C8B-B14F-4D97-AF65-F5344CB8AC3E}">
        <p14:creationId xmlns:p14="http://schemas.microsoft.com/office/powerpoint/2010/main" val="1171805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F424E8E0-79C9-4030-8177-A1DAB9CE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90954"/>
            <a:ext cx="8229600" cy="407609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</a:t>
            </a:r>
            <a:r>
              <a:rPr lang="zh-CN" altLang="en-US" sz="1600" dirty="0">
                <a:cs typeface="+mn-ea"/>
                <a:sym typeface="+mn-lt"/>
              </a:rPr>
              <a:t>每个 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实例在被创建之前都要经过一系列的初始化过程。例如，实例需要配置数据观测</a:t>
            </a:r>
            <a:r>
              <a:rPr lang="en-US" altLang="zh-CN" sz="1600" dirty="0">
                <a:cs typeface="+mn-ea"/>
                <a:sym typeface="+mn-lt"/>
              </a:rPr>
              <a:t>(data observer)</a:t>
            </a:r>
            <a:r>
              <a:rPr lang="zh-CN" altLang="en-US" sz="1600" dirty="0">
                <a:cs typeface="+mn-ea"/>
                <a:sym typeface="+mn-lt"/>
              </a:rPr>
              <a:t>、编译模版、挂载实例到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，然后在数据变化时更新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。在这个过程中，实例也会调用一些 </a:t>
            </a:r>
            <a:r>
              <a:rPr lang="zh-CN" altLang="en-US" sz="1600" b="1" dirty="0">
                <a:cs typeface="+mn-ea"/>
                <a:sym typeface="+mn-lt"/>
              </a:rPr>
              <a:t>生命周期钩子</a:t>
            </a:r>
            <a:r>
              <a:rPr lang="zh-CN" altLang="en-US" sz="1600" dirty="0">
                <a:cs typeface="+mn-ea"/>
                <a:sym typeface="+mn-lt"/>
              </a:rPr>
              <a:t> ，这就给我们提供了执行自定义逻辑的机会。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</a:t>
            </a:r>
            <a:r>
              <a:rPr lang="zh-CN" altLang="en-US" sz="1600" dirty="0">
                <a:cs typeface="+mn-ea"/>
                <a:sym typeface="+mn-lt"/>
              </a:rPr>
              <a:t>它可以总共分为</a:t>
            </a:r>
            <a:r>
              <a:rPr lang="en-US" altLang="zh-CN" sz="1600" dirty="0">
                <a:cs typeface="+mn-ea"/>
                <a:sym typeface="+mn-lt"/>
              </a:rPr>
              <a:t>8</a:t>
            </a:r>
            <a:r>
              <a:rPr lang="zh-CN" altLang="en-US" sz="1600" dirty="0">
                <a:cs typeface="+mn-ea"/>
                <a:sym typeface="+mn-lt"/>
              </a:rPr>
              <a:t>个阶段：</a:t>
            </a: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1.beforeCreate:</a:t>
            </a:r>
            <a:r>
              <a:rPr lang="zh-CN" altLang="en-US" sz="1600" dirty="0">
                <a:cs typeface="+mn-ea"/>
                <a:sym typeface="+mn-lt"/>
              </a:rPr>
              <a:t>在实例初始化之后，数据观测</a:t>
            </a:r>
            <a:r>
              <a:rPr lang="en-US" altLang="zh-CN" sz="1600" dirty="0">
                <a:cs typeface="+mn-ea"/>
                <a:sym typeface="+mn-lt"/>
              </a:rPr>
              <a:t>(data observer) </a:t>
            </a:r>
            <a:r>
              <a:rPr lang="zh-CN" altLang="en-US" sz="1600" dirty="0">
                <a:cs typeface="+mn-ea"/>
                <a:sym typeface="+mn-lt"/>
              </a:rPr>
              <a:t>和 </a:t>
            </a:r>
            <a:r>
              <a:rPr lang="en-US" altLang="zh-CN" sz="1600" dirty="0">
                <a:cs typeface="+mn-ea"/>
                <a:sym typeface="+mn-lt"/>
              </a:rPr>
              <a:t>event/watcher </a:t>
            </a:r>
            <a:r>
              <a:rPr lang="zh-CN" altLang="en-US" sz="1600" dirty="0">
                <a:cs typeface="+mn-ea"/>
                <a:sym typeface="+mn-lt"/>
              </a:rPr>
              <a:t>事件配置之前被调用。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2.created:</a:t>
            </a:r>
            <a:r>
              <a:rPr lang="zh-CN" altLang="en-US" sz="1600" dirty="0">
                <a:cs typeface="+mn-ea"/>
                <a:sym typeface="+mn-lt"/>
              </a:rPr>
              <a:t>实例已经创建完成之后被调用。在这一步，实例已完成以下的配置：数据观测</a:t>
            </a:r>
            <a:r>
              <a:rPr lang="en-US" altLang="zh-CN" sz="1600" dirty="0">
                <a:cs typeface="+mn-ea"/>
                <a:sym typeface="+mn-lt"/>
              </a:rPr>
              <a:t>(data observer)</a:t>
            </a:r>
            <a:r>
              <a:rPr lang="zh-CN" altLang="en-US" sz="1600" dirty="0">
                <a:cs typeface="+mn-ea"/>
                <a:sym typeface="+mn-lt"/>
              </a:rPr>
              <a:t>，属性和方法的运算， </a:t>
            </a:r>
            <a:r>
              <a:rPr lang="en-US" altLang="zh-CN" sz="1600" dirty="0">
                <a:cs typeface="+mn-ea"/>
                <a:sym typeface="+mn-lt"/>
              </a:rPr>
              <a:t>watch/event </a:t>
            </a:r>
            <a:r>
              <a:rPr lang="zh-CN" altLang="en-US" sz="1600" dirty="0">
                <a:cs typeface="+mn-ea"/>
                <a:sym typeface="+mn-lt"/>
              </a:rPr>
              <a:t>事件回调。然而，挂载阶段还没开始，</a:t>
            </a:r>
            <a:r>
              <a:rPr lang="en-US" altLang="zh-CN" sz="1600" dirty="0">
                <a:cs typeface="+mn-ea"/>
                <a:sym typeface="+mn-lt"/>
              </a:rPr>
              <a:t>$el </a:t>
            </a:r>
            <a:r>
              <a:rPr lang="zh-CN" altLang="en-US" sz="1600" dirty="0">
                <a:cs typeface="+mn-ea"/>
                <a:sym typeface="+mn-lt"/>
              </a:rPr>
              <a:t>属性目前不可见。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3.beforeMount:</a:t>
            </a:r>
            <a:r>
              <a:rPr lang="zh-CN" altLang="en-US" sz="1600" dirty="0">
                <a:cs typeface="+mn-ea"/>
                <a:sym typeface="+mn-lt"/>
              </a:rPr>
              <a:t>在挂载开始之前被调用：相关的 </a:t>
            </a:r>
            <a:r>
              <a:rPr lang="en-US" altLang="zh-CN" sz="1600" dirty="0">
                <a:cs typeface="+mn-ea"/>
                <a:sym typeface="+mn-lt"/>
              </a:rPr>
              <a:t>render </a:t>
            </a:r>
            <a:r>
              <a:rPr lang="zh-CN" altLang="en-US" sz="1600" dirty="0">
                <a:cs typeface="+mn-ea"/>
                <a:sym typeface="+mn-lt"/>
              </a:rPr>
              <a:t>函数首次被调用。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4.mounted: el </a:t>
            </a:r>
            <a:r>
              <a:rPr lang="zh-CN" altLang="en-US" sz="1600" dirty="0">
                <a:cs typeface="+mn-ea"/>
                <a:sym typeface="+mn-lt"/>
              </a:rPr>
              <a:t>被新创建的 </a:t>
            </a:r>
            <a:r>
              <a:rPr lang="en-US" altLang="zh-CN" sz="1600" dirty="0" err="1">
                <a:cs typeface="+mn-ea"/>
                <a:sym typeface="+mn-lt"/>
              </a:rPr>
              <a:t>vm</a:t>
            </a:r>
            <a:r>
              <a:rPr lang="en-US" altLang="zh-CN" sz="1600" dirty="0">
                <a:cs typeface="+mn-ea"/>
                <a:sym typeface="+mn-lt"/>
              </a:rPr>
              <a:t>.$el </a:t>
            </a:r>
            <a:r>
              <a:rPr lang="zh-CN" altLang="en-US" sz="1600" dirty="0">
                <a:cs typeface="+mn-ea"/>
                <a:sym typeface="+mn-lt"/>
              </a:rPr>
              <a:t>替换，并挂载到实例上去之后调用该钩子。如果 </a:t>
            </a:r>
            <a:r>
              <a:rPr lang="en-US" altLang="zh-CN" sz="1600" dirty="0">
                <a:cs typeface="+mn-ea"/>
                <a:sym typeface="+mn-lt"/>
              </a:rPr>
              <a:t>root </a:t>
            </a:r>
            <a:r>
              <a:rPr lang="zh-CN" altLang="en-US" sz="1600" dirty="0">
                <a:cs typeface="+mn-ea"/>
                <a:sym typeface="+mn-lt"/>
              </a:rPr>
              <a:t>实例挂载了一个文档内元素，当 </a:t>
            </a:r>
            <a:r>
              <a:rPr lang="en-US" altLang="zh-CN" sz="1600" dirty="0">
                <a:cs typeface="+mn-ea"/>
                <a:sym typeface="+mn-lt"/>
              </a:rPr>
              <a:t>mounted </a:t>
            </a:r>
            <a:r>
              <a:rPr lang="zh-CN" altLang="en-US" sz="1600" dirty="0">
                <a:cs typeface="+mn-ea"/>
                <a:sym typeface="+mn-lt"/>
              </a:rPr>
              <a:t>被调用时 </a:t>
            </a:r>
            <a:r>
              <a:rPr lang="en-US" altLang="zh-CN" sz="1600" dirty="0" err="1">
                <a:cs typeface="+mn-ea"/>
                <a:sym typeface="+mn-lt"/>
              </a:rPr>
              <a:t>vm</a:t>
            </a:r>
            <a:r>
              <a:rPr lang="en-US" altLang="zh-CN" sz="1600" dirty="0">
                <a:cs typeface="+mn-ea"/>
                <a:sym typeface="+mn-lt"/>
              </a:rPr>
              <a:t>.$el </a:t>
            </a:r>
            <a:r>
              <a:rPr lang="zh-CN" altLang="en-US" sz="1600" dirty="0">
                <a:cs typeface="+mn-ea"/>
                <a:sym typeface="+mn-lt"/>
              </a:rPr>
              <a:t>也在文档内。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b="1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798AA4A-4FFB-4FE7-9AE4-19C12570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2320232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A07B72A3-1032-49F9-AAEA-8129E5D0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5.beforeUpdate:</a:t>
            </a:r>
            <a:r>
              <a:rPr lang="zh-CN" altLang="en-US" sz="1600" dirty="0">
                <a:cs typeface="+mn-ea"/>
                <a:sym typeface="+mn-lt"/>
              </a:rPr>
              <a:t>数据更新时调用，发生在虚拟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重新渲染和打补丁之前。</a:t>
            </a: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</a:t>
            </a:r>
            <a:r>
              <a:rPr lang="zh-CN" altLang="en-US" sz="1600" dirty="0">
                <a:cs typeface="+mn-ea"/>
                <a:sym typeface="+mn-lt"/>
              </a:rPr>
              <a:t>你可以在这个钩子中进一步地更改状态，这不会触发附加的重渲染过程。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zh-CN" altLang="en-US" sz="1600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 6.updated:</a:t>
            </a:r>
            <a:r>
              <a:rPr lang="zh-CN" altLang="en-US" sz="1600" dirty="0">
                <a:cs typeface="+mn-ea"/>
                <a:sym typeface="+mn-lt"/>
              </a:rPr>
              <a:t>由于数据更改导致的虚拟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重新渲染和打补丁，在这之后会调用该钩子。当这个钩子被调用时，组件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已经更新，所以你现在可以执行依赖于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的操作。然而在大多数情况下，你应该避免在此期间更改状态。如果要相应状态改变，通常最好使用计算属性或 </a:t>
            </a:r>
            <a:r>
              <a:rPr lang="en-US" altLang="zh-CN" sz="1600" dirty="0">
                <a:cs typeface="+mn-ea"/>
                <a:sym typeface="+mn-lt"/>
              </a:rPr>
              <a:t>Watcher </a:t>
            </a:r>
            <a:r>
              <a:rPr lang="zh-CN" altLang="en-US" sz="1600" dirty="0">
                <a:cs typeface="+mn-ea"/>
                <a:sym typeface="+mn-lt"/>
              </a:rPr>
              <a:t>取而代之。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b="1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b="1" dirty="0">
                <a:cs typeface="+mn-ea"/>
                <a:sym typeface="+mn-lt"/>
              </a:rPr>
              <a:t>        </a:t>
            </a:r>
            <a:r>
              <a:rPr lang="en-US" altLang="zh-CN" sz="1600" dirty="0">
                <a:cs typeface="+mn-ea"/>
                <a:sym typeface="+mn-lt"/>
              </a:rPr>
              <a:t>7.beforeDestroy:</a:t>
            </a:r>
            <a:r>
              <a:rPr lang="zh-CN" altLang="en-US" sz="1600" dirty="0">
                <a:cs typeface="+mn-ea"/>
                <a:sym typeface="+mn-lt"/>
              </a:rPr>
              <a:t>实例销毁之前调用。在这一步，实例仍然完全可用。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    8.destroyed:Vue </a:t>
            </a:r>
            <a:r>
              <a:rPr lang="zh-CN" altLang="en-US" sz="1600" dirty="0">
                <a:cs typeface="+mn-ea"/>
                <a:sym typeface="+mn-lt"/>
              </a:rPr>
              <a:t>实例销毁后调用。调用后，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实例指示的所有东西都会解绑定，所有的事件监听器会被移除，所有的子实例也会被销毁。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zh-CN" altLang="en-US" sz="1600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005CC6C-C155-4694-90BE-987D6957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4040484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8674" y="2863528"/>
            <a:ext cx="1294653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 err="1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优势</a:t>
            </a:r>
            <a:endParaRPr sz="4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80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491055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72001" y="2410166"/>
            <a:ext cx="574675" cy="2500630"/>
          </a:xfrm>
          <a:custGeom>
            <a:avLst/>
            <a:gdLst/>
            <a:ahLst/>
            <a:cxnLst/>
            <a:rect l="l" t="t" r="r" b="b"/>
            <a:pathLst>
              <a:path w="574675" h="2500629">
                <a:moveTo>
                  <a:pt x="0" y="0"/>
                </a:moveTo>
                <a:lnTo>
                  <a:pt x="574199" y="0"/>
                </a:lnTo>
                <a:lnTo>
                  <a:pt x="574199" y="2500500"/>
                </a:lnTo>
                <a:lnTo>
                  <a:pt x="0" y="2500500"/>
                </a:lnTo>
                <a:lnTo>
                  <a:pt x="0" y="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1126" y="3170567"/>
            <a:ext cx="574675" cy="1740535"/>
          </a:xfrm>
          <a:custGeom>
            <a:avLst/>
            <a:gdLst/>
            <a:ahLst/>
            <a:cxnLst/>
            <a:rect l="l" t="t" r="r" b="b"/>
            <a:pathLst>
              <a:path w="574675" h="1740535">
                <a:moveTo>
                  <a:pt x="0" y="0"/>
                </a:moveTo>
                <a:lnTo>
                  <a:pt x="574199" y="0"/>
                </a:lnTo>
                <a:lnTo>
                  <a:pt x="574199" y="1740000"/>
                </a:lnTo>
                <a:lnTo>
                  <a:pt x="0" y="1740000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6595" y="5213064"/>
            <a:ext cx="1203960" cy="653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1664"/>
              </a:lnSpc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1.0.26</a:t>
            </a:r>
            <a:endParaRPr sz="1400">
              <a:cs typeface="+mn-ea"/>
              <a:sym typeface="+mn-lt"/>
            </a:endParaRPr>
          </a:p>
          <a:p>
            <a:pPr algn="ctr">
              <a:lnSpc>
                <a:spcPts val="1664"/>
              </a:lnSpc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26kb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5200" y="5213063"/>
            <a:ext cx="1445895" cy="66345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2715" marR="5080" indent="-120650">
              <a:lnSpc>
                <a:spcPts val="1650"/>
              </a:lnSpc>
              <a:spcBef>
                <a:spcPts val="18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2.0 </a:t>
            </a:r>
            <a:r>
              <a:rPr sz="1400" b="1" spc="15" dirty="0">
                <a:solidFill>
                  <a:srgbClr val="34495E"/>
                </a:solidFill>
                <a:cs typeface="+mn-ea"/>
                <a:sym typeface="+mn-lt"/>
              </a:rPr>
              <a:t>Runtime</a:t>
            </a:r>
            <a:r>
              <a:rPr sz="1400" b="1" spc="-7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Build  16kb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08901" y="2410166"/>
            <a:ext cx="574675" cy="2500630"/>
          </a:xfrm>
          <a:custGeom>
            <a:avLst/>
            <a:gdLst/>
            <a:ahLst/>
            <a:cxnLst/>
            <a:rect l="l" t="t" r="r" b="b"/>
            <a:pathLst>
              <a:path w="574675" h="2500629">
                <a:moveTo>
                  <a:pt x="0" y="0"/>
                </a:moveTo>
                <a:lnTo>
                  <a:pt x="574199" y="0"/>
                </a:lnTo>
                <a:lnTo>
                  <a:pt x="574199" y="2500500"/>
                </a:lnTo>
                <a:lnTo>
                  <a:pt x="0" y="2500500"/>
                </a:lnTo>
                <a:lnTo>
                  <a:pt x="0" y="0"/>
                </a:lnTo>
                <a:close/>
              </a:path>
            </a:pathLst>
          </a:custGeom>
          <a:solidFill>
            <a:srgbClr val="9FC5E7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3097" y="5213063"/>
            <a:ext cx="222123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21334" marR="5080" indent="-509270">
              <a:lnSpc>
                <a:spcPts val="1650"/>
              </a:lnSpc>
              <a:spcBef>
                <a:spcPts val="18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Vue </a:t>
            </a:r>
            <a:r>
              <a:rPr sz="1400" b="1" spc="-15" dirty="0">
                <a:solidFill>
                  <a:srgbClr val="34495E"/>
                </a:solidFill>
                <a:cs typeface="+mn-ea"/>
                <a:sym typeface="+mn-lt"/>
              </a:rPr>
              <a:t>+ </a:t>
            </a:r>
            <a:r>
              <a:rPr sz="1400" b="1" spc="30" dirty="0">
                <a:solidFill>
                  <a:srgbClr val="34495E"/>
                </a:solidFill>
                <a:cs typeface="+mn-ea"/>
                <a:sym typeface="+mn-lt"/>
              </a:rPr>
              <a:t>vue-router </a:t>
            </a:r>
            <a:r>
              <a:rPr sz="1400" b="1" spc="-15" dirty="0">
                <a:solidFill>
                  <a:srgbClr val="34495E"/>
                </a:solidFill>
                <a:cs typeface="+mn-ea"/>
                <a:sym typeface="+mn-lt"/>
              </a:rPr>
              <a:t>+ </a:t>
            </a: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vuex 2.0  26kb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6999" y="628424"/>
            <a:ext cx="83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20" dirty="0">
                <a:solidFill>
                  <a:srgbClr val="34495E"/>
                </a:solidFill>
                <a:cs typeface="+mn-ea"/>
                <a:sym typeface="+mn-lt"/>
              </a:rPr>
              <a:t>更</a:t>
            </a:r>
            <a:r>
              <a:rPr sz="3200" b="1" spc="-15" dirty="0">
                <a:solidFill>
                  <a:srgbClr val="34495E"/>
                </a:solidFill>
                <a:cs typeface="+mn-ea"/>
                <a:sym typeface="+mn-lt"/>
              </a:rPr>
              <a:t>轻</a:t>
            </a:r>
            <a:endParaRPr sz="32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1674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49135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99" y="630094"/>
            <a:ext cx="83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15" dirty="0">
                <a:solidFill>
                  <a:srgbClr val="34495E"/>
                </a:solidFill>
                <a:cs typeface="+mn-ea"/>
                <a:sym typeface="+mn-lt"/>
              </a:rPr>
              <a:t>更快</a:t>
            </a:r>
            <a:endParaRPr sz="3200"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0626" y="3586817"/>
            <a:ext cx="570865" cy="1327150"/>
          </a:xfrm>
          <a:custGeom>
            <a:avLst/>
            <a:gdLst/>
            <a:ahLst/>
            <a:cxnLst/>
            <a:rect l="l" t="t" r="r" b="b"/>
            <a:pathLst>
              <a:path w="570864" h="1327150">
                <a:moveTo>
                  <a:pt x="0" y="0"/>
                </a:moveTo>
                <a:lnTo>
                  <a:pt x="570299" y="0"/>
                </a:lnTo>
                <a:lnTo>
                  <a:pt x="570299" y="1326899"/>
                </a:lnTo>
                <a:lnTo>
                  <a:pt x="0" y="1326899"/>
                </a:lnTo>
                <a:lnTo>
                  <a:pt x="0" y="0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7050" y="3180101"/>
            <a:ext cx="570865" cy="1733550"/>
          </a:xfrm>
          <a:custGeom>
            <a:avLst/>
            <a:gdLst/>
            <a:ahLst/>
            <a:cxnLst/>
            <a:rect l="l" t="t" r="r" b="b"/>
            <a:pathLst>
              <a:path w="570864" h="1733550">
                <a:moveTo>
                  <a:pt x="0" y="0"/>
                </a:moveTo>
                <a:lnTo>
                  <a:pt x="570299" y="0"/>
                </a:lnTo>
                <a:lnTo>
                  <a:pt x="570299" y="1733099"/>
                </a:lnTo>
                <a:lnTo>
                  <a:pt x="0" y="17330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3475" y="2572869"/>
            <a:ext cx="570865" cy="2340610"/>
          </a:xfrm>
          <a:custGeom>
            <a:avLst/>
            <a:gdLst/>
            <a:ahLst/>
            <a:cxnLst/>
            <a:rect l="l" t="t" r="r" b="b"/>
            <a:pathLst>
              <a:path w="570864" h="2340610">
                <a:moveTo>
                  <a:pt x="0" y="0"/>
                </a:moveTo>
                <a:lnTo>
                  <a:pt x="570299" y="0"/>
                </a:lnTo>
                <a:lnTo>
                  <a:pt x="570299" y="2340300"/>
                </a:lnTo>
                <a:lnTo>
                  <a:pt x="0" y="2340300"/>
                </a:lnTo>
                <a:lnTo>
                  <a:pt x="0" y="0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69876" y="2505286"/>
            <a:ext cx="570865" cy="2408555"/>
          </a:xfrm>
          <a:custGeom>
            <a:avLst/>
            <a:gdLst/>
            <a:ahLst/>
            <a:cxnLst/>
            <a:rect l="l" t="t" r="r" b="b"/>
            <a:pathLst>
              <a:path w="570864" h="2408554">
                <a:moveTo>
                  <a:pt x="0" y="0"/>
                </a:moveTo>
                <a:lnTo>
                  <a:pt x="570299" y="0"/>
                </a:lnTo>
                <a:lnTo>
                  <a:pt x="570299" y="2408099"/>
                </a:lnTo>
                <a:lnTo>
                  <a:pt x="0" y="2408099"/>
                </a:lnTo>
                <a:lnTo>
                  <a:pt x="0" y="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3617" y="5184297"/>
            <a:ext cx="9245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6256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Vanilla  JavaScript</a:t>
            </a:r>
            <a:endParaRPr sz="140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8351" y="5184297"/>
            <a:ext cx="6470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Vue</a:t>
            </a:r>
            <a:r>
              <a:rPr sz="1400" b="1"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2.0</a:t>
            </a:r>
            <a:endParaRPr sz="1400"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8897" y="5184285"/>
            <a:ext cx="5200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44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React  15.3.1</a:t>
            </a:r>
            <a:endParaRPr sz="1400"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7031" y="5161835"/>
            <a:ext cx="79629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953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Angular  2.0.0-rc.5</a:t>
            </a:r>
            <a:endParaRPr sz="1400"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6892" y="3246022"/>
            <a:ext cx="2178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5553" y="2746813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1.37x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6528" y="2128951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1.82x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60227" y="1818810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2.16x</a:t>
            </a:r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79824" y="6498307"/>
            <a:ext cx="1397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u="sng" dirty="0">
                <a:solidFill>
                  <a:srgbClr val="34495E"/>
                </a:solidFill>
                <a:cs typeface="+mn-ea"/>
                <a:sym typeface="+mn-lt"/>
              </a:rPr>
              <a:t>基于第三方独立测试</a:t>
            </a:r>
            <a:endParaRPr sz="1200" dirty="0"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26275" y="2249936"/>
            <a:ext cx="570865" cy="2663825"/>
          </a:xfrm>
          <a:custGeom>
            <a:avLst/>
            <a:gdLst/>
            <a:ahLst/>
            <a:cxnLst/>
            <a:rect l="l" t="t" r="r" b="b"/>
            <a:pathLst>
              <a:path w="570865" h="2663825">
                <a:moveTo>
                  <a:pt x="0" y="0"/>
                </a:moveTo>
                <a:lnTo>
                  <a:pt x="570299" y="0"/>
                </a:lnTo>
                <a:lnTo>
                  <a:pt x="570299" y="2663699"/>
                </a:lnTo>
                <a:lnTo>
                  <a:pt x="0" y="2663699"/>
                </a:lnTo>
                <a:lnTo>
                  <a:pt x="0" y="0"/>
                </a:lnTo>
                <a:close/>
              </a:path>
            </a:pathLst>
          </a:custGeom>
          <a:solidFill>
            <a:srgbClr val="34495E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18378" y="2056326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1.85x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37147" y="5184297"/>
            <a:ext cx="5200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8382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Vue  1.0.26</a:t>
            </a:r>
            <a:endParaRPr sz="1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066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4424" y="718626"/>
            <a:ext cx="1803400" cy="4521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r>
              <a:rPr sz="2800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端渲染</a:t>
            </a:r>
            <a:endParaRPr sz="2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3238" y="1719033"/>
            <a:ext cx="8665523" cy="3972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9638" y="1311846"/>
            <a:ext cx="23698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支持流式渲染 +</a:t>
            </a:r>
            <a:r>
              <a:rPr sz="1400" spc="-5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spc="-5" dirty="0">
                <a:solidFill>
                  <a:srgbClr val="34495E"/>
                </a:solidFill>
                <a:cs typeface="+mn-ea"/>
                <a:sym typeface="+mn-lt"/>
              </a:rPr>
              <a:t>组</a:t>
            </a:r>
            <a:r>
              <a:rPr sz="1400" spc="25" dirty="0">
                <a:solidFill>
                  <a:srgbClr val="34495E"/>
                </a:solidFill>
                <a:cs typeface="+mn-ea"/>
                <a:sym typeface="+mn-lt"/>
              </a:rPr>
              <a:t>件</a:t>
            </a: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级别</a:t>
            </a:r>
            <a:r>
              <a:rPr sz="1400" spc="-5" dirty="0">
                <a:solidFill>
                  <a:srgbClr val="34495E"/>
                </a:solidFill>
                <a:cs typeface="+mn-ea"/>
                <a:sym typeface="+mn-lt"/>
              </a:rPr>
              <a:t>缓</a:t>
            </a: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存</a:t>
            </a:r>
            <a:endParaRPr sz="1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187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900" y="2126074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侵入性低</a:t>
            </a:r>
            <a:endParaRPr sz="3600" dirty="0"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897" y="3018695"/>
            <a:ext cx="5714365" cy="7720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不对整体架构做过多约束，方便与其他库或 是已有的前端技术栈整合。</a:t>
            </a:r>
          </a:p>
        </p:txBody>
      </p:sp>
    </p:spTree>
    <p:extLst>
      <p:ext uri="{BB962C8B-B14F-4D97-AF65-F5344CB8AC3E}">
        <p14:creationId xmlns:p14="http://schemas.microsoft.com/office/powerpoint/2010/main" val="2498422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92500" y="3018695"/>
            <a:ext cx="5207000" cy="7720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基于组件的开发模式有利于将界面代码 自然分割成更容易维护的模块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16410CF-F972-4442-9AD4-07C7C6507907}"/>
              </a:ext>
            </a:extLst>
          </p:cNvPr>
          <p:cNvSpPr txBox="1"/>
          <p:nvPr/>
        </p:nvSpPr>
        <p:spPr>
          <a:xfrm>
            <a:off x="4937686" y="2126074"/>
            <a:ext cx="23166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3600" b="1" spc="-15" dirty="0">
                <a:solidFill>
                  <a:srgbClr val="34495E"/>
                </a:solidFill>
                <a:cs typeface="+mn-ea"/>
                <a:sym typeface="+mn-lt"/>
              </a:rPr>
              <a:t>鼓励模块化</a:t>
            </a:r>
            <a:endParaRPr sz="3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59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>
            <a:extLst>
              <a:ext uri="{FF2B5EF4-FFF2-40B4-BE49-F238E27FC236}">
                <a16:creationId xmlns:a16="http://schemas.microsoft.com/office/drawing/2014/main" id="{979C6889-112E-42F9-B11C-7A87C84E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81001"/>
            <a:ext cx="8229600" cy="5745163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sz="2000" b="1" spc="-15" dirty="0">
                <a:solidFill>
                  <a:srgbClr val="34495E"/>
                </a:solidFill>
                <a:cs typeface="+mn-ea"/>
                <a:sym typeface="+mn-lt"/>
              </a:rPr>
              <a:t>历史由来</a:t>
            </a:r>
            <a:endParaRPr lang="en-US" altLang="zh-CN" sz="2000" b="1" spc="-15" dirty="0">
              <a:solidFill>
                <a:srgbClr val="34495E"/>
              </a:solidFill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</a:t>
            </a:r>
            <a:r>
              <a:rPr lang="zh-CN" altLang="en-US" sz="1600" dirty="0">
                <a:cs typeface="+mn-ea"/>
                <a:sym typeface="+mn-lt"/>
              </a:rPr>
              <a:t>尤雨溪谈</a:t>
            </a:r>
            <a:r>
              <a:rPr lang="en-US" altLang="zh-CN" sz="1600" dirty="0">
                <a:cs typeface="+mn-ea"/>
                <a:sym typeface="+mn-lt"/>
              </a:rPr>
              <a:t>Vue.js</a:t>
            </a:r>
            <a:r>
              <a:rPr lang="zh-CN" altLang="en-US" sz="1600" dirty="0">
                <a:cs typeface="+mn-ea"/>
                <a:sym typeface="+mn-lt"/>
              </a:rPr>
              <a:t>：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	</a:t>
            </a:r>
            <a:r>
              <a:rPr lang="zh-CN" altLang="en-US" sz="1600" dirty="0">
                <a:cs typeface="+mn-ea"/>
                <a:sym typeface="+mn-lt"/>
              </a:rPr>
              <a:t>“我在 </a:t>
            </a:r>
            <a:r>
              <a:rPr lang="en-US" altLang="zh-CN" sz="1600" dirty="0">
                <a:cs typeface="+mn-ea"/>
                <a:sym typeface="+mn-lt"/>
              </a:rPr>
              <a:t>Google </a:t>
            </a:r>
            <a:r>
              <a:rPr lang="zh-CN" altLang="en-US" sz="1600" dirty="0">
                <a:cs typeface="+mn-ea"/>
                <a:sym typeface="+mn-lt"/>
              </a:rPr>
              <a:t>的工作需要在浏览器上进行大量原型设计，于是我想要尽快获得有形的东西。当时有些项目使用了 </a:t>
            </a:r>
            <a:r>
              <a:rPr lang="en-US" altLang="zh-CN" sz="1600" dirty="0">
                <a:cs typeface="+mn-ea"/>
                <a:sym typeface="+mn-lt"/>
              </a:rPr>
              <a:t>Angular</a:t>
            </a:r>
            <a:r>
              <a:rPr lang="zh-CN" altLang="en-US" sz="1600" dirty="0">
                <a:cs typeface="+mn-ea"/>
                <a:sym typeface="+mn-lt"/>
              </a:rPr>
              <a:t>。</a:t>
            </a:r>
            <a:r>
              <a:rPr lang="en-US" altLang="zh-CN" sz="1600" dirty="0">
                <a:cs typeface="+mn-ea"/>
                <a:sym typeface="+mn-lt"/>
              </a:rPr>
              <a:t>Angular </a:t>
            </a:r>
            <a:r>
              <a:rPr lang="zh-CN" altLang="en-US" sz="1600" dirty="0">
                <a:cs typeface="+mn-ea"/>
                <a:sym typeface="+mn-lt"/>
              </a:rPr>
              <a:t>提供了一些用数据绑定和数据驱动来处理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的方法，所以你不必自己碰 </a:t>
            </a:r>
            <a:r>
              <a:rPr lang="en-US" altLang="zh-CN" sz="1600" dirty="0">
                <a:cs typeface="+mn-ea"/>
                <a:sym typeface="+mn-lt"/>
              </a:rPr>
              <a:t>DOM</a:t>
            </a:r>
            <a:r>
              <a:rPr lang="zh-CN" altLang="en-US" sz="1600" dirty="0">
                <a:cs typeface="+mn-ea"/>
                <a:sym typeface="+mn-lt"/>
              </a:rPr>
              <a:t>。它也有一些副作用，就是按照它规定的方式来构建代码。对于当时的场景而言实在是太重了。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	</a:t>
            </a:r>
            <a:r>
              <a:rPr lang="zh-CN" altLang="en-US" sz="1600" dirty="0">
                <a:cs typeface="+mn-ea"/>
                <a:sym typeface="+mn-lt"/>
              </a:rPr>
              <a:t>我想，我可以只把我喜欢的部分从 </a:t>
            </a:r>
            <a:r>
              <a:rPr lang="en-US" altLang="zh-CN" sz="1600" dirty="0">
                <a:cs typeface="+mn-ea"/>
                <a:sym typeface="+mn-lt"/>
              </a:rPr>
              <a:t>Angular </a:t>
            </a:r>
            <a:r>
              <a:rPr lang="zh-CN" altLang="en-US" sz="1600" dirty="0">
                <a:cs typeface="+mn-ea"/>
                <a:sym typeface="+mn-lt"/>
              </a:rPr>
              <a:t>中提出来，建立一个非常轻巧的库，不需要那些额外的逻辑。我也很好奇 </a:t>
            </a:r>
            <a:r>
              <a:rPr lang="en-US" altLang="zh-CN" sz="1600" dirty="0">
                <a:cs typeface="+mn-ea"/>
                <a:sym typeface="+mn-lt"/>
              </a:rPr>
              <a:t>Angular </a:t>
            </a:r>
            <a:r>
              <a:rPr lang="zh-CN" altLang="en-US" sz="1600" dirty="0">
                <a:cs typeface="+mn-ea"/>
                <a:sym typeface="+mn-lt"/>
              </a:rPr>
              <a:t>的源码到底是怎么设计的。我最开始只是想着手提取 </a:t>
            </a:r>
            <a:r>
              <a:rPr lang="en-US" altLang="zh-CN" sz="1600" dirty="0">
                <a:cs typeface="+mn-ea"/>
                <a:sym typeface="+mn-lt"/>
              </a:rPr>
              <a:t>Angular </a:t>
            </a:r>
            <a:r>
              <a:rPr lang="zh-CN" altLang="en-US" sz="1600" dirty="0">
                <a:cs typeface="+mn-ea"/>
                <a:sym typeface="+mn-lt"/>
              </a:rPr>
              <a:t>里面很小的功能，如声明式数据绑定。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大概就是这么开始的。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	</a:t>
            </a:r>
            <a:r>
              <a:rPr lang="zh-CN" altLang="en-US" sz="1600" dirty="0">
                <a:cs typeface="+mn-ea"/>
                <a:sym typeface="+mn-lt"/>
              </a:rPr>
              <a:t>用过一段时间之后，我感觉我做的东西还有点前途，因为我自己就很喜欢用。于是我花了更多的时间把它封装好，取了一个名字叫做 </a:t>
            </a:r>
            <a:r>
              <a:rPr lang="en-US" altLang="zh-CN" sz="1600" dirty="0">
                <a:cs typeface="+mn-ea"/>
                <a:sym typeface="+mn-lt"/>
              </a:rPr>
              <a:t>Vue.js</a:t>
            </a:r>
            <a:r>
              <a:rPr lang="zh-CN" altLang="en-US" sz="1600" dirty="0">
                <a:cs typeface="+mn-ea"/>
                <a:sym typeface="+mn-lt"/>
              </a:rPr>
              <a:t>。 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          2014 </a:t>
            </a:r>
            <a:r>
              <a:rPr lang="zh-CN" altLang="en-US" sz="1600" dirty="0">
                <a:cs typeface="+mn-ea"/>
                <a:sym typeface="+mn-lt"/>
              </a:rPr>
              <a:t>年 </a:t>
            </a:r>
            <a:r>
              <a:rPr lang="en-US" altLang="zh-CN" sz="1600" dirty="0">
                <a:cs typeface="+mn-ea"/>
                <a:sym typeface="+mn-lt"/>
              </a:rPr>
              <a:t>2 </a:t>
            </a:r>
            <a:r>
              <a:rPr lang="zh-CN" altLang="en-US" sz="1600" dirty="0">
                <a:cs typeface="+mn-ea"/>
                <a:sym typeface="+mn-lt"/>
              </a:rPr>
              <a:t>月，我第一次将它作为实际的项目发布在 </a:t>
            </a:r>
            <a:r>
              <a:rPr lang="en-US" altLang="zh-CN" sz="1600" dirty="0" err="1">
                <a:cs typeface="+mn-ea"/>
                <a:sym typeface="+mn-lt"/>
              </a:rPr>
              <a:t>Github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上，并把链接发送到了 </a:t>
            </a:r>
            <a:r>
              <a:rPr lang="en-US" altLang="zh-CN" sz="1600" dirty="0">
                <a:cs typeface="+mn-ea"/>
                <a:sym typeface="+mn-lt"/>
              </a:rPr>
              <a:t>Hacker News </a:t>
            </a:r>
            <a:r>
              <a:rPr lang="zh-CN" altLang="en-US" sz="1600" dirty="0">
                <a:cs typeface="+mn-ea"/>
                <a:sym typeface="+mn-lt"/>
              </a:rPr>
              <a:t>上，它就被顶到了首页，然后它在首页待了好几个小时。后来，我写了一篇文章，分享了 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第一周的使用数据以及我的感受。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1600" dirty="0">
                <a:cs typeface="+mn-ea"/>
                <a:sym typeface="+mn-lt"/>
              </a:rPr>
              <a:t>              那是我第一次看见这么多人在 </a:t>
            </a:r>
            <a:r>
              <a:rPr lang="en-US" altLang="zh-CN" sz="1600" dirty="0" err="1">
                <a:cs typeface="+mn-ea"/>
                <a:sym typeface="+mn-lt"/>
              </a:rPr>
              <a:t>Github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上为一个项目打星星。我当时一个星期收获了好几百个星星，整个人都激动坏了。</a:t>
            </a:r>
            <a:endParaRPr lang="en-US" altLang="zh-CN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9459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3503" y="2157383"/>
            <a:ext cx="2344994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36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鼓励模块化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8739" y="3018695"/>
            <a:ext cx="4116744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~18kb min+gzip，无外部依赖</a:t>
            </a:r>
          </a:p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不依赖脏检测的高效数据绑定</a:t>
            </a:r>
          </a:p>
        </p:txBody>
      </p:sp>
    </p:spTree>
    <p:extLst>
      <p:ext uri="{BB962C8B-B14F-4D97-AF65-F5344CB8AC3E}">
        <p14:creationId xmlns:p14="http://schemas.microsoft.com/office/powerpoint/2010/main" val="3724179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6795494"/>
            <a:ext cx="9144000" cy="62865"/>
          </a:xfrm>
          <a:custGeom>
            <a:avLst/>
            <a:gdLst/>
            <a:ahLst/>
            <a:cxnLst/>
            <a:rect l="l" t="t" r="r" b="b"/>
            <a:pathLst>
              <a:path w="9144000" h="62865">
                <a:moveTo>
                  <a:pt x="0" y="0"/>
                </a:moveTo>
                <a:lnTo>
                  <a:pt x="9143999" y="0"/>
                </a:lnTo>
                <a:lnTo>
                  <a:pt x="9143999" y="62506"/>
                </a:lnTo>
                <a:lnTo>
                  <a:pt x="0" y="62506"/>
                </a:lnTo>
                <a:lnTo>
                  <a:pt x="0" y="0"/>
                </a:lnTo>
                <a:close/>
              </a:path>
            </a:pathLst>
          </a:custGeom>
          <a:solidFill>
            <a:srgbClr val="4FC08D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850" y="60418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国内用户</a:t>
            </a:r>
          </a:p>
        </p:txBody>
      </p:sp>
      <p:sp>
        <p:nvSpPr>
          <p:cNvPr id="4" name="object 4"/>
          <p:cNvSpPr/>
          <p:nvPr/>
        </p:nvSpPr>
        <p:spPr>
          <a:xfrm>
            <a:off x="8493830" y="3779402"/>
            <a:ext cx="1308351" cy="62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3700" y="3814426"/>
            <a:ext cx="1561139" cy="624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3699" y="1719573"/>
            <a:ext cx="1257190" cy="703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17051" y="1768376"/>
            <a:ext cx="1557631" cy="533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59679" y="4895100"/>
            <a:ext cx="1380907" cy="533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58075" y="5060774"/>
            <a:ext cx="1590274" cy="176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90725" y="2791825"/>
            <a:ext cx="1557624" cy="476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3609" y="2542627"/>
            <a:ext cx="934120" cy="884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2750" y="2789097"/>
            <a:ext cx="1687170" cy="6244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20726" y="4973038"/>
            <a:ext cx="1257199" cy="377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61537" y="3863214"/>
            <a:ext cx="813148" cy="533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81849" y="3651152"/>
            <a:ext cx="1257200" cy="957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90725" y="1843454"/>
            <a:ext cx="1557624" cy="4757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9136" y="4655482"/>
            <a:ext cx="1590287" cy="9867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40574" y="1961601"/>
            <a:ext cx="2130024" cy="2854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47500" y="2883224"/>
            <a:ext cx="1556364" cy="475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96649" y="5955568"/>
            <a:ext cx="27987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999999"/>
                </a:solidFill>
                <a:cs typeface="+mn-ea"/>
                <a:sym typeface="+mn-lt"/>
              </a:rPr>
              <a:t>不完全统计</a:t>
            </a:r>
            <a:r>
              <a:rPr spc="-5" dirty="0">
                <a:solidFill>
                  <a:srgbClr val="999999"/>
                </a:solidFill>
                <a:cs typeface="+mn-ea"/>
                <a:sym typeface="+mn-lt"/>
              </a:rPr>
              <a:t>，排名不分先后</a:t>
            </a:r>
            <a:endParaRPr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5153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6795494"/>
            <a:ext cx="9144000" cy="62865"/>
          </a:xfrm>
          <a:custGeom>
            <a:avLst/>
            <a:gdLst/>
            <a:ahLst/>
            <a:cxnLst/>
            <a:rect l="l" t="t" r="r" b="b"/>
            <a:pathLst>
              <a:path w="9144000" h="62865">
                <a:moveTo>
                  <a:pt x="0" y="0"/>
                </a:moveTo>
                <a:lnTo>
                  <a:pt x="9143999" y="0"/>
                </a:lnTo>
                <a:lnTo>
                  <a:pt x="9143999" y="62506"/>
                </a:lnTo>
                <a:lnTo>
                  <a:pt x="0" y="62506"/>
                </a:lnTo>
                <a:lnTo>
                  <a:pt x="0" y="0"/>
                </a:lnTo>
                <a:close/>
              </a:path>
            </a:pathLst>
          </a:custGeom>
          <a:solidFill>
            <a:srgbClr val="4FC08D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3100" y="908735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社区项目的活跃</a:t>
            </a:r>
            <a:endParaRPr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4100" y="2176350"/>
            <a:ext cx="2234674" cy="452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5101" y="2007363"/>
            <a:ext cx="862149" cy="790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0275" y="2240218"/>
            <a:ext cx="2219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Quasar</a:t>
            </a:r>
            <a:r>
              <a:rPr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Framework</a:t>
            </a: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4100" y="3033526"/>
            <a:ext cx="2214642" cy="790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0700" y="3033525"/>
            <a:ext cx="729374" cy="729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40275" y="326636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iView</a:t>
            </a:r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93700" y="4053950"/>
            <a:ext cx="595100" cy="59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4176" y="4188868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Muse-UI</a:t>
            </a:r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00588" y="4046701"/>
            <a:ext cx="609599" cy="609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1649" y="4188868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Vux</a:t>
            </a:r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6451" y="5006497"/>
            <a:ext cx="609599" cy="6095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14176" y="5148656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Vuetify</a:t>
            </a:r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67429" y="5063713"/>
            <a:ext cx="862149" cy="495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7853" y="5148656"/>
            <a:ext cx="167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Vue</a:t>
            </a:r>
            <a:r>
              <a:rPr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Material</a:t>
            </a:r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2813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79968" y="3053256"/>
            <a:ext cx="20320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>
                <a:solidFill>
                  <a:srgbClr val="34495E"/>
                </a:solidFill>
                <a:cs typeface="+mn-ea"/>
                <a:sym typeface="+mn-lt"/>
              </a:rPr>
              <a:t>Thanks</a:t>
            </a:r>
            <a:endParaRPr sz="4800" dirty="0"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9989" y="6436115"/>
            <a:ext cx="9518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400" dirty="0">
                <a:solidFill>
                  <a:srgbClr val="34495E"/>
                </a:solidFill>
                <a:cs typeface="+mn-ea"/>
                <a:sym typeface="+mn-lt"/>
              </a:rPr>
              <a:t>Ramirez</a:t>
            </a:r>
            <a:endParaRPr sz="1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248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0799" y="1759708"/>
            <a:ext cx="939800" cy="6202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现状</a:t>
            </a:r>
            <a:endParaRPr sz="3600"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5298" y="2446564"/>
            <a:ext cx="6861124" cy="85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424815" indent="-412115">
              <a:lnSpc>
                <a:spcPct val="120000"/>
              </a:lnSpc>
              <a:spcBef>
                <a:spcPts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~</a:t>
            </a:r>
            <a: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75</a:t>
            </a: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k stars on</a:t>
            </a:r>
            <a:r>
              <a:rPr sz="2400" spc="-9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GitHub</a:t>
            </a:r>
            <a:b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(jQuery:~47k,AngularJS:~57k,Angular:~30k)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5299" y="3144820"/>
            <a:ext cx="6371590" cy="1530932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~185k/mo downloads on</a:t>
            </a:r>
            <a:r>
              <a:rPr sz="2400" spc="-9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NPM</a:t>
            </a:r>
            <a:endParaRPr sz="2400" dirty="0">
              <a:cs typeface="+mn-ea"/>
              <a:sym typeface="+mn-lt"/>
            </a:endParaRPr>
          </a:p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~264k/mo unique visitors to</a:t>
            </a:r>
            <a:r>
              <a:rPr sz="2400" spc="-8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vuejs.org</a:t>
            </a:r>
            <a:endParaRPr sz="2400" dirty="0">
              <a:cs typeface="+mn-ea"/>
              <a:sym typeface="+mn-lt"/>
            </a:endParaRPr>
          </a:p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~55k weekly active Chrome extension</a:t>
            </a:r>
            <a:r>
              <a:rPr sz="2400" spc="-9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users</a:t>
            </a:r>
            <a:endParaRPr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34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0138" y="2022888"/>
            <a:ext cx="3160035" cy="2708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">
              <a:lnSpc>
                <a:spcPct val="120000"/>
              </a:lnSpc>
              <a:spcBef>
                <a:spcPct val="0"/>
              </a:spcBef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核心思想：</a:t>
            </a:r>
            <a:endParaRPr sz="3600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sz="3800" dirty="0">
              <a:cs typeface="+mn-ea"/>
              <a:sym typeface="+mn-lt"/>
            </a:endParaRPr>
          </a:p>
          <a:p>
            <a:pPr marL="619760" indent="-607060">
              <a:lnSpc>
                <a:spcPct val="120000"/>
              </a:lnSpc>
              <a:spcBef>
                <a:spcPct val="0"/>
              </a:spcBef>
              <a:buFont typeface="Source Sans Pro"/>
              <a:buAutoNum type="arabicPeriod"/>
              <a:tabLst>
                <a:tab pos="619760" algn="l"/>
                <a:tab pos="620395" algn="l"/>
              </a:tabLst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数据驱动</a:t>
            </a:r>
            <a:endParaRPr sz="3600" dirty="0">
              <a:cs typeface="+mn-ea"/>
              <a:sym typeface="+mn-lt"/>
            </a:endParaRPr>
          </a:p>
          <a:p>
            <a:pPr marL="619760" indent="-607060">
              <a:lnSpc>
                <a:spcPct val="120000"/>
              </a:lnSpc>
              <a:spcBef>
                <a:spcPct val="0"/>
              </a:spcBef>
              <a:buFont typeface="Source Sans Pro"/>
              <a:buAutoNum type="arabicPeriod"/>
              <a:tabLst>
                <a:tab pos="619760" algn="l"/>
                <a:tab pos="620395" algn="l"/>
              </a:tabLst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组件化</a:t>
            </a:r>
            <a:endParaRPr sz="3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118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643" y="2631904"/>
            <a:ext cx="2724785" cy="13138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数据驱动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3600" b="0" spc="1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Data-Driven</a:t>
            </a:r>
            <a:endParaRPr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697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308C3D3D-E001-4BD2-B873-9779E3DA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481" y="934028"/>
            <a:ext cx="7933039" cy="49899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cs typeface="+mn-ea"/>
                <a:sym typeface="+mn-lt"/>
              </a:rPr>
              <a:t>程序</a:t>
            </a:r>
            <a:r>
              <a:rPr lang="en-US" altLang="zh-CN" sz="1800" dirty="0">
                <a:cs typeface="+mn-ea"/>
                <a:sym typeface="+mn-lt"/>
              </a:rPr>
              <a:t>=</a:t>
            </a:r>
            <a:r>
              <a:rPr lang="zh-CN" altLang="en-US" sz="1800" dirty="0">
                <a:cs typeface="+mn-ea"/>
                <a:sym typeface="+mn-lt"/>
              </a:rPr>
              <a:t>数据结构</a:t>
            </a:r>
            <a:r>
              <a:rPr lang="en-US" altLang="zh-CN" sz="1800" dirty="0">
                <a:cs typeface="+mn-ea"/>
                <a:sym typeface="+mn-lt"/>
              </a:rPr>
              <a:t>+</a:t>
            </a:r>
            <a:r>
              <a:rPr lang="zh-CN" altLang="en-US" sz="1800" dirty="0">
                <a:cs typeface="+mn-ea"/>
                <a:sym typeface="+mn-lt"/>
              </a:rPr>
              <a:t>算法，这是每个程序都耳熟能详的一句话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可在前端这里并不纯粹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因为前端需要跟界面打交道</a:t>
            </a:r>
            <a:r>
              <a:rPr lang="en-US" altLang="zh-CN" sz="1800" dirty="0">
                <a:cs typeface="+mn-ea"/>
                <a:sym typeface="+mn-lt"/>
              </a:rPr>
              <a:t>,HTML + CSS</a:t>
            </a:r>
            <a:r>
              <a:rPr lang="zh-CN" altLang="en-US" sz="1800" dirty="0">
                <a:cs typeface="+mn-ea"/>
                <a:sym typeface="+mn-lt"/>
              </a:rPr>
              <a:t>并没用被抽象成某种在</a:t>
            </a:r>
            <a:r>
              <a:rPr lang="en-US" altLang="zh-CN" sz="1800" dirty="0">
                <a:cs typeface="+mn-ea"/>
                <a:sym typeface="+mn-lt"/>
              </a:rPr>
              <a:t>JS</a:t>
            </a:r>
            <a:r>
              <a:rPr lang="zh-CN" altLang="en-US" sz="1800" dirty="0">
                <a:cs typeface="+mn-ea"/>
                <a:sym typeface="+mn-lt"/>
              </a:rPr>
              <a:t>中使用的数据结构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充当的更多是界面的一种配置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en-US" altLang="zh-CN" sz="1800" dirty="0">
                <a:solidFill>
                  <a:srgbClr val="00B0F0"/>
                </a:solidFill>
                <a:cs typeface="+mn-ea"/>
                <a:sym typeface="+mn-lt"/>
              </a:rPr>
              <a:t> jQuery</a:t>
            </a:r>
            <a:r>
              <a:rPr lang="zh-CN" altLang="en-US" sz="1800" dirty="0">
                <a:cs typeface="+mn-ea"/>
                <a:sym typeface="+mn-lt"/>
              </a:rPr>
              <a:t>程序员看待他的方式就一块块的</a:t>
            </a:r>
            <a:r>
              <a:rPr lang="en-US" altLang="zh-CN" sz="1800" dirty="0">
                <a:cs typeface="+mn-ea"/>
                <a:sym typeface="+mn-lt"/>
              </a:rPr>
              <a:t>UI,</a:t>
            </a:r>
            <a:r>
              <a:rPr lang="zh-CN" altLang="en-US" sz="1800" dirty="0">
                <a:cs typeface="+mn-ea"/>
                <a:sym typeface="+mn-lt"/>
              </a:rPr>
              <a:t>用到的时候再</a:t>
            </a:r>
            <a:r>
              <a:rPr lang="en-US" altLang="zh-CN" sz="1800" dirty="0">
                <a:cs typeface="+mn-ea"/>
                <a:sym typeface="+mn-lt"/>
              </a:rPr>
              <a:t>$</a:t>
            </a:r>
            <a:r>
              <a:rPr lang="zh-CN" altLang="en-US" sz="1800" dirty="0">
                <a:cs typeface="+mn-ea"/>
                <a:sym typeface="+mn-lt"/>
              </a:rPr>
              <a:t>一下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获取之后修改</a:t>
            </a:r>
            <a:r>
              <a:rPr lang="en-US" altLang="zh-CN" sz="1800" dirty="0">
                <a:cs typeface="+mn-ea"/>
                <a:sym typeface="+mn-lt"/>
              </a:rPr>
              <a:t>.</a:t>
            </a:r>
            <a:r>
              <a:rPr lang="zh-CN" altLang="en-US" sz="1800" dirty="0">
                <a:cs typeface="+mn-ea"/>
                <a:sym typeface="+mn-lt"/>
              </a:rPr>
              <a:t>整个程序写下来是零零散散的节点操作。一个比较实际的情况就是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在</a:t>
            </a:r>
            <a:r>
              <a:rPr lang="en-US" altLang="zh-CN" sz="1800" dirty="0">
                <a:cs typeface="+mn-ea"/>
                <a:sym typeface="+mn-lt"/>
              </a:rPr>
              <a:t>UI</a:t>
            </a:r>
            <a:r>
              <a:rPr lang="zh-CN" altLang="en-US" sz="1800" dirty="0">
                <a:cs typeface="+mn-ea"/>
                <a:sym typeface="+mn-lt"/>
              </a:rPr>
              <a:t>控件有联动的时候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如果没有一种机制来管理这些</a:t>
            </a:r>
            <a:r>
              <a:rPr lang="en-US" altLang="zh-CN" sz="1800" dirty="0">
                <a:cs typeface="+mn-ea"/>
                <a:sym typeface="+mn-lt"/>
              </a:rPr>
              <a:t>UI</a:t>
            </a:r>
            <a:r>
              <a:rPr lang="zh-CN" altLang="en-US" sz="1800" dirty="0">
                <a:cs typeface="+mn-ea"/>
                <a:sym typeface="+mn-lt"/>
              </a:rPr>
              <a:t>之间的修改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那么依赖程序员自己去手动管理这些</a:t>
            </a:r>
            <a:r>
              <a:rPr lang="en-US" altLang="zh-CN" sz="1800" dirty="0">
                <a:cs typeface="+mn-ea"/>
                <a:sym typeface="+mn-lt"/>
              </a:rPr>
              <a:t>UI</a:t>
            </a:r>
            <a:r>
              <a:rPr lang="zh-CN" altLang="en-US" sz="1800" dirty="0">
                <a:cs typeface="+mn-ea"/>
                <a:sym typeface="+mn-lt"/>
              </a:rPr>
              <a:t>的状态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会让人烦不胜烦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且容易出现</a:t>
            </a:r>
            <a:r>
              <a:rPr lang="en-US" altLang="zh-CN" sz="1800" dirty="0">
                <a:cs typeface="+mn-ea"/>
                <a:sym typeface="+mn-lt"/>
              </a:rPr>
              <a:t>Bug</a:t>
            </a:r>
            <a:r>
              <a:rPr lang="zh-CN" altLang="en-US" sz="1800" dirty="0">
                <a:cs typeface="+mn-ea"/>
                <a:sym typeface="+mn-lt"/>
              </a:rPr>
              <a:t>。</a:t>
            </a:r>
            <a:endParaRPr lang="en-US" altLang="zh-CN" sz="1800" dirty="0">
              <a:cs typeface="+mn-ea"/>
              <a:sym typeface="+mn-lt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cs typeface="+mn-ea"/>
                <a:sym typeface="+mn-lt"/>
              </a:rPr>
              <a:t>总结一下基于操作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的前端开发方式：</a:t>
            </a:r>
            <a:endParaRPr lang="en-US" altLang="zh-CN" sz="1800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cs typeface="+mn-ea"/>
                <a:sym typeface="+mn-lt"/>
              </a:rPr>
              <a:t>拼界面</a:t>
            </a:r>
            <a:r>
              <a:rPr lang="en-US" altLang="zh-CN" sz="1800" dirty="0">
                <a:cs typeface="+mn-ea"/>
                <a:sym typeface="+mn-lt"/>
              </a:rPr>
              <a:t>-&gt;</a:t>
            </a:r>
            <a:r>
              <a:rPr lang="zh-CN" altLang="en-US" sz="1800" dirty="0">
                <a:cs typeface="+mn-ea"/>
                <a:sym typeface="+mn-lt"/>
              </a:rPr>
              <a:t>找到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节点</a:t>
            </a:r>
            <a:r>
              <a:rPr lang="en-US" altLang="zh-CN" sz="1800" dirty="0">
                <a:cs typeface="+mn-ea"/>
                <a:sym typeface="+mn-lt"/>
              </a:rPr>
              <a:t>-&gt;</a:t>
            </a:r>
            <a:r>
              <a:rPr lang="zh-CN" altLang="en-US" sz="1800" dirty="0">
                <a:cs typeface="+mn-ea"/>
                <a:sym typeface="+mn-lt"/>
              </a:rPr>
              <a:t>修改属性</a:t>
            </a:r>
            <a:r>
              <a:rPr lang="en-US" altLang="zh-CN" sz="1800" dirty="0">
                <a:cs typeface="+mn-ea"/>
                <a:sym typeface="+mn-lt"/>
              </a:rPr>
              <a:t>-&gt;</a:t>
            </a:r>
            <a:r>
              <a:rPr lang="zh-CN" altLang="en-US" sz="1800" dirty="0">
                <a:cs typeface="+mn-ea"/>
                <a:sym typeface="+mn-lt"/>
              </a:rPr>
              <a:t>检测是否有其他影响的节点</a:t>
            </a:r>
            <a:r>
              <a:rPr lang="en-US" altLang="zh-CN" sz="1800" dirty="0">
                <a:cs typeface="+mn-ea"/>
                <a:sym typeface="+mn-lt"/>
              </a:rPr>
              <a:t>-&gt;</a:t>
            </a:r>
            <a:r>
              <a:rPr lang="zh-CN" altLang="en-US" sz="1800" dirty="0">
                <a:cs typeface="+mn-ea"/>
                <a:sym typeface="+mn-lt"/>
              </a:rPr>
              <a:t>根据刚刚修改的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节点更新自己的状态，那么对于</a:t>
            </a:r>
            <a:r>
              <a:rPr lang="en-US" altLang="zh-CN" sz="1800" dirty="0">
                <a:cs typeface="+mn-ea"/>
                <a:sym typeface="+mn-lt"/>
              </a:rPr>
              <a:t>Web</a:t>
            </a:r>
            <a:r>
              <a:rPr lang="zh-CN" altLang="en-US" sz="1800" dirty="0">
                <a:cs typeface="+mn-ea"/>
                <a:sym typeface="+mn-lt"/>
              </a:rPr>
              <a:t>前端程序狗上面的那句话就变成了 ：</a:t>
            </a:r>
            <a:endParaRPr lang="en-US" altLang="zh-CN" sz="1800" dirty="0">
              <a:cs typeface="+mn-ea"/>
              <a:sym typeface="+mn-lt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程序 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= 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拼界面 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+ 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操作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UI + 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算法</a:t>
            </a:r>
            <a:endParaRPr lang="en-US" altLang="zh-CN" sz="1800" dirty="0">
              <a:solidFill>
                <a:srgbClr val="FF0000"/>
              </a:solidFill>
              <a:cs typeface="+mn-ea"/>
              <a:sym typeface="+mn-lt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en-US" altLang="zh-CN" sz="1800" dirty="0" err="1">
                <a:cs typeface="+mn-ea"/>
                <a:sym typeface="+mn-lt"/>
              </a:rPr>
              <a:t>Vue</a:t>
            </a:r>
            <a:r>
              <a:rPr lang="zh-CN" altLang="en-US" sz="1800" dirty="0">
                <a:cs typeface="+mn-ea"/>
                <a:sym typeface="+mn-lt"/>
              </a:rPr>
              <a:t>或者</a:t>
            </a:r>
            <a:r>
              <a:rPr lang="en-US" altLang="zh-CN" sz="1800" dirty="0">
                <a:cs typeface="+mn-ea"/>
                <a:sym typeface="+mn-lt"/>
              </a:rPr>
              <a:t>Angular</a:t>
            </a:r>
            <a:r>
              <a:rPr lang="zh-CN" altLang="en-US" sz="1800" dirty="0">
                <a:cs typeface="+mn-ea"/>
                <a:sym typeface="+mn-lt"/>
              </a:rPr>
              <a:t>这些</a:t>
            </a:r>
            <a:r>
              <a:rPr lang="en-US" altLang="zh-CN" sz="1800" dirty="0">
                <a:cs typeface="+mn-ea"/>
                <a:sym typeface="+mn-lt"/>
              </a:rPr>
              <a:t>MVVM</a:t>
            </a:r>
            <a:r>
              <a:rPr lang="zh-CN" altLang="en-US" sz="1800" dirty="0">
                <a:cs typeface="+mn-ea"/>
                <a:sym typeface="+mn-lt"/>
              </a:rPr>
              <a:t>框架给了前端另一种思路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完全基于数据驱动的编程。如果你之前已经习惯了用</a:t>
            </a:r>
            <a:r>
              <a:rPr lang="en-US" altLang="zh-CN" sz="1800" dirty="0">
                <a:solidFill>
                  <a:srgbClr val="00B0F0"/>
                </a:solidFill>
                <a:cs typeface="+mn-ea"/>
                <a:sym typeface="+mn-lt"/>
              </a:rPr>
              <a:t>jQuery</a:t>
            </a:r>
            <a:r>
              <a:rPr lang="zh-CN" altLang="en-US" sz="1800" dirty="0">
                <a:cs typeface="+mn-ea"/>
                <a:sym typeface="+mn-lt"/>
              </a:rPr>
              <a:t>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，学习</a:t>
            </a:r>
            <a:r>
              <a:rPr lang="en-US" altLang="zh-CN" sz="1800" dirty="0" err="1">
                <a:cs typeface="+mn-ea"/>
                <a:sym typeface="+mn-lt"/>
              </a:rPr>
              <a:t>Vue</a:t>
            </a:r>
            <a:r>
              <a:rPr lang="zh-CN" altLang="en-US" sz="1800" dirty="0">
                <a:cs typeface="+mn-ea"/>
                <a:sym typeface="+mn-lt"/>
              </a:rPr>
              <a:t>时请先抛开手动操作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的思维，因为</a:t>
            </a:r>
            <a:r>
              <a:rPr lang="en-US" altLang="zh-CN" sz="1800" dirty="0" err="1">
                <a:cs typeface="+mn-ea"/>
                <a:sym typeface="+mn-lt"/>
              </a:rPr>
              <a:t>Vue</a:t>
            </a:r>
            <a:r>
              <a:rPr lang="zh-CN" altLang="en-US" sz="1800" dirty="0">
                <a:cs typeface="+mn-ea"/>
                <a:sym typeface="+mn-lt"/>
              </a:rPr>
              <a:t>是数据驱动的，你无需手动操作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。</a:t>
            </a:r>
            <a:r>
              <a:rPr lang="en-US" altLang="zh-CN" sz="1800" dirty="0" err="1">
                <a:cs typeface="+mn-ea"/>
                <a:sym typeface="+mn-lt"/>
              </a:rPr>
              <a:t>Vue</a:t>
            </a:r>
            <a:r>
              <a:rPr lang="zh-CN" altLang="en-US" sz="1800" dirty="0">
                <a:cs typeface="+mn-ea"/>
                <a:sym typeface="+mn-lt"/>
              </a:rPr>
              <a:t>采用一种数据绑定的方式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自动绑定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节点的属性</a:t>
            </a:r>
            <a:r>
              <a:rPr lang="en-US" altLang="zh-CN" sz="1800" dirty="0">
                <a:cs typeface="+mn-ea"/>
                <a:sym typeface="+mn-lt"/>
              </a:rPr>
              <a:t>.</a:t>
            </a:r>
            <a:r>
              <a:rPr lang="zh-CN" altLang="en-US" sz="1800" dirty="0">
                <a:cs typeface="+mn-ea"/>
                <a:sym typeface="+mn-lt"/>
              </a:rPr>
              <a:t>这样就把你从操作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节点的繁琐过程中解脱出来了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你只要专注于数据的状态</a:t>
            </a:r>
            <a:r>
              <a:rPr lang="en-US" altLang="zh-CN" sz="1800" dirty="0">
                <a:cs typeface="+mn-ea"/>
                <a:sym typeface="+mn-lt"/>
              </a:rPr>
              <a:t>,UI</a:t>
            </a:r>
            <a:r>
              <a:rPr lang="zh-CN" altLang="en-US" sz="1800" dirty="0">
                <a:cs typeface="+mn-ea"/>
                <a:sym typeface="+mn-lt"/>
              </a:rPr>
              <a:t>更新的事情你不需要去管了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不管是样式还是内容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可见性还是切换</a:t>
            </a:r>
            <a:r>
              <a:rPr lang="en-US" altLang="zh-CN" sz="1800" dirty="0">
                <a:cs typeface="+mn-ea"/>
                <a:sym typeface="+mn-lt"/>
              </a:rPr>
              <a:t>Class,</a:t>
            </a:r>
            <a:r>
              <a:rPr lang="zh-CN" altLang="en-US" sz="1800" dirty="0">
                <a:cs typeface="+mn-ea"/>
                <a:sym typeface="+mn-lt"/>
              </a:rPr>
              <a:t>框架帮你把关注点从传统的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操作转移到了数据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回归编程的本质</a:t>
            </a:r>
            <a:r>
              <a:rPr lang="en-US" altLang="zh-CN" sz="1800" dirty="0">
                <a:cs typeface="+mn-ea"/>
                <a:sym typeface="+mn-lt"/>
              </a:rPr>
              <a:t>: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程序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=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数据结构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算法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</a:t>
            </a:r>
            <a:r>
              <a:rPr lang="zh-CN" altLang="en-US" sz="1800" dirty="0">
                <a:cs typeface="+mn-ea"/>
                <a:sym typeface="+mn-lt"/>
              </a:rPr>
              <a:t>这也是</a:t>
            </a:r>
            <a:r>
              <a:rPr lang="en-US" altLang="zh-CN" sz="1800" dirty="0">
                <a:cs typeface="+mn-ea"/>
                <a:sym typeface="+mn-lt"/>
              </a:rPr>
              <a:t>MVVM</a:t>
            </a:r>
            <a:r>
              <a:rPr lang="zh-CN" altLang="en-US" sz="1800" dirty="0">
                <a:cs typeface="+mn-ea"/>
                <a:sym typeface="+mn-lt"/>
              </a:rPr>
              <a:t>框架最大的思路上的突破。</a:t>
            </a:r>
          </a:p>
        </p:txBody>
      </p:sp>
    </p:spTree>
    <p:extLst>
      <p:ext uri="{BB962C8B-B14F-4D97-AF65-F5344CB8AC3E}">
        <p14:creationId xmlns:p14="http://schemas.microsoft.com/office/powerpoint/2010/main" val="38042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700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45" y="496330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1749" y="3914917"/>
            <a:ext cx="511809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spcBef>
                <a:spcPts val="100"/>
              </a:spcBef>
            </a:pPr>
            <a:r>
              <a:rPr b="1" spc="-10" dirty="0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>
              <a:latin typeface="黑体"/>
              <a:cs typeface="黑体"/>
            </a:endParaRPr>
          </a:p>
          <a:p>
            <a:pPr marL="12700">
              <a:spcBef>
                <a:spcPts val="15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8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7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5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58716" y="1843503"/>
            <a:ext cx="1154430" cy="5759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4495E"/>
                </a:solidFill>
              </a:rPr>
              <a:t>用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sz="1800" spc="-10" dirty="0">
                <a:solidFill>
                  <a:srgbClr val="34495E"/>
                </a:solidFill>
              </a:rPr>
              <a:t>行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sz="1800" spc="-100" dirty="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7451" y="3707213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7451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699" y="4203076"/>
            <a:ext cx="9398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>
              <a:latin typeface="MS PGothic"/>
              <a:cs typeface="MS PGothic"/>
            </a:endParaRPr>
          </a:p>
          <a:p>
            <a:pPr algn="ctr">
              <a:spcBef>
                <a:spcPts val="15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0008" y="4554739"/>
            <a:ext cx="63817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03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700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45" y="496330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1749" y="3914917"/>
            <a:ext cx="511809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spcBef>
                <a:spcPts val="100"/>
              </a:spcBef>
            </a:pPr>
            <a:r>
              <a:rPr b="1" spc="-10" dirty="0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>
              <a:latin typeface="黑体"/>
              <a:cs typeface="黑体"/>
            </a:endParaRPr>
          </a:p>
          <a:p>
            <a:pPr marL="12700">
              <a:spcBef>
                <a:spcPts val="15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8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7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5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58716" y="1843503"/>
            <a:ext cx="1154430" cy="5759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4495E"/>
                </a:solidFill>
              </a:rPr>
              <a:t>用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sz="1800" spc="-10" dirty="0">
                <a:solidFill>
                  <a:srgbClr val="34495E"/>
                </a:solidFill>
              </a:rPr>
              <a:t>行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sz="1800" spc="-100" dirty="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7451" y="3707213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7451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699" y="4203076"/>
            <a:ext cx="9398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>
              <a:latin typeface="MS PGothic"/>
              <a:cs typeface="MS PGothic"/>
            </a:endParaRPr>
          </a:p>
          <a:p>
            <a:pPr algn="ctr">
              <a:spcBef>
                <a:spcPts val="15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0008" y="4554739"/>
            <a:ext cx="63817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3636" y="5416138"/>
            <a:ext cx="1625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10" dirty="0">
                <a:solidFill>
                  <a:srgbClr val="42B983"/>
                </a:solidFill>
                <a:latin typeface="黑体"/>
                <a:cs typeface="黑体"/>
              </a:rPr>
              <a:t>视</a:t>
            </a:r>
            <a:r>
              <a:rPr sz="1400" b="1" spc="-15" dirty="0">
                <a:solidFill>
                  <a:srgbClr val="42B983"/>
                </a:solidFill>
                <a:latin typeface="黑体"/>
                <a:cs typeface="黑体"/>
              </a:rPr>
              <a:t>图</a:t>
            </a:r>
            <a:r>
              <a:rPr sz="1400" b="1" spc="-10" dirty="0">
                <a:solidFill>
                  <a:srgbClr val="42B983"/>
                </a:solidFill>
                <a:latin typeface="MS PGothic"/>
                <a:cs typeface="MS PGothic"/>
              </a:rPr>
              <a:t>只是数据的映射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2774" y="5416138"/>
            <a:ext cx="12890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42B983"/>
                </a:solidFill>
                <a:latin typeface="Arial"/>
                <a:cs typeface="Arial"/>
              </a:rPr>
              <a:t>“</a:t>
            </a:r>
            <a:r>
              <a:rPr sz="1400" b="1" spc="-10" dirty="0">
                <a:solidFill>
                  <a:srgbClr val="42B983"/>
                </a:solidFill>
                <a:latin typeface="MS PGothic"/>
                <a:cs typeface="MS PGothic"/>
              </a:rPr>
              <a:t>真相只有一</a:t>
            </a:r>
            <a:r>
              <a:rPr sz="1400" b="1" spc="135" dirty="0">
                <a:solidFill>
                  <a:srgbClr val="42B983"/>
                </a:solidFill>
                <a:latin typeface="MS PGothic"/>
                <a:cs typeface="MS PGothic"/>
              </a:rPr>
              <a:t>个</a:t>
            </a:r>
            <a:r>
              <a:rPr sz="1400" b="1" dirty="0">
                <a:solidFill>
                  <a:srgbClr val="42B983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7294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re5ppcvr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383</Words>
  <Application>Microsoft Office PowerPoint</Application>
  <PresentationFormat>宽屏</PresentationFormat>
  <Paragraphs>165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MS PGothic</vt:lpstr>
      <vt:lpstr>宋体</vt:lpstr>
      <vt:lpstr>微软雅黑</vt:lpstr>
      <vt:lpstr>等线</vt:lpstr>
      <vt:lpstr>黑体</vt:lpstr>
      <vt:lpstr>Arial</vt:lpstr>
      <vt:lpstr>Calibri</vt:lpstr>
      <vt:lpstr>Source Sans Pro</vt:lpstr>
      <vt:lpstr>Times New Roman</vt:lpstr>
      <vt:lpstr>Office 主题​​</vt:lpstr>
      <vt:lpstr>PowerPoint 演示文稿</vt:lpstr>
      <vt:lpstr>PowerPoint 演示文稿</vt:lpstr>
      <vt:lpstr>PowerPoint 演示文稿</vt:lpstr>
      <vt:lpstr>~75k stars on GitHub (jQuery:~47k,AngularJS:~57k,Angular:~30k)</vt:lpstr>
      <vt:lpstr>PowerPoint 演示文稿</vt:lpstr>
      <vt:lpstr>数据驱动 Data-Driven</vt:lpstr>
      <vt:lpstr>PowerPoint 演示文稿</vt:lpstr>
      <vt:lpstr>用户行为 User Input</vt:lpstr>
      <vt:lpstr>用户行为 User Input</vt:lpstr>
      <vt:lpstr>PowerPoint 演示文稿</vt:lpstr>
      <vt:lpstr>PowerPoint 演示文稿</vt:lpstr>
      <vt:lpstr>PowerPoint 演示文稿</vt:lpstr>
      <vt:lpstr>HTML</vt:lpstr>
      <vt:lpstr>DEMO</vt:lpstr>
      <vt:lpstr>组件系统 Component System</vt:lpstr>
      <vt:lpstr>每一个应用界面都可以 看作是组件构成的</vt:lpstr>
      <vt:lpstr>PowerPoint 演示文稿</vt:lpstr>
      <vt:lpstr>PowerPoint 演示文稿</vt:lpstr>
      <vt:lpstr>Props : 父 -&gt; 子 单向数据流 Events: 子 -&gt; 父 触发副作用</vt:lpstr>
      <vt:lpstr>DEMO</vt:lpstr>
      <vt:lpstr>生命周期</vt:lpstr>
      <vt:lpstr>生命周期</vt:lpstr>
      <vt:lpstr>生命周期</vt:lpstr>
      <vt:lpstr>优势</vt:lpstr>
      <vt:lpstr>PowerPoint 演示文稿</vt:lpstr>
      <vt:lpstr>2.16x</vt:lpstr>
      <vt:lpstr>服务端渲染</vt:lpstr>
      <vt:lpstr>PowerPoint 演示文稿</vt:lpstr>
      <vt:lpstr>PowerPoint 演示文稿</vt:lpstr>
      <vt:lpstr>鼓励模块化</vt:lpstr>
      <vt:lpstr>国内用户</vt:lpstr>
      <vt:lpstr>社区项目的活跃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Ramirez Ni</dc:creator>
  <cp:lastModifiedBy>Ramirez Ni</cp:lastModifiedBy>
  <cp:revision>46</cp:revision>
  <dcterms:created xsi:type="dcterms:W3CDTF">2017-12-04T01:21:04Z</dcterms:created>
  <dcterms:modified xsi:type="dcterms:W3CDTF">2017-12-04T08:01:15Z</dcterms:modified>
</cp:coreProperties>
</file>