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8" r:id="rId12"/>
    <p:sldId id="267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9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0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5E07A68-09FE-12B4-EF35-A4515FBAA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 fontScale="90000"/>
          </a:bodyPr>
          <a:lstStyle/>
          <a:p>
            <a:r>
              <a:rPr lang="es-ES" dirty="0"/>
              <a:t>Lenguajes Electrónicos</a:t>
            </a:r>
            <a:br>
              <a:rPr lang="es-ES" dirty="0"/>
            </a:br>
            <a:r>
              <a:rPr lang="es-ES" dirty="0"/>
              <a:t>6to Año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4069FE-EE9B-BBAA-B174-01DF52E57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8814" y="5147644"/>
            <a:ext cx="3918167" cy="2421078"/>
          </a:xfrm>
        </p:spPr>
        <p:txBody>
          <a:bodyPr anchor="t">
            <a:normAutofit/>
          </a:bodyPr>
          <a:lstStyle/>
          <a:p>
            <a:r>
              <a:rPr lang="es-ES" dirty="0"/>
              <a:t>¿Qué aprendí?</a:t>
            </a:r>
            <a:endParaRPr lang="es-AR" dirty="0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E8806EE5-0BBB-7274-7771-11916BBC9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414" b="7689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33ECF-07A1-80E0-EB4A-BC8E114D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5"/>
            <a:ext cx="10611627" cy="1916619"/>
          </a:xfrm>
        </p:spPr>
        <p:txBody>
          <a:bodyPr>
            <a:normAutofit/>
          </a:bodyPr>
          <a:lstStyle/>
          <a:p>
            <a:r>
              <a:rPr lang="es-ES" dirty="0"/>
              <a:t>Python y el tipado débil</a:t>
            </a:r>
            <a:br>
              <a:rPr lang="es-ES" dirty="0"/>
            </a:br>
            <a:endParaRPr lang="es-AR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2C2A6A6-82B2-8B1C-3E64-CE846C5C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93475"/>
            <a:ext cx="4981486" cy="3242577"/>
          </a:xfrm>
        </p:spPr>
        <p:txBody>
          <a:bodyPr anchor="ctr">
            <a:normAutofit/>
          </a:bodyPr>
          <a:lstStyle/>
          <a:p>
            <a:r>
              <a:rPr lang="es-ES" sz="3200" dirty="0"/>
              <a:t>Escribir un “hola mundo” en C++:</a:t>
            </a:r>
            <a:endParaRPr lang="es-AR" sz="3200" dirty="0"/>
          </a:p>
        </p:txBody>
      </p:sp>
      <p:pic>
        <p:nvPicPr>
          <p:cNvPr id="14" name="Imagen 13" descr="Texto&#10;&#10;Descripción generada automáticamente con confianza baja">
            <a:extLst>
              <a:ext uri="{FF2B5EF4-FFF2-40B4-BE49-F238E27FC236}">
                <a16:creationId xmlns:a16="http://schemas.microsoft.com/office/drawing/2014/main" id="{8B9E5E2C-415D-3737-8B41-5A1E42884E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3142821"/>
            <a:ext cx="5411775" cy="2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1" name="Straight Connector 3100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6" name="Straight Connector 3105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12" name="Rectangle 311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074" name="Picture 2" descr="Logo versus imágenes de stock de arte vectorial | Depositphotos">
            <a:extLst>
              <a:ext uri="{FF2B5EF4-FFF2-40B4-BE49-F238E27FC236}">
                <a16:creationId xmlns:a16="http://schemas.microsoft.com/office/drawing/2014/main" id="{B09865CE-BFB6-638B-C489-FF8354F49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0" b="229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0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33ECF-07A1-80E0-EB4A-BC8E114D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5"/>
            <a:ext cx="10611627" cy="1916619"/>
          </a:xfrm>
        </p:spPr>
        <p:txBody>
          <a:bodyPr>
            <a:normAutofit/>
          </a:bodyPr>
          <a:lstStyle/>
          <a:p>
            <a:r>
              <a:rPr lang="es-ES" dirty="0"/>
              <a:t>Python y el tipado débil</a:t>
            </a:r>
            <a:br>
              <a:rPr lang="es-ES" dirty="0"/>
            </a:br>
            <a:endParaRPr lang="es-AR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C2C2A6A6-82B2-8B1C-3E64-CE846C5C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2893475"/>
            <a:ext cx="4981486" cy="3242577"/>
          </a:xfrm>
        </p:spPr>
        <p:txBody>
          <a:bodyPr anchor="ctr">
            <a:normAutofit/>
          </a:bodyPr>
          <a:lstStyle/>
          <a:p>
            <a:r>
              <a:rPr lang="es-ES" sz="3200" dirty="0"/>
              <a:t>Escribir un “hola mundo” en Python:</a:t>
            </a:r>
            <a:endParaRPr lang="es-AR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FB39A-61C3-CD82-1843-1805E8A9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19437"/>
            <a:ext cx="5638471" cy="8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39CAC1-B902-71B5-3942-B6F84E89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s-ES" dirty="0"/>
              <a:t>Las variables en Python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4E7F9-B103-88C4-0D7A-45544D80C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480" y="1184056"/>
            <a:ext cx="5893512" cy="36109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Otra cosa fundamental de Python fue el funcionamiento de las variables. En Python no se declaran tipos de datos, y además la variables son punteros a espacios de memoria. Es decir que si igualamos 2 variables no se va a igualar su contenido si que vamos a tener 2 palabras que se van a referenciar al mismo espacio de memoria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66BB8-3247-67C1-538E-578494C7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50" y="4163834"/>
            <a:ext cx="8737317" cy="231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90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E7348-CC81-645E-368D-B270031D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tabulación de Python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EFB33-7D1F-4663-E6D9-F2875A693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Aunque yo ya tabulaba en general el código de manera correcta programar en Python te obligaba a hacerlo ya que es sensible a la tabulación 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2C0D1-7300-41E3-07AD-D84AB215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85" y="3782776"/>
            <a:ext cx="6967410" cy="19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2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CE0AF2-326F-4B0F-B97A-2C14B3CE1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E8B05B5-D3AB-4AAC-B97A-7D65FF85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47EC12-BFF1-4F97-8364-51C4DF812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15F011-94BA-47DC-834F-1388B3421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06A0AD-93DC-442E-9F60-B30CEAF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D3C365-CE85-4FAC-B746-E04C9F92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8454BD-0545-4C56-BD44-0FD16077F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AB6B5-F9FA-46C4-9677-F28F2A3BC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88551-D4D1-46F5-975D-320FB87DB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67C48A2-7C70-4832-8EA1-F4690A5F6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6B11DE8-28CF-46C2-AB13-7AE209801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95973-46DA-4BF6-B9C1-F0B4512D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CFEEC4-7A30-4BB7-91CE-1BBA1383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A0F616-0997-42B0-83B2-BDF6BB35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4B0F3E-07AE-40F2-ACA8-84BBAEE5B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948B5D-3085-4444-95B3-2ED3F19C1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B0FDF0-2286-4AD5-8409-EC8B706C5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8842C3-3266-4C74-A6BF-5529C9CC2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20E458-6F68-46DF-9407-9E6AD8CE2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CB4A57-7F7E-426D-93B5-984A8F8B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038EA1-A5C8-4528-9DEC-35C3970C2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CC18C7B-5800-46CC-B5DF-8B8D91A1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AFBA18-1DE7-4213-9CF2-DAA4886EA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09AD18-3DFF-4A2A-BA06-5B62BC9F3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349A2-4AE5-4765-852E-EDD390D0E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F551698-2DD2-4F8E-ABB8-0CBAE048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3D68F4A-8464-4C0E-8E8F-218BA86E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1142AB3-3DD8-414B-8BB3-2E30DBD7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796E03-EB21-459D-96EA-B0EE0109B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F4A84E-E201-47CA-85A4-25A9D766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C03A65C-C198-4FD0-8FF6-BBF0C3AA8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2344B27-CEB6-40F4-A75F-54415ACD5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72D91726-E656-4E99-9757-0A6650CB0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151704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E58164-7864-15A3-4766-3C76A8F1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418418" cy="1918215"/>
          </a:xfrm>
        </p:spPr>
        <p:txBody>
          <a:bodyPr anchor="ctr">
            <a:normAutofit/>
          </a:bodyPr>
          <a:lstStyle/>
          <a:p>
            <a:r>
              <a:rPr lang="es-ES" dirty="0"/>
              <a:t>Manejo de errores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E0D63-807C-C7A9-BCFE-F1DFE0F9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1193" y="703245"/>
            <a:ext cx="5431498" cy="1940921"/>
          </a:xfrm>
        </p:spPr>
        <p:txBody>
          <a:bodyPr anchor="ctr">
            <a:normAutofit/>
          </a:bodyPr>
          <a:lstStyle/>
          <a:p>
            <a:r>
              <a:rPr lang="es-ES" dirty="0"/>
              <a:t>Algo que no había aparecido en ninguno de los otros dos lenguajes vistos es el manejo de errores. En Python esto existe gracias a las sentencia try, </a:t>
            </a:r>
            <a:r>
              <a:rPr lang="es-ES" dirty="0" err="1"/>
              <a:t>except</a:t>
            </a:r>
            <a:r>
              <a:rPr lang="es-ES" dirty="0"/>
              <a:t>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385E00-EFFA-23AC-23B5-C14BC0F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53" y="3030469"/>
            <a:ext cx="10341613" cy="191511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D102255-D5BB-2482-0ECE-22E38F733727}"/>
              </a:ext>
            </a:extLst>
          </p:cNvPr>
          <p:cNvSpPr txBox="1">
            <a:spLocks/>
          </p:cNvSpPr>
          <p:nvPr/>
        </p:nvSpPr>
        <p:spPr>
          <a:xfrm>
            <a:off x="2239601" y="4972285"/>
            <a:ext cx="7302022" cy="1772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try-</a:t>
            </a:r>
            <a:r>
              <a:rPr lang="es-ES" dirty="0" err="1"/>
              <a:t>except</a:t>
            </a:r>
            <a:r>
              <a:rPr lang="es-ES" dirty="0"/>
              <a:t> fue muy útil para manejar si ocurría un error en el código, ya que siempre que ocurría esto en C o C++ no tenía como manejar este error, en cambio Python te da esa facilidad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390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1682-F709-855C-B53E-3D7F1B68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6427A-8BC0-FA50-E681-06036A82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aprender a utilizar lenguajes basado en objetos y dejar de lado a C amplio mucho mi visón de lo que era posible hacer y de lo que ya sabía (Arduino por ejemplo). Y personalmente creo que con desde que empecé a usar C++ y Python mi entendimiento de los algoritmos creció bastante permitiéndome hacer cosas mas complejas y útiles.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2481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5690926-93EC-8F44-F53B-0BD1A30F7D52}"/>
              </a:ext>
            </a:extLst>
          </p:cNvPr>
          <p:cNvSpPr txBox="1"/>
          <p:nvPr/>
        </p:nvSpPr>
        <p:spPr>
          <a:xfrm>
            <a:off x="3033961" y="596097"/>
            <a:ext cx="5811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A seguir programando</a:t>
            </a:r>
            <a:endParaRPr lang="es-AR" sz="4000" dirty="0"/>
          </a:p>
        </p:txBody>
      </p:sp>
      <p:pic>
        <p:nvPicPr>
          <p:cNvPr id="42" name="Imagen 41" descr="Una pantalla de un celular con la imagen de 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F7385F7-03A8-5D83-DDD7-3A3E15898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3" y="1639436"/>
            <a:ext cx="8345974" cy="46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A7920-848A-5FB5-8189-C8CE3C2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s-ES"/>
              <a:t>C y los punteros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54FD-F64A-AC99-A8DC-B90D4695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95" y="2896952"/>
            <a:ext cx="4038652" cy="3276824"/>
          </a:xfrm>
        </p:spPr>
        <p:txBody>
          <a:bodyPr>
            <a:normAutofit/>
          </a:bodyPr>
          <a:lstStyle/>
          <a:p>
            <a:r>
              <a:rPr lang="es-ES" dirty="0"/>
              <a:t>Parte esencial de lo que vimos de C este año fue el uso de punteros, principalmente los usamos para utilizar la memoria dinámicamente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99E61F-EB32-48E2-388F-F01D0255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886647"/>
            <a:ext cx="6401443" cy="509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7920-848A-5FB5-8189-C8CE3C2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s-ES"/>
              <a:t>C y los punteros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54FD-F64A-AC99-A8DC-B90D4695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95" y="2896952"/>
            <a:ext cx="4038652" cy="3276824"/>
          </a:xfrm>
        </p:spPr>
        <p:txBody>
          <a:bodyPr>
            <a:normAutofit/>
          </a:bodyPr>
          <a:lstStyle/>
          <a:p>
            <a:r>
              <a:rPr lang="es-ES" dirty="0"/>
              <a:t>Parte esencial de lo que vimos de C este año fue el uso de punteros, principalmente los usamos para utilizar la memoria dinámicamente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99E61F-EB32-48E2-388F-F01D0255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886647"/>
            <a:ext cx="6401443" cy="509945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C3511CF-4814-38E7-1080-342002F175FB}"/>
              </a:ext>
            </a:extLst>
          </p:cNvPr>
          <p:cNvSpPr/>
          <p:nvPr/>
        </p:nvSpPr>
        <p:spPr>
          <a:xfrm>
            <a:off x="5987441" y="1440493"/>
            <a:ext cx="5398718" cy="53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A22324-C71C-4951-A673-7FC2D1D87CDB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5987441" y="725952"/>
            <a:ext cx="0" cy="983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DBA8ABE-7D7D-7810-83A7-711B7DC6F8E6}"/>
              </a:ext>
            </a:extLst>
          </p:cNvPr>
          <p:cNvSpPr txBox="1"/>
          <p:nvPr/>
        </p:nvSpPr>
        <p:spPr>
          <a:xfrm>
            <a:off x="4885151" y="110412"/>
            <a:ext cx="68266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uso de malloc fue fundamental para rese4rvar espaci0os de memoria nuevo y hacer un uso dinámico de la memoria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578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7920-848A-5FB5-8189-C8CE3C2F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s-ES"/>
              <a:t>C y los punteros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54FD-F64A-AC99-A8DC-B90D4695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95" y="2896952"/>
            <a:ext cx="4038652" cy="3276824"/>
          </a:xfrm>
        </p:spPr>
        <p:txBody>
          <a:bodyPr>
            <a:normAutofit/>
          </a:bodyPr>
          <a:lstStyle/>
          <a:p>
            <a:r>
              <a:rPr lang="es-ES" dirty="0"/>
              <a:t>Parte esencial de lo que vimos de C este año fue el uso de punteros, principalmente los usamos para utilizar la memoria dinámicamente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99E61F-EB32-48E2-388F-F01D02557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886647"/>
            <a:ext cx="6401443" cy="509945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C3511CF-4814-38E7-1080-342002F175FB}"/>
              </a:ext>
            </a:extLst>
          </p:cNvPr>
          <p:cNvSpPr/>
          <p:nvPr/>
        </p:nvSpPr>
        <p:spPr>
          <a:xfrm>
            <a:off x="5987441" y="1440493"/>
            <a:ext cx="5398718" cy="53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9A22324-C71C-4951-A673-7FC2D1D87CDB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5987441" y="725952"/>
            <a:ext cx="0" cy="9838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AE84421B-B49D-C291-5CF6-984D25991CB3}"/>
              </a:ext>
            </a:extLst>
          </p:cNvPr>
          <p:cNvSpPr/>
          <p:nvPr/>
        </p:nvSpPr>
        <p:spPr>
          <a:xfrm>
            <a:off x="6512639" y="4878888"/>
            <a:ext cx="401727" cy="538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1FD14D5-F9EF-30C7-9185-89223AC2E80C}"/>
              </a:ext>
            </a:extLst>
          </p:cNvPr>
          <p:cNvCxnSpPr>
            <a:cxnSpLocks/>
          </p:cNvCxnSpPr>
          <p:nvPr/>
        </p:nvCxnSpPr>
        <p:spPr>
          <a:xfrm>
            <a:off x="6727218" y="5417507"/>
            <a:ext cx="0" cy="684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4B123A-697A-EA58-F647-C77513A6D352}"/>
              </a:ext>
            </a:extLst>
          </p:cNvPr>
          <p:cNvSpPr txBox="1"/>
          <p:nvPr/>
        </p:nvSpPr>
        <p:spPr>
          <a:xfrm>
            <a:off x="4291317" y="6101731"/>
            <a:ext cx="582229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operador -&gt; fue muy útil en la utilización de punteros ya que me permitió moverlos con facilidad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009D7C-F267-1685-4AE9-D128F50C3305}"/>
              </a:ext>
            </a:extLst>
          </p:cNvPr>
          <p:cNvSpPr txBox="1"/>
          <p:nvPr/>
        </p:nvSpPr>
        <p:spPr>
          <a:xfrm>
            <a:off x="4885151" y="110412"/>
            <a:ext cx="682668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uso de malloc fue fundamental para rese4rvar espaci0os de memoria nuevo y hacer un uso dinámico de la memoria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433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A8C4F61-4DD2-2ABA-13F2-4CBC7784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C++ y la orientación a objectos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DCB2F1-E511-8217-791B-0BED85B0F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2" r="17837" b="3"/>
          <a:stretch/>
        </p:blipFill>
        <p:spPr>
          <a:xfrm>
            <a:off x="-25875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5A6D5-0694-2788-4189-76ACC142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s-ES"/>
              <a:t>C++ agrego un plus, o en realidad 2 plus (++), que enriquecieron mucho mas la programación. Gracias a que en C++ ya teníamos clases y objetos las cosas que se podían hacer empezaban a ser un poco mas divertidas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09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ight Triangle 156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B76466-5C54-5327-6413-7F5E73EE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C++ y la orientación a objectos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4EACE1-3A67-3AAF-1CD3-1904782E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3930417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Gracias a las </a:t>
            </a:r>
            <a:r>
              <a:rPr lang="en-US" sz="2400" dirty="0" err="1"/>
              <a:t>clases</a:t>
            </a:r>
            <a:r>
              <a:rPr lang="en-US" sz="2400" dirty="0"/>
              <a:t> y objectos </a:t>
            </a:r>
            <a:r>
              <a:rPr lang="en-US" sz="2400" dirty="0" err="1"/>
              <a:t>pude</a:t>
            </a:r>
            <a:r>
              <a:rPr lang="en-US" sz="2400" dirty="0"/>
              <a:t> aprender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hacer</a:t>
            </a:r>
            <a:r>
              <a:rPr lang="en-US" sz="2400" dirty="0"/>
              <a:t> un </a:t>
            </a:r>
            <a:r>
              <a:rPr lang="en-US" sz="2400" dirty="0" err="1"/>
              <a:t>sistema</a:t>
            </a:r>
            <a:r>
              <a:rPr lang="en-US" sz="2400" dirty="0"/>
              <a:t> de </a:t>
            </a:r>
            <a:r>
              <a:rPr lang="en-US" sz="2400" dirty="0" err="1"/>
              <a:t>usuarios</a:t>
            </a:r>
            <a:endParaRPr lang="en-U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6574A-050C-8E2A-74D3-977D95BD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22" y="1560627"/>
            <a:ext cx="7170119" cy="38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2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6466-5C54-5327-6413-7F5E73EE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C++ y la orientación a objectos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D6574A-050C-8E2A-74D3-977D95BD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22" y="1560627"/>
            <a:ext cx="7170119" cy="383601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B8FF446B-6711-2BBC-9CA7-FE58B51C6638}"/>
              </a:ext>
            </a:extLst>
          </p:cNvPr>
          <p:cNvSpPr/>
          <p:nvPr/>
        </p:nvSpPr>
        <p:spPr>
          <a:xfrm>
            <a:off x="6363223" y="1778696"/>
            <a:ext cx="651352" cy="2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833796B-45BD-6F89-6963-5B043BE6B77B}"/>
              </a:ext>
            </a:extLst>
          </p:cNvPr>
          <p:cNvCxnSpPr>
            <a:cxnSpLocks/>
          </p:cNvCxnSpPr>
          <p:nvPr/>
        </p:nvCxnSpPr>
        <p:spPr>
          <a:xfrm flipV="1">
            <a:off x="6727218" y="1027134"/>
            <a:ext cx="0" cy="7515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C19B65E-53FA-5F30-710D-65C27265F1AA}"/>
              </a:ext>
            </a:extLst>
          </p:cNvPr>
          <p:cNvSpPr/>
          <p:nvPr/>
        </p:nvSpPr>
        <p:spPr>
          <a:xfrm>
            <a:off x="5285984" y="1"/>
            <a:ext cx="3569917" cy="1057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Saber que existía el operador </a:t>
            </a:r>
            <a:r>
              <a:rPr lang="es-ES" b="1" dirty="0" err="1"/>
              <a:t>this</a:t>
            </a:r>
            <a:r>
              <a:rPr lang="es-ES" dirty="0"/>
              <a:t> fue útil para trabajar con clases ya que me permitía hacer el código mas flexible</a:t>
            </a:r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40022B-716B-E091-FE79-0E954377D64C}"/>
              </a:ext>
            </a:extLst>
          </p:cNvPr>
          <p:cNvSpPr/>
          <p:nvPr/>
        </p:nvSpPr>
        <p:spPr>
          <a:xfrm>
            <a:off x="7417496" y="5595434"/>
            <a:ext cx="3569917" cy="1057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 usó de métodos facilita la creación de algoritmos mas complejos</a:t>
            </a:r>
            <a:endParaRPr lang="es-AR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64CC71C-35BC-3637-9907-5E8FFC3A7FA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8492952" y="4686358"/>
            <a:ext cx="709503" cy="909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E4ECE42-D143-F9AE-2333-7A25AD23EE2C}"/>
              </a:ext>
            </a:extLst>
          </p:cNvPr>
          <p:cNvSpPr/>
          <p:nvPr/>
        </p:nvSpPr>
        <p:spPr>
          <a:xfrm>
            <a:off x="7716033" y="4381837"/>
            <a:ext cx="1553837" cy="304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A207A08F-6375-D964-14BB-86F1E149A7FC}"/>
              </a:ext>
            </a:extLst>
          </p:cNvPr>
          <p:cNvSpPr txBox="1">
            <a:spLocks/>
          </p:cNvSpPr>
          <p:nvPr/>
        </p:nvSpPr>
        <p:spPr>
          <a:xfrm>
            <a:off x="691078" y="3428997"/>
            <a:ext cx="3930417" cy="230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/>
              <a:t>Gracias a las clases y objectos pude aprender como hacer un sistema de usuarios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84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6466-5C54-5327-6413-7F5E73EE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C++ y la orientación a objectos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C01053C-3D88-864A-5243-EDE83E2D18DF}"/>
              </a:ext>
            </a:extLst>
          </p:cNvPr>
          <p:cNvSpPr txBox="1">
            <a:spLocks/>
          </p:cNvSpPr>
          <p:nvPr/>
        </p:nvSpPr>
        <p:spPr>
          <a:xfrm>
            <a:off x="691077" y="3429000"/>
            <a:ext cx="3930417" cy="23066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2400" dirty="0"/>
              <a:t>El que aparezcan los </a:t>
            </a:r>
            <a:r>
              <a:rPr lang="es-ES" sz="2400" dirty="0" err="1"/>
              <a:t>strings</a:t>
            </a:r>
            <a:r>
              <a:rPr lang="es-ES" sz="2400" dirty="0"/>
              <a:t> también facilitó la creación de algoritmos de mayor complejidad, ya que no tenía que estar preocupándome cuan largos estos </a:t>
            </a:r>
            <a:r>
              <a:rPr lang="es-ES" sz="2400" dirty="0" err="1"/>
              <a:t>strings</a:t>
            </a:r>
            <a:r>
              <a:rPr lang="es-ES" sz="2400" dirty="0"/>
              <a:t> iban a tener que ser</a:t>
            </a:r>
            <a:endParaRPr lang="en-U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E86CB0C-2D4B-D4E7-306E-06E45C0B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82" y="1973340"/>
            <a:ext cx="5999740" cy="322758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E3EC58B-246E-ECBE-40FB-F7F2FFBD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182" y="963556"/>
            <a:ext cx="5142122" cy="73918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053DF0BC-726F-6702-E1CF-7B48C0CD9A38}"/>
              </a:ext>
            </a:extLst>
          </p:cNvPr>
          <p:cNvSpPr/>
          <p:nvPr/>
        </p:nvSpPr>
        <p:spPr>
          <a:xfrm>
            <a:off x="6949440" y="4670474"/>
            <a:ext cx="2630657" cy="450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7FBB4A5-B8F0-675A-7E5F-62C650FCDA3A}"/>
              </a:ext>
            </a:extLst>
          </p:cNvPr>
          <p:cNvCxnSpPr>
            <a:cxnSpLocks/>
          </p:cNvCxnSpPr>
          <p:nvPr/>
        </p:nvCxnSpPr>
        <p:spPr>
          <a:xfrm>
            <a:off x="8176190" y="5120938"/>
            <a:ext cx="0" cy="684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4C6F46C-4869-D076-5AEC-5A64CB36C92F}"/>
              </a:ext>
            </a:extLst>
          </p:cNvPr>
          <p:cNvSpPr txBox="1"/>
          <p:nvPr/>
        </p:nvSpPr>
        <p:spPr>
          <a:xfrm>
            <a:off x="6096000" y="5793961"/>
            <a:ext cx="471884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El poder hacer vectores o </a:t>
            </a:r>
            <a:r>
              <a:rPr lang="es-ES" dirty="0" err="1"/>
              <a:t>arrays</a:t>
            </a:r>
            <a:r>
              <a:rPr lang="es-ES" dirty="0"/>
              <a:t> de cualquier tipo de dato fue muy útil, Esto fue gracias a la librería &lt;vector&gt;</a:t>
            </a:r>
          </a:p>
        </p:txBody>
      </p:sp>
    </p:spTree>
    <p:extLst>
      <p:ext uri="{BB962C8B-B14F-4D97-AF65-F5344CB8AC3E}">
        <p14:creationId xmlns:p14="http://schemas.microsoft.com/office/powerpoint/2010/main" val="17452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D389B794-5EEA-47F7-9F05-33A1B6247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98" name="Straight Connector 2097">
              <a:extLst>
                <a:ext uri="{FF2B5EF4-FFF2-40B4-BE49-F238E27FC236}">
                  <a16:creationId xmlns:a16="http://schemas.microsoft.com/office/drawing/2014/main" id="{6343D9CC-4DBE-4724-BD2F-05A8B330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9" name="Straight Connector 2098">
              <a:extLst>
                <a:ext uri="{FF2B5EF4-FFF2-40B4-BE49-F238E27FC236}">
                  <a16:creationId xmlns:a16="http://schemas.microsoft.com/office/drawing/2014/main" id="{14188DF2-16A9-4D18-B6DE-2BF403427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0" name="Straight Connector 2099">
              <a:extLst>
                <a:ext uri="{FF2B5EF4-FFF2-40B4-BE49-F238E27FC236}">
                  <a16:creationId xmlns:a16="http://schemas.microsoft.com/office/drawing/2014/main" id="{DA5DE6CE-0978-435D-99C2-A117A2134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1" name="Straight Connector 2100">
              <a:extLst>
                <a:ext uri="{FF2B5EF4-FFF2-40B4-BE49-F238E27FC236}">
                  <a16:creationId xmlns:a16="http://schemas.microsoft.com/office/drawing/2014/main" id="{B51E7E80-A998-4079-A814-D160B7F62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2" name="Straight Connector 2101">
              <a:extLst>
                <a:ext uri="{FF2B5EF4-FFF2-40B4-BE49-F238E27FC236}">
                  <a16:creationId xmlns:a16="http://schemas.microsoft.com/office/drawing/2014/main" id="{94AB9E22-8699-45E6-A9F8-994B3A67B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3" name="Straight Connector 2102">
              <a:extLst>
                <a:ext uri="{FF2B5EF4-FFF2-40B4-BE49-F238E27FC236}">
                  <a16:creationId xmlns:a16="http://schemas.microsoft.com/office/drawing/2014/main" id="{F7A19BDD-B19F-4A40-A03B-1F8F573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Straight Connector 2103">
              <a:extLst>
                <a:ext uri="{FF2B5EF4-FFF2-40B4-BE49-F238E27FC236}">
                  <a16:creationId xmlns:a16="http://schemas.microsoft.com/office/drawing/2014/main" id="{DB745DFC-5990-408D-921A-506F8347D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D1534CDB-9CF7-4D0E-99EE-DAF4A2CDD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2AD7C80E-BB3F-40F3-8D1F-40778A77E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7D1C7BC4-56B9-4F59-8866-4F1DB7513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8" name="Straight Connector 2107">
              <a:extLst>
                <a:ext uri="{FF2B5EF4-FFF2-40B4-BE49-F238E27FC236}">
                  <a16:creationId xmlns:a16="http://schemas.microsoft.com/office/drawing/2014/main" id="{9198872E-F385-4E71-9267-A212BDACB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9" name="Straight Connector 2108">
              <a:extLst>
                <a:ext uri="{FF2B5EF4-FFF2-40B4-BE49-F238E27FC236}">
                  <a16:creationId xmlns:a16="http://schemas.microsoft.com/office/drawing/2014/main" id="{FD4FC0A0-B0D7-4E63-86C1-F6AA41091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0" name="Straight Connector 2109">
              <a:extLst>
                <a:ext uri="{FF2B5EF4-FFF2-40B4-BE49-F238E27FC236}">
                  <a16:creationId xmlns:a16="http://schemas.microsoft.com/office/drawing/2014/main" id="{2D59FFF7-D552-4F75-895C-12716EFA2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1" name="Straight Connector 2110">
              <a:extLst>
                <a:ext uri="{FF2B5EF4-FFF2-40B4-BE49-F238E27FC236}">
                  <a16:creationId xmlns:a16="http://schemas.microsoft.com/office/drawing/2014/main" id="{2DFDC8E0-3205-49E7-8636-A34AA0690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2" name="Straight Connector 2111">
              <a:extLst>
                <a:ext uri="{FF2B5EF4-FFF2-40B4-BE49-F238E27FC236}">
                  <a16:creationId xmlns:a16="http://schemas.microsoft.com/office/drawing/2014/main" id="{33C7BDE6-8048-44B7-92DD-CAFC48963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3" name="Straight Connector 2112">
              <a:extLst>
                <a:ext uri="{FF2B5EF4-FFF2-40B4-BE49-F238E27FC236}">
                  <a16:creationId xmlns:a16="http://schemas.microsoft.com/office/drawing/2014/main" id="{2D48126E-FD23-4275-8F55-BB7D81E3B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4" name="Straight Connector 2113">
              <a:extLst>
                <a:ext uri="{FF2B5EF4-FFF2-40B4-BE49-F238E27FC236}">
                  <a16:creationId xmlns:a16="http://schemas.microsoft.com/office/drawing/2014/main" id="{0FD4E5F0-02C5-4A55-BAFF-F3C9154D5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Straight Connector 2114">
              <a:extLst>
                <a:ext uri="{FF2B5EF4-FFF2-40B4-BE49-F238E27FC236}">
                  <a16:creationId xmlns:a16="http://schemas.microsoft.com/office/drawing/2014/main" id="{E8F6D4C1-2C5F-4B82-B7BE-F643EEFB5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6" name="Straight Connector 2115">
              <a:extLst>
                <a:ext uri="{FF2B5EF4-FFF2-40B4-BE49-F238E27FC236}">
                  <a16:creationId xmlns:a16="http://schemas.microsoft.com/office/drawing/2014/main" id="{783F7C51-A06E-40FB-BDCD-4DE67D1F4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7" name="Straight Connector 2116">
              <a:extLst>
                <a:ext uri="{FF2B5EF4-FFF2-40B4-BE49-F238E27FC236}">
                  <a16:creationId xmlns:a16="http://schemas.microsoft.com/office/drawing/2014/main" id="{23725B9B-D89F-4FCC-8B19-6BBD70F0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8" name="Straight Connector 2117">
              <a:extLst>
                <a:ext uri="{FF2B5EF4-FFF2-40B4-BE49-F238E27FC236}">
                  <a16:creationId xmlns:a16="http://schemas.microsoft.com/office/drawing/2014/main" id="{03EE4024-B095-4FFD-ACDE-887D44FE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562111AF-85AD-46CE-B4CC-9A136914B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0" name="Straight Connector 2119">
              <a:extLst>
                <a:ext uri="{FF2B5EF4-FFF2-40B4-BE49-F238E27FC236}">
                  <a16:creationId xmlns:a16="http://schemas.microsoft.com/office/drawing/2014/main" id="{7EBA5BF2-A7AA-419B-BE77-130437673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1" name="Straight Connector 2120">
              <a:extLst>
                <a:ext uri="{FF2B5EF4-FFF2-40B4-BE49-F238E27FC236}">
                  <a16:creationId xmlns:a16="http://schemas.microsoft.com/office/drawing/2014/main" id="{E1FAA826-3E5D-43ED-AE3C-0FAF69DA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2" name="Straight Connector 2121">
              <a:extLst>
                <a:ext uri="{FF2B5EF4-FFF2-40B4-BE49-F238E27FC236}">
                  <a16:creationId xmlns:a16="http://schemas.microsoft.com/office/drawing/2014/main" id="{43B54272-7F84-44AE-92B3-6C71C129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3" name="Straight Connector 2122">
              <a:extLst>
                <a:ext uri="{FF2B5EF4-FFF2-40B4-BE49-F238E27FC236}">
                  <a16:creationId xmlns:a16="http://schemas.microsoft.com/office/drawing/2014/main" id="{BF9059A6-2278-4877-A9AB-AC1ABCD4A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4" name="Straight Connector 2123">
              <a:extLst>
                <a:ext uri="{FF2B5EF4-FFF2-40B4-BE49-F238E27FC236}">
                  <a16:creationId xmlns:a16="http://schemas.microsoft.com/office/drawing/2014/main" id="{281B957A-7E1C-45B9-B5D0-294DB23F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5" name="Straight Connector 2124">
              <a:extLst>
                <a:ext uri="{FF2B5EF4-FFF2-40B4-BE49-F238E27FC236}">
                  <a16:creationId xmlns:a16="http://schemas.microsoft.com/office/drawing/2014/main" id="{A055905C-E2DC-4334-AE20-4749C367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6" name="Straight Connector 2125">
              <a:extLst>
                <a:ext uri="{FF2B5EF4-FFF2-40B4-BE49-F238E27FC236}">
                  <a16:creationId xmlns:a16="http://schemas.microsoft.com/office/drawing/2014/main" id="{ED4AC1E9-B441-484E-86CB-F666B71CC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7" name="Straight Connector 2126">
              <a:extLst>
                <a:ext uri="{FF2B5EF4-FFF2-40B4-BE49-F238E27FC236}">
                  <a16:creationId xmlns:a16="http://schemas.microsoft.com/office/drawing/2014/main" id="{E12A14DB-97ED-4BF0-BEAD-3267EEA32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8" name="Straight Connector 2127">
              <a:extLst>
                <a:ext uri="{FF2B5EF4-FFF2-40B4-BE49-F238E27FC236}">
                  <a16:creationId xmlns:a16="http://schemas.microsoft.com/office/drawing/2014/main" id="{AB3B9BAF-37F5-4EF1-8146-27E68606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30" name="Freeform: Shape 2129">
            <a:extLst>
              <a:ext uri="{FF2B5EF4-FFF2-40B4-BE49-F238E27FC236}">
                <a16:creationId xmlns:a16="http://schemas.microsoft.com/office/drawing/2014/main" id="{B51D55F9-EE2B-4919-AB16-908D434FA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56" y="2660109"/>
            <a:ext cx="12186515" cy="4194789"/>
          </a:xfrm>
          <a:custGeom>
            <a:avLst/>
            <a:gdLst>
              <a:gd name="connsiteX0" fmla="*/ 8940932 w 12186515"/>
              <a:gd name="connsiteY0" fmla="*/ 22 h 4194789"/>
              <a:gd name="connsiteX1" fmla="*/ 11640657 w 12186515"/>
              <a:gd name="connsiteY1" fmla="*/ 153596 h 4194789"/>
              <a:gd name="connsiteX2" fmla="*/ 12186515 w 12186515"/>
              <a:gd name="connsiteY2" fmla="*/ 212181 h 4194789"/>
              <a:gd name="connsiteX3" fmla="*/ 12186515 w 12186515"/>
              <a:gd name="connsiteY3" fmla="*/ 2710782 h 4194789"/>
              <a:gd name="connsiteX4" fmla="*/ 12184764 w 12186515"/>
              <a:gd name="connsiteY4" fmla="*/ 2710782 h 4194789"/>
              <a:gd name="connsiteX5" fmla="*/ 12184764 w 12186515"/>
              <a:gd name="connsiteY5" fmla="*/ 4194789 h 4194789"/>
              <a:gd name="connsiteX6" fmla="*/ 0 w 12186515"/>
              <a:gd name="connsiteY6" fmla="*/ 4194789 h 4194789"/>
              <a:gd name="connsiteX7" fmla="*/ 0 w 12186515"/>
              <a:gd name="connsiteY7" fmla="*/ 1080043 h 4194789"/>
              <a:gd name="connsiteX8" fmla="*/ 1750 w 12186515"/>
              <a:gd name="connsiteY8" fmla="*/ 1080043 h 4194789"/>
              <a:gd name="connsiteX9" fmla="*/ 1750 w 12186515"/>
              <a:gd name="connsiteY9" fmla="*/ 739876 h 4194789"/>
              <a:gd name="connsiteX10" fmla="*/ 553702 w 12186515"/>
              <a:gd name="connsiteY10" fmla="*/ 736411 h 4194789"/>
              <a:gd name="connsiteX11" fmla="*/ 8940932 w 12186515"/>
              <a:gd name="connsiteY11" fmla="*/ 22 h 419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6515" h="4194789">
                <a:moveTo>
                  <a:pt x="8940932" y="22"/>
                </a:moveTo>
                <a:cubicBezTo>
                  <a:pt x="9693461" y="1164"/>
                  <a:pt x="10566573" y="45471"/>
                  <a:pt x="11640657" y="153596"/>
                </a:cubicBezTo>
                <a:lnTo>
                  <a:pt x="12186515" y="212181"/>
                </a:lnTo>
                <a:lnTo>
                  <a:pt x="12186515" y="2710782"/>
                </a:lnTo>
                <a:lnTo>
                  <a:pt x="12184764" y="2710782"/>
                </a:lnTo>
                <a:lnTo>
                  <a:pt x="12184764" y="4194789"/>
                </a:lnTo>
                <a:lnTo>
                  <a:pt x="0" y="4194789"/>
                </a:lnTo>
                <a:lnTo>
                  <a:pt x="0" y="1080043"/>
                </a:lnTo>
                <a:lnTo>
                  <a:pt x="1750" y="1080043"/>
                </a:lnTo>
                <a:lnTo>
                  <a:pt x="1750" y="739876"/>
                </a:lnTo>
                <a:lnTo>
                  <a:pt x="553702" y="736411"/>
                </a:lnTo>
                <a:cubicBezTo>
                  <a:pt x="4850036" y="681518"/>
                  <a:pt x="5930819" y="-4547"/>
                  <a:pt x="8940932" y="22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2" name="Right Triangle 2131">
            <a:extLst>
              <a:ext uri="{FF2B5EF4-FFF2-40B4-BE49-F238E27FC236}">
                <a16:creationId xmlns:a16="http://schemas.microsoft.com/office/drawing/2014/main" id="{D34C65D4-111D-4720-9C5C-72F7FEA30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96315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33ECF-07A1-80E0-EB4A-BC8E114D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80" y="725951"/>
            <a:ext cx="4424632" cy="2724517"/>
          </a:xfrm>
        </p:spPr>
        <p:txBody>
          <a:bodyPr anchor="t">
            <a:normAutofit/>
          </a:bodyPr>
          <a:lstStyle/>
          <a:p>
            <a:r>
              <a:rPr lang="es-ES" dirty="0"/>
              <a:t>Python y el tipado débil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27392-E08C-E14E-19F0-4C4159468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067" y="725951"/>
            <a:ext cx="5923202" cy="2699950"/>
          </a:xfrm>
        </p:spPr>
        <p:txBody>
          <a:bodyPr anchor="t">
            <a:normAutofit/>
          </a:bodyPr>
          <a:lstStyle/>
          <a:p>
            <a:r>
              <a:rPr lang="es-ES" dirty="0"/>
              <a:t>Cuando nos adentramos a Python la primera diferencia esta en su tipado. C y C++ se los conoce como lenguajes de tipado fuerte, es decir que es un lenguaje que esta mas alejado del lenguaje humano y mas del lenguaje maquina. Con Python pasa todo lo contrario.</a:t>
            </a:r>
            <a:endParaRPr lang="es-AR" dirty="0"/>
          </a:p>
        </p:txBody>
      </p:sp>
      <p:pic>
        <p:nvPicPr>
          <p:cNvPr id="2050" name="Picture 2" descr="C++ - Wikipedia, la enciclopedia libre">
            <a:extLst>
              <a:ext uri="{FF2B5EF4-FFF2-40B4-BE49-F238E27FC236}">
                <a16:creationId xmlns:a16="http://schemas.microsoft.com/office/drawing/2014/main" id="{A0A94B02-D3CF-A201-7211-C6B3928E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5165" y="3750278"/>
            <a:ext cx="2110782" cy="237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2CF5368C-95BC-DDCB-3DA5-E9E547E3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751" y="3750278"/>
            <a:ext cx="2164144" cy="2371666"/>
          </a:xfrm>
          <a:prstGeom prst="rect">
            <a:avLst/>
          </a:prstGeom>
        </p:spPr>
      </p:pic>
      <p:pic>
        <p:nvPicPr>
          <p:cNvPr id="2052" name="Picture 4" descr="C, Lenguajes De Programación, Símbolo imagen png - imagen transparente  descarga gratuita">
            <a:extLst>
              <a:ext uri="{FF2B5EF4-FFF2-40B4-BE49-F238E27FC236}">
                <a16:creationId xmlns:a16="http://schemas.microsoft.com/office/drawing/2014/main" id="{03707111-A9F5-6822-9D29-94CC5544E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2273" l="10000" r="90000">
                        <a14:foregroundMark x1="44778" y1="9242" x2="52889" y2="9242"/>
                        <a14:foregroundMark x1="51444" y1="90606" x2="47889" y2="9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3886" y="3750278"/>
            <a:ext cx="3237769" cy="237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278024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662</Words>
  <Application>Microsoft Office PowerPoint</Application>
  <PresentationFormat>Panorámica</PresentationFormat>
  <Paragraphs>38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Grandview</vt:lpstr>
      <vt:lpstr>Wingdings</vt:lpstr>
      <vt:lpstr>CosineVTI</vt:lpstr>
      <vt:lpstr>Lenguajes Electrónicos 6to Año</vt:lpstr>
      <vt:lpstr>C y los punteros</vt:lpstr>
      <vt:lpstr>C y los punteros</vt:lpstr>
      <vt:lpstr>C y los punteros</vt:lpstr>
      <vt:lpstr>C++ y la orientación a objectos</vt:lpstr>
      <vt:lpstr>C++ y la orientación a objectos</vt:lpstr>
      <vt:lpstr>C++ y la orientación a objectos</vt:lpstr>
      <vt:lpstr>C++ y la orientación a objectos</vt:lpstr>
      <vt:lpstr>Python y el tipado débil </vt:lpstr>
      <vt:lpstr>Python y el tipado débil </vt:lpstr>
      <vt:lpstr>Presentación de PowerPoint</vt:lpstr>
      <vt:lpstr>Python y el tipado débil </vt:lpstr>
      <vt:lpstr>Las variables en Python</vt:lpstr>
      <vt:lpstr>La tabulación de Python</vt:lpstr>
      <vt:lpstr>Manejo de errores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Electrónicos 6to Año</dc:title>
  <dc:creator>Ramiro Carnicer Soublé</dc:creator>
  <cp:lastModifiedBy>Ramiro Carnicer Soublé</cp:lastModifiedBy>
  <cp:revision>1</cp:revision>
  <dcterms:created xsi:type="dcterms:W3CDTF">2022-11-16T22:44:49Z</dcterms:created>
  <dcterms:modified xsi:type="dcterms:W3CDTF">2022-11-17T00:04:13Z</dcterms:modified>
</cp:coreProperties>
</file>