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4" r:id="rId8"/>
    <p:sldId id="265" r:id="rId9"/>
    <p:sldId id="263" r:id="rId10"/>
    <p:sldId id="266" r:id="rId11"/>
    <p:sldId id="268" r:id="rId12"/>
    <p:sldId id="267" r:id="rId13"/>
    <p:sldId id="269" r:id="rId14"/>
    <p:sldId id="271" r:id="rId15"/>
    <p:sldId id="272" r:id="rId16"/>
    <p:sldId id="275" r:id="rId17"/>
    <p:sldId id="278" r:id="rId18"/>
    <p:sldId id="279" r:id="rId19"/>
    <p:sldId id="276" r:id="rId20"/>
    <p:sldId id="273" r:id="rId21"/>
    <p:sldId id="274" r:id="rId2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71536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5178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85420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02052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46319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95280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11/18/2022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34473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29277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51241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311458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11/18/2022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‹Nº›</a:t>
            </a:fld>
            <a:endParaRPr lang="en-US"/>
          </a:p>
        </p:txBody>
      </p:sp>
    </p:spTree>
    <p:extLst>
      <p:ext uri="{BB962C8B-B14F-4D97-AF65-F5344CB8AC3E}">
        <p14:creationId xmlns:p14="http://schemas.microsoft.com/office/powerpoint/2010/main" val="413143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11/18/2022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‹Nº›</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073987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gitalocean.com/community/tutorials/an-introduction-to-machine-learning" TargetMode="External"/><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nbarquero.blogspot.com/2009/05/r-graficos-de-barras.html" TargetMode="External"/><Relationship Id="rId2" Type="http://schemas.openxmlformats.org/officeDocument/2006/relationships/image" Target="../media/image18.gif"/><Relationship Id="rId1" Type="http://schemas.openxmlformats.org/officeDocument/2006/relationships/slideLayout" Target="../slideLayouts/slideLayout2.xml"/><Relationship Id="rId6" Type="http://schemas.openxmlformats.org/officeDocument/2006/relationships/hyperlink" Target="https://revistanefrologia.com/es-calidad-vida-relacionada-con-salud-articulo-s0211699516000424" TargetMode="External"/><Relationship Id="rId5" Type="http://schemas.openxmlformats.org/officeDocument/2006/relationships/image" Target="../media/image19.jpeg"/><Relationship Id="rId4" Type="http://schemas.openxmlformats.org/officeDocument/2006/relationships/hyperlink" Target="https://creativecommons.org/licenses/by-nc/3.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71201FD-B9B8-44FB-827C-2B72B2C61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D50380-B737-4843-B657-D1F72ECE0E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838A1CE-8855-4800-8759-A56D50C740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0E8BB7-1962-48A1-AE75-138B858AD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B998B9-5288-4CE0-B72D-57048D8248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CCB6E9-345A-4FF8-A88D-3E5CF21D42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18E85-96B6-461C-8287-F6CA4968C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BFD751-AAE9-43DB-8D9F-FBD0019E49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A33B7E8-7994-46BB-A708-1BAEAE9A4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24BAA5-7F61-4495-857C-97EDFC96FD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6A69CD-5F58-4D4E-8784-EF04768B31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B01CAAA-9CED-4D6E-94EF-252DDFCB7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6C2E15-6DB9-400F-A463-3A74881199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548849A-5ABA-4068-B1B8-6288537730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026C35F-2E6D-487D-B9F7-C4FEC99C2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96CD3E-B1D7-4FEB-A4C4-9D2224756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504DA9-0960-480F-A0D1-43F798BA50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211248-4214-4C32-9181-236A505430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8DA7D9-8888-4AE1-88A9-070E3D39A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EF6DF4-75E2-40AE-898D-8439C1A1B8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B5A874-B7FD-462A-B169-E7FDB5AA6C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40B800-A1C4-40CF-B676-3714D7BC62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DC799A-8E1B-473C-8A5C-61A7E6E17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241FE59-669C-46CE-BD6B-BCC0E38E39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8A03C7-4888-469E-B83E-68A5A252FB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949D6E2-575B-4B3B-9200-F89FF6263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192BECB-21C3-4E10-BA4A-1A40B32FE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99FED6-669D-4F33-B077-DCABEE44C4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0A4E8B-1AAA-4226-98A8-D787BCF2A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42F70-1987-4D9B-A998-AB1CA140F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A5A85E-17B3-4952-B61F-2F5B41D63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1FC6E2-FA10-41E8-AD12-66A1CF9831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25E07A68-09FE-12B4-EF35-A4515FBAA65E}"/>
              </a:ext>
            </a:extLst>
          </p:cNvPr>
          <p:cNvSpPr>
            <a:spLocks noGrp="1"/>
          </p:cNvSpPr>
          <p:nvPr>
            <p:ph type="ctrTitle"/>
          </p:nvPr>
        </p:nvSpPr>
        <p:spPr>
          <a:xfrm>
            <a:off x="691078" y="3956389"/>
            <a:ext cx="6391422" cy="2438354"/>
          </a:xfrm>
        </p:spPr>
        <p:txBody>
          <a:bodyPr anchor="t">
            <a:normAutofit fontScale="90000"/>
          </a:bodyPr>
          <a:lstStyle/>
          <a:p>
            <a:r>
              <a:rPr lang="es-ES" dirty="0"/>
              <a:t>Lenguajes Electrónicos</a:t>
            </a:r>
            <a:br>
              <a:rPr lang="es-ES" dirty="0"/>
            </a:br>
            <a:r>
              <a:rPr lang="es-ES" dirty="0"/>
              <a:t>6to Año</a:t>
            </a:r>
            <a:endParaRPr lang="es-AR" dirty="0"/>
          </a:p>
        </p:txBody>
      </p:sp>
      <p:sp>
        <p:nvSpPr>
          <p:cNvPr id="3" name="Subtítulo 2">
            <a:extLst>
              <a:ext uri="{FF2B5EF4-FFF2-40B4-BE49-F238E27FC236}">
                <a16:creationId xmlns:a16="http://schemas.microsoft.com/office/drawing/2014/main" id="{844069FE-EE9B-BBAA-B174-01DF52E57A83}"/>
              </a:ext>
            </a:extLst>
          </p:cNvPr>
          <p:cNvSpPr>
            <a:spLocks noGrp="1"/>
          </p:cNvSpPr>
          <p:nvPr>
            <p:ph type="subTitle" idx="1"/>
          </p:nvPr>
        </p:nvSpPr>
        <p:spPr>
          <a:xfrm>
            <a:off x="7268814" y="5147644"/>
            <a:ext cx="3918167" cy="2421078"/>
          </a:xfrm>
        </p:spPr>
        <p:txBody>
          <a:bodyPr anchor="t">
            <a:normAutofit/>
          </a:bodyPr>
          <a:lstStyle/>
          <a:p>
            <a:r>
              <a:rPr lang="es-ES" dirty="0"/>
              <a:t>¿Qué aprendí?</a:t>
            </a:r>
            <a:endParaRPr lang="es-AR" dirty="0"/>
          </a:p>
        </p:txBody>
      </p:sp>
      <p:pic>
        <p:nvPicPr>
          <p:cNvPr id="4" name="Picture 3" descr="Una red de puntos conectados">
            <a:extLst>
              <a:ext uri="{FF2B5EF4-FFF2-40B4-BE49-F238E27FC236}">
                <a16:creationId xmlns:a16="http://schemas.microsoft.com/office/drawing/2014/main" id="{E8806EE5-0BBB-7274-7771-11916BBC9964}"/>
              </a:ext>
            </a:extLst>
          </p:cNvPr>
          <p:cNvPicPr>
            <a:picLocks noChangeAspect="1"/>
          </p:cNvPicPr>
          <p:nvPr/>
        </p:nvPicPr>
        <p:blipFill rotWithShape="1">
          <a:blip r:embed="rId2"/>
          <a:srcRect t="30414" b="7689"/>
          <a:stretch/>
        </p:blipFill>
        <p:spPr>
          <a:xfrm>
            <a:off x="-6214" y="10"/>
            <a:ext cx="12214825" cy="338337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27D6616B-CA16-4E7A-AD49-69268088A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4239706"/>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1901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8" name="Right Triangle 87">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0" y="205909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0933ECF-07A1-80E0-EB4A-BC8E114D01A5}"/>
              </a:ext>
            </a:extLst>
          </p:cNvPr>
          <p:cNvSpPr>
            <a:spLocks noGrp="1"/>
          </p:cNvSpPr>
          <p:nvPr>
            <p:ph type="title"/>
          </p:nvPr>
        </p:nvSpPr>
        <p:spPr>
          <a:xfrm>
            <a:off x="684223" y="721945"/>
            <a:ext cx="10611627" cy="1916619"/>
          </a:xfrm>
        </p:spPr>
        <p:txBody>
          <a:bodyPr>
            <a:normAutofit/>
          </a:bodyPr>
          <a:lstStyle/>
          <a:p>
            <a:r>
              <a:rPr lang="es-ES" dirty="0"/>
              <a:t>Python y el tipado débil</a:t>
            </a:r>
            <a:br>
              <a:rPr lang="es-ES" dirty="0"/>
            </a:br>
            <a:endParaRPr lang="es-AR" dirty="0"/>
          </a:p>
        </p:txBody>
      </p:sp>
      <p:sp>
        <p:nvSpPr>
          <p:cNvPr id="12" name="Marcador de contenido 11">
            <a:extLst>
              <a:ext uri="{FF2B5EF4-FFF2-40B4-BE49-F238E27FC236}">
                <a16:creationId xmlns:a16="http://schemas.microsoft.com/office/drawing/2014/main" id="{C2C2A6A6-82B2-8B1C-3E64-CE846C5C65C6}"/>
              </a:ext>
            </a:extLst>
          </p:cNvPr>
          <p:cNvSpPr>
            <a:spLocks noGrp="1"/>
          </p:cNvSpPr>
          <p:nvPr>
            <p:ph idx="1"/>
          </p:nvPr>
        </p:nvSpPr>
        <p:spPr>
          <a:xfrm>
            <a:off x="691078" y="2893475"/>
            <a:ext cx="4981486" cy="3242577"/>
          </a:xfrm>
        </p:spPr>
        <p:txBody>
          <a:bodyPr anchor="ctr">
            <a:normAutofit/>
          </a:bodyPr>
          <a:lstStyle/>
          <a:p>
            <a:r>
              <a:rPr lang="es-ES" sz="3200" dirty="0"/>
              <a:t>Escribir un “hola mundo” en C++:</a:t>
            </a:r>
            <a:endParaRPr lang="es-AR" sz="3200" dirty="0"/>
          </a:p>
        </p:txBody>
      </p:sp>
      <p:pic>
        <p:nvPicPr>
          <p:cNvPr id="14" name="Imagen 13" descr="Texto&#10;&#10;Descripción generada automáticamente con confianza baja">
            <a:extLst>
              <a:ext uri="{FF2B5EF4-FFF2-40B4-BE49-F238E27FC236}">
                <a16:creationId xmlns:a16="http://schemas.microsoft.com/office/drawing/2014/main" id="{8B9E5E2C-415D-3737-8B41-5A1E42884ECB}"/>
              </a:ext>
            </a:extLst>
          </p:cNvPr>
          <p:cNvPicPr>
            <a:picLocks noChangeAspect="1"/>
          </p:cNvPicPr>
          <p:nvPr/>
        </p:nvPicPr>
        <p:blipFill>
          <a:blip r:embed="rId2">
            <a:alphaModFix/>
          </a:blip>
          <a:stretch>
            <a:fillRect/>
          </a:stretch>
        </p:blipFill>
        <p:spPr>
          <a:xfrm>
            <a:off x="6096000" y="3142821"/>
            <a:ext cx="5411775" cy="2734983"/>
          </a:xfrm>
          <a:prstGeom prst="rect">
            <a:avLst/>
          </a:prstGeom>
        </p:spPr>
      </p:pic>
    </p:spTree>
    <p:extLst>
      <p:ext uri="{BB962C8B-B14F-4D97-AF65-F5344CB8AC3E}">
        <p14:creationId xmlns:p14="http://schemas.microsoft.com/office/powerpoint/2010/main" val="151570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80" name="Straight Connector 3079">
              <a:extLst>
                <a:ext uri="{FF2B5EF4-FFF2-40B4-BE49-F238E27FC236}">
                  <a16:creationId xmlns:a16="http://schemas.microsoft.com/office/drawing/2014/main" id="{E0418BE5-560E-4E49-B12D-B555511FED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1" name="Straight Connector 3080">
              <a:extLst>
                <a:ext uri="{FF2B5EF4-FFF2-40B4-BE49-F238E27FC236}">
                  <a16:creationId xmlns:a16="http://schemas.microsoft.com/office/drawing/2014/main" id="{849D1162-73B9-420F-BCBE-95039D00C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2" name="Straight Connector 3081">
              <a:extLst>
                <a:ext uri="{FF2B5EF4-FFF2-40B4-BE49-F238E27FC236}">
                  <a16:creationId xmlns:a16="http://schemas.microsoft.com/office/drawing/2014/main" id="{92BA76FE-316A-48E2-A03B-4E05691C43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0E678FBC-A6AD-4422-BA24-A4172F8862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DD3C5C3E-2D08-43F0-AFAC-E15360CA7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E0BEAC62-AF92-4A65-9790-6F6E0C6C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3C77D7C5-E76E-4E82-BFC4-9A75D2C80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C66E0152-96B9-4067-80D3-D9BDE6D7E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8" name="Straight Connector 3087">
              <a:extLst>
                <a:ext uri="{FF2B5EF4-FFF2-40B4-BE49-F238E27FC236}">
                  <a16:creationId xmlns:a16="http://schemas.microsoft.com/office/drawing/2014/main" id="{0918AFCC-B9DA-4092-8FBA-2CFEDB0388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91EC7D33-C87E-4812-A722-53C5D9927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0" name="Straight Connector 3089">
              <a:extLst>
                <a:ext uri="{FF2B5EF4-FFF2-40B4-BE49-F238E27FC236}">
                  <a16:creationId xmlns:a16="http://schemas.microsoft.com/office/drawing/2014/main" id="{95F239E3-501A-4C3C-9BE4-6BFA0D3126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1" name="Straight Connector 3090">
              <a:extLst>
                <a:ext uri="{FF2B5EF4-FFF2-40B4-BE49-F238E27FC236}">
                  <a16:creationId xmlns:a16="http://schemas.microsoft.com/office/drawing/2014/main" id="{9B62BF3B-95BB-4188-AAE5-015A0EF3D1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2" name="Straight Connector 3091">
              <a:extLst>
                <a:ext uri="{FF2B5EF4-FFF2-40B4-BE49-F238E27FC236}">
                  <a16:creationId xmlns:a16="http://schemas.microsoft.com/office/drawing/2014/main" id="{B14E5F0F-0124-40D0-A0BF-AE307A0E15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3" name="Straight Connector 3092">
              <a:extLst>
                <a:ext uri="{FF2B5EF4-FFF2-40B4-BE49-F238E27FC236}">
                  <a16:creationId xmlns:a16="http://schemas.microsoft.com/office/drawing/2014/main" id="{2BADC3B1-26C7-4CF1-B29D-4D0DEA3E2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4" name="Straight Connector 3093">
              <a:extLst>
                <a:ext uri="{FF2B5EF4-FFF2-40B4-BE49-F238E27FC236}">
                  <a16:creationId xmlns:a16="http://schemas.microsoft.com/office/drawing/2014/main" id="{A0A7DF6E-1132-4A80-9B18-593B1ACD77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5" name="Straight Connector 3094">
              <a:extLst>
                <a:ext uri="{FF2B5EF4-FFF2-40B4-BE49-F238E27FC236}">
                  <a16:creationId xmlns:a16="http://schemas.microsoft.com/office/drawing/2014/main" id="{9EF19589-10D8-4A8F-A0B1-F7CE380E30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6" name="Straight Connector 3095">
              <a:extLst>
                <a:ext uri="{FF2B5EF4-FFF2-40B4-BE49-F238E27FC236}">
                  <a16:creationId xmlns:a16="http://schemas.microsoft.com/office/drawing/2014/main" id="{28E6BB32-C4F8-4914-88D3-7DC5E79D0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A8F046EE-9DBA-4924-A19C-ED8741F5F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8" name="Straight Connector 3097">
              <a:extLst>
                <a:ext uri="{FF2B5EF4-FFF2-40B4-BE49-F238E27FC236}">
                  <a16:creationId xmlns:a16="http://schemas.microsoft.com/office/drawing/2014/main" id="{8AABBC44-ABA8-4913-824E-64D344724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54272B22-1C39-47A0-8551-73666AFBEE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0" name="Straight Connector 3099">
              <a:extLst>
                <a:ext uri="{FF2B5EF4-FFF2-40B4-BE49-F238E27FC236}">
                  <a16:creationId xmlns:a16="http://schemas.microsoft.com/office/drawing/2014/main" id="{08CDFF66-464C-4ABF-BB01-00500A3B75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3079FC88-BD3B-4C04-9B90-0FC93C1792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B1FCAED8-8687-4141-A7C3-0D88ACEDFE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3" name="Straight Connector 3102">
              <a:extLst>
                <a:ext uri="{FF2B5EF4-FFF2-40B4-BE49-F238E27FC236}">
                  <a16:creationId xmlns:a16="http://schemas.microsoft.com/office/drawing/2014/main" id="{065038E6-7B32-460F-B804-D6C105FF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4" name="Straight Connector 3103">
              <a:extLst>
                <a:ext uri="{FF2B5EF4-FFF2-40B4-BE49-F238E27FC236}">
                  <a16:creationId xmlns:a16="http://schemas.microsoft.com/office/drawing/2014/main" id="{EC5DAE85-AD17-454B-AB64-CEFF52FDA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5" name="Straight Connector 3104">
              <a:extLst>
                <a:ext uri="{FF2B5EF4-FFF2-40B4-BE49-F238E27FC236}">
                  <a16:creationId xmlns:a16="http://schemas.microsoft.com/office/drawing/2014/main" id="{8C603643-2066-4967-AE4B-9DA143843B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6" name="Straight Connector 3105">
              <a:extLst>
                <a:ext uri="{FF2B5EF4-FFF2-40B4-BE49-F238E27FC236}">
                  <a16:creationId xmlns:a16="http://schemas.microsoft.com/office/drawing/2014/main" id="{437E9533-9B07-43E3-B939-7BADC01FEE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7" name="Straight Connector 3106">
              <a:extLst>
                <a:ext uri="{FF2B5EF4-FFF2-40B4-BE49-F238E27FC236}">
                  <a16:creationId xmlns:a16="http://schemas.microsoft.com/office/drawing/2014/main" id="{EDCCAAEE-AB2E-4534-893A-3DB109499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8" name="Straight Connector 3107">
              <a:extLst>
                <a:ext uri="{FF2B5EF4-FFF2-40B4-BE49-F238E27FC236}">
                  <a16:creationId xmlns:a16="http://schemas.microsoft.com/office/drawing/2014/main" id="{48BD39A2-970F-4714-AAA6-67EE99A0EA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09" name="Straight Connector 3108">
              <a:extLst>
                <a:ext uri="{FF2B5EF4-FFF2-40B4-BE49-F238E27FC236}">
                  <a16:creationId xmlns:a16="http://schemas.microsoft.com/office/drawing/2014/main" id="{CF4A1387-348B-4E46-9B65-FDF76ED0EF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10" name="Straight Connector 3109">
              <a:extLst>
                <a:ext uri="{FF2B5EF4-FFF2-40B4-BE49-F238E27FC236}">
                  <a16:creationId xmlns:a16="http://schemas.microsoft.com/office/drawing/2014/main" id="{BF5DAF27-A54D-442A-93E4-BA7F04EAE3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112" name="Rectangle 311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3074" name="Picture 2" descr="Logo versus imágenes de stock de arte vectorial | Depositphotos">
            <a:extLst>
              <a:ext uri="{FF2B5EF4-FFF2-40B4-BE49-F238E27FC236}">
                <a16:creationId xmlns:a16="http://schemas.microsoft.com/office/drawing/2014/main" id="{B09865CE-BFB6-638B-C489-FF8354F49CA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0770" b="2298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70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33ECF-07A1-80E0-EB4A-BC8E114D01A5}"/>
              </a:ext>
            </a:extLst>
          </p:cNvPr>
          <p:cNvSpPr>
            <a:spLocks noGrp="1"/>
          </p:cNvSpPr>
          <p:nvPr>
            <p:ph type="title"/>
          </p:nvPr>
        </p:nvSpPr>
        <p:spPr>
          <a:xfrm>
            <a:off x="684223" y="721945"/>
            <a:ext cx="10611627" cy="1916619"/>
          </a:xfrm>
        </p:spPr>
        <p:txBody>
          <a:bodyPr>
            <a:normAutofit/>
          </a:bodyPr>
          <a:lstStyle/>
          <a:p>
            <a:r>
              <a:rPr lang="es-ES" dirty="0"/>
              <a:t>Python y el tipado débil</a:t>
            </a:r>
            <a:br>
              <a:rPr lang="es-ES" dirty="0"/>
            </a:br>
            <a:endParaRPr lang="es-AR" dirty="0"/>
          </a:p>
        </p:txBody>
      </p:sp>
      <p:sp>
        <p:nvSpPr>
          <p:cNvPr id="12" name="Marcador de contenido 11">
            <a:extLst>
              <a:ext uri="{FF2B5EF4-FFF2-40B4-BE49-F238E27FC236}">
                <a16:creationId xmlns:a16="http://schemas.microsoft.com/office/drawing/2014/main" id="{C2C2A6A6-82B2-8B1C-3E64-CE846C5C65C6}"/>
              </a:ext>
            </a:extLst>
          </p:cNvPr>
          <p:cNvSpPr>
            <a:spLocks noGrp="1"/>
          </p:cNvSpPr>
          <p:nvPr>
            <p:ph idx="1"/>
          </p:nvPr>
        </p:nvSpPr>
        <p:spPr>
          <a:xfrm>
            <a:off x="691078" y="2893475"/>
            <a:ext cx="4981486" cy="3242577"/>
          </a:xfrm>
        </p:spPr>
        <p:txBody>
          <a:bodyPr anchor="ctr">
            <a:normAutofit/>
          </a:bodyPr>
          <a:lstStyle/>
          <a:p>
            <a:r>
              <a:rPr lang="es-ES" sz="3200" dirty="0"/>
              <a:t>Escribir un “hola mundo” en Python:</a:t>
            </a:r>
            <a:endParaRPr lang="es-AR" sz="3200" dirty="0"/>
          </a:p>
        </p:txBody>
      </p:sp>
      <p:pic>
        <p:nvPicPr>
          <p:cNvPr id="4" name="Imagen 3">
            <a:extLst>
              <a:ext uri="{FF2B5EF4-FFF2-40B4-BE49-F238E27FC236}">
                <a16:creationId xmlns:a16="http://schemas.microsoft.com/office/drawing/2014/main" id="{224FB39A-61C3-CD82-1843-1805E8A9C0FE}"/>
              </a:ext>
            </a:extLst>
          </p:cNvPr>
          <p:cNvPicPr>
            <a:picLocks noChangeAspect="1"/>
          </p:cNvPicPr>
          <p:nvPr/>
        </p:nvPicPr>
        <p:blipFill>
          <a:blip r:embed="rId2"/>
          <a:stretch>
            <a:fillRect/>
          </a:stretch>
        </p:blipFill>
        <p:spPr>
          <a:xfrm>
            <a:off x="6096000" y="4219437"/>
            <a:ext cx="5638471" cy="822912"/>
          </a:xfrm>
          <a:prstGeom prst="rect">
            <a:avLst/>
          </a:prstGeom>
        </p:spPr>
      </p:pic>
    </p:spTree>
    <p:extLst>
      <p:ext uri="{BB962C8B-B14F-4D97-AF65-F5344CB8AC3E}">
        <p14:creationId xmlns:p14="http://schemas.microsoft.com/office/powerpoint/2010/main" val="271378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8"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D39CAC1-B902-71B5-3942-B6F84E89258B}"/>
              </a:ext>
            </a:extLst>
          </p:cNvPr>
          <p:cNvSpPr>
            <a:spLocks noGrp="1"/>
          </p:cNvSpPr>
          <p:nvPr>
            <p:ph type="title"/>
          </p:nvPr>
        </p:nvSpPr>
        <p:spPr>
          <a:xfrm>
            <a:off x="691079" y="725952"/>
            <a:ext cx="4038652" cy="1881178"/>
          </a:xfrm>
        </p:spPr>
        <p:txBody>
          <a:bodyPr>
            <a:normAutofit/>
          </a:bodyPr>
          <a:lstStyle/>
          <a:p>
            <a:r>
              <a:rPr lang="es-ES" dirty="0"/>
              <a:t>Las variables en Python</a:t>
            </a:r>
            <a:endParaRPr lang="es-AR" dirty="0"/>
          </a:p>
        </p:txBody>
      </p:sp>
      <p:sp>
        <p:nvSpPr>
          <p:cNvPr id="3" name="Marcador de contenido 2">
            <a:extLst>
              <a:ext uri="{FF2B5EF4-FFF2-40B4-BE49-F238E27FC236}">
                <a16:creationId xmlns:a16="http://schemas.microsoft.com/office/drawing/2014/main" id="{9D94E7F9-B103-88C4-0D7A-45544D80C8C0}"/>
              </a:ext>
            </a:extLst>
          </p:cNvPr>
          <p:cNvSpPr>
            <a:spLocks noGrp="1"/>
          </p:cNvSpPr>
          <p:nvPr>
            <p:ph idx="1"/>
          </p:nvPr>
        </p:nvSpPr>
        <p:spPr>
          <a:xfrm>
            <a:off x="5174480" y="1184056"/>
            <a:ext cx="5893512" cy="3610913"/>
          </a:xfrm>
        </p:spPr>
        <p:txBody>
          <a:bodyPr>
            <a:normAutofit/>
          </a:bodyPr>
          <a:lstStyle/>
          <a:p>
            <a:pPr>
              <a:lnSpc>
                <a:spcPct val="100000"/>
              </a:lnSpc>
            </a:pPr>
            <a:r>
              <a:rPr lang="es-ES" dirty="0"/>
              <a:t>Otra cosa fundamental de Python fue el funcionamiento de las variables. En Python no se declaran tipos de datos, y además la variables son punteros a espacios de memoria. Es decir que si igualamos 2 variables no se va a igualar su contenido si que vamos a tener 2 palabras que se van a referenciar al mismo espacio de memoria</a:t>
            </a:r>
            <a:endParaRPr lang="es-AR" dirty="0"/>
          </a:p>
        </p:txBody>
      </p:sp>
      <p:pic>
        <p:nvPicPr>
          <p:cNvPr id="5" name="Imagen 4">
            <a:extLst>
              <a:ext uri="{FF2B5EF4-FFF2-40B4-BE49-F238E27FC236}">
                <a16:creationId xmlns:a16="http://schemas.microsoft.com/office/drawing/2014/main" id="{93B66BB8-3247-67C1-538E-578494C7B318}"/>
              </a:ext>
            </a:extLst>
          </p:cNvPr>
          <p:cNvPicPr>
            <a:picLocks noChangeAspect="1"/>
          </p:cNvPicPr>
          <p:nvPr/>
        </p:nvPicPr>
        <p:blipFill>
          <a:blip r:embed="rId2"/>
          <a:stretch>
            <a:fillRect/>
          </a:stretch>
        </p:blipFill>
        <p:spPr>
          <a:xfrm>
            <a:off x="1368450" y="4163834"/>
            <a:ext cx="8737317" cy="2315389"/>
          </a:xfrm>
          <a:prstGeom prst="rect">
            <a:avLst/>
          </a:prstGeom>
        </p:spPr>
      </p:pic>
    </p:spTree>
    <p:extLst>
      <p:ext uri="{BB962C8B-B14F-4D97-AF65-F5344CB8AC3E}">
        <p14:creationId xmlns:p14="http://schemas.microsoft.com/office/powerpoint/2010/main" val="1203690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E7348-CC81-645E-368D-B270031D2EF6}"/>
              </a:ext>
            </a:extLst>
          </p:cNvPr>
          <p:cNvSpPr>
            <a:spLocks noGrp="1"/>
          </p:cNvSpPr>
          <p:nvPr>
            <p:ph type="title"/>
          </p:nvPr>
        </p:nvSpPr>
        <p:spPr/>
        <p:txBody>
          <a:bodyPr/>
          <a:lstStyle/>
          <a:p>
            <a:r>
              <a:rPr lang="es-ES" dirty="0"/>
              <a:t>La tabulación de Python</a:t>
            </a:r>
            <a:endParaRPr lang="es-AR" dirty="0"/>
          </a:p>
        </p:txBody>
      </p:sp>
      <p:sp>
        <p:nvSpPr>
          <p:cNvPr id="3" name="Marcador de contenido 2">
            <a:extLst>
              <a:ext uri="{FF2B5EF4-FFF2-40B4-BE49-F238E27FC236}">
                <a16:creationId xmlns:a16="http://schemas.microsoft.com/office/drawing/2014/main" id="{D47EFB33-7D1F-4663-E6D9-F2875A693391}"/>
              </a:ext>
            </a:extLst>
          </p:cNvPr>
          <p:cNvSpPr>
            <a:spLocks noGrp="1"/>
          </p:cNvSpPr>
          <p:nvPr>
            <p:ph idx="1"/>
          </p:nvPr>
        </p:nvSpPr>
        <p:spPr/>
        <p:txBody>
          <a:bodyPr/>
          <a:lstStyle/>
          <a:p>
            <a:r>
              <a:rPr lang="es-ES" dirty="0"/>
              <a:t>Aunque yo ya tabulaba en general el código de manera correcta programar en Python te obligaba a hacerlo ya que es sensible a la tabulación </a:t>
            </a:r>
            <a:endParaRPr lang="es-AR" dirty="0"/>
          </a:p>
        </p:txBody>
      </p:sp>
      <p:pic>
        <p:nvPicPr>
          <p:cNvPr id="5" name="Imagen 4">
            <a:extLst>
              <a:ext uri="{FF2B5EF4-FFF2-40B4-BE49-F238E27FC236}">
                <a16:creationId xmlns:a16="http://schemas.microsoft.com/office/drawing/2014/main" id="{4BF2C0D1-7300-41E3-07AD-D84AB21573A9}"/>
              </a:ext>
            </a:extLst>
          </p:cNvPr>
          <p:cNvPicPr>
            <a:picLocks noChangeAspect="1"/>
          </p:cNvPicPr>
          <p:nvPr/>
        </p:nvPicPr>
        <p:blipFill>
          <a:blip r:embed="rId2"/>
          <a:stretch>
            <a:fillRect/>
          </a:stretch>
        </p:blipFill>
        <p:spPr>
          <a:xfrm>
            <a:off x="2231785" y="3782776"/>
            <a:ext cx="6967410" cy="1921375"/>
          </a:xfrm>
          <a:prstGeom prst="rect">
            <a:avLst/>
          </a:prstGeom>
        </p:spPr>
      </p:pic>
    </p:spTree>
    <p:extLst>
      <p:ext uri="{BB962C8B-B14F-4D97-AF65-F5344CB8AC3E}">
        <p14:creationId xmlns:p14="http://schemas.microsoft.com/office/powerpoint/2010/main" val="176442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 name="Group 11">
            <a:extLst>
              <a:ext uri="{FF2B5EF4-FFF2-40B4-BE49-F238E27FC236}">
                <a16:creationId xmlns:a16="http://schemas.microsoft.com/office/drawing/2014/main" id="{67CE0AF2-326F-4B0F-B97A-2C14B3CE19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4E8B05B5-D3AB-4AAC-B97A-7D65FF85F8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47EC12-BFF1-4F97-8364-51C4DF812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15F011-94BA-47DC-834F-1388B3421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06A0AD-93DC-442E-9F60-B30CEAF7DD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ED3C365-CE85-4FAC-B746-E04C9F92AF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8454BD-0545-4C56-BD44-0FD16077F2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2AB6B5-F9FA-46C4-9677-F28F2A3BC9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888551-D4D1-46F5-975D-320FB87DB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7C48A2-7C70-4832-8EA1-F4690A5F6B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B11DE8-28CF-46C2-AB13-7AE209801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0395973-46DA-4BF6-B9C1-F0B4512DEB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CCFEEC4-7A30-4BB7-91CE-1BBA13833D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A0F616-0997-42B0-83B2-BDF6BB3501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4B0F3E-07AE-40F2-ACA8-84BBAEE5B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A948B5D-3085-4444-95B3-2ED3F19C1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B0FDF0-2286-4AD5-8409-EC8B706C5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8842C3-3266-4C74-A6BF-5529C9CC25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920E458-6F68-46DF-9407-9E6AD8CE2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CB4A57-7F7E-426D-93B5-984A8F8BC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038EA1-A5C8-4528-9DEC-35C3970C2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CC18C7B-5800-46CC-B5DF-8B8D91A1B3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7AFBA18-1DE7-4213-9CF2-DAA4886EA9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209AD18-3DFF-4A2A-BA06-5B62BC9F30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C9349A2-4AE5-4765-852E-EDD390D0E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551698-2DD2-4F8E-ABB8-0CBAE048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D68F4A-8464-4C0E-8E8F-218BA86E10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1142AB3-3DD8-414B-8BB3-2E30DBD75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D796E03-EB21-459D-96EA-B0EE0109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2F4A84E-E201-47CA-85A4-25A9D76623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03A65C-C198-4FD0-8FF6-BBF0C3AA8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344B27-CEB6-40F4-A75F-54415ACD54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72D91726-E656-4E99-9757-0A6650CB0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2" y="151704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AAE58164-7864-15A3-4766-3C76A8F1A068}"/>
              </a:ext>
            </a:extLst>
          </p:cNvPr>
          <p:cNvSpPr>
            <a:spLocks noGrp="1"/>
          </p:cNvSpPr>
          <p:nvPr>
            <p:ph type="title"/>
          </p:nvPr>
        </p:nvSpPr>
        <p:spPr>
          <a:xfrm>
            <a:off x="691079" y="725951"/>
            <a:ext cx="4418418" cy="1918215"/>
          </a:xfrm>
        </p:spPr>
        <p:txBody>
          <a:bodyPr anchor="ctr">
            <a:normAutofit/>
          </a:bodyPr>
          <a:lstStyle/>
          <a:p>
            <a:r>
              <a:rPr lang="es-ES" dirty="0"/>
              <a:t>Manejo de errores</a:t>
            </a:r>
            <a:endParaRPr lang="es-AR" dirty="0"/>
          </a:p>
        </p:txBody>
      </p:sp>
      <p:sp>
        <p:nvSpPr>
          <p:cNvPr id="3" name="Marcador de contenido 2">
            <a:extLst>
              <a:ext uri="{FF2B5EF4-FFF2-40B4-BE49-F238E27FC236}">
                <a16:creationId xmlns:a16="http://schemas.microsoft.com/office/drawing/2014/main" id="{230E0D63-807C-C7A9-BCFE-F1DFE0F98EDC}"/>
              </a:ext>
            </a:extLst>
          </p:cNvPr>
          <p:cNvSpPr>
            <a:spLocks noGrp="1"/>
          </p:cNvSpPr>
          <p:nvPr>
            <p:ph idx="1"/>
          </p:nvPr>
        </p:nvSpPr>
        <p:spPr>
          <a:xfrm>
            <a:off x="5601193" y="703245"/>
            <a:ext cx="5431498" cy="1940921"/>
          </a:xfrm>
        </p:spPr>
        <p:txBody>
          <a:bodyPr anchor="ctr">
            <a:normAutofit/>
          </a:bodyPr>
          <a:lstStyle/>
          <a:p>
            <a:r>
              <a:rPr lang="es-ES" dirty="0"/>
              <a:t>Algo que no había aparecido en ninguno de los otros dos lenguajes vistos es el manejo de errores. En Python esto existe gracias a las sentencia try, </a:t>
            </a:r>
            <a:r>
              <a:rPr lang="es-ES" dirty="0" err="1"/>
              <a:t>except</a:t>
            </a:r>
            <a:r>
              <a:rPr lang="es-ES" dirty="0"/>
              <a:t>.</a:t>
            </a:r>
            <a:endParaRPr lang="es-AR" dirty="0"/>
          </a:p>
        </p:txBody>
      </p:sp>
      <p:pic>
        <p:nvPicPr>
          <p:cNvPr id="5" name="Imagen 4">
            <a:extLst>
              <a:ext uri="{FF2B5EF4-FFF2-40B4-BE49-F238E27FC236}">
                <a16:creationId xmlns:a16="http://schemas.microsoft.com/office/drawing/2014/main" id="{09385E00-EFFA-23AC-23B5-C14BC0F03FDC}"/>
              </a:ext>
            </a:extLst>
          </p:cNvPr>
          <p:cNvPicPr>
            <a:picLocks noChangeAspect="1"/>
          </p:cNvPicPr>
          <p:nvPr/>
        </p:nvPicPr>
        <p:blipFill>
          <a:blip r:embed="rId2"/>
          <a:stretch>
            <a:fillRect/>
          </a:stretch>
        </p:blipFill>
        <p:spPr>
          <a:xfrm>
            <a:off x="876753" y="3030469"/>
            <a:ext cx="10341613" cy="1915113"/>
          </a:xfrm>
          <a:prstGeom prst="rect">
            <a:avLst/>
          </a:prstGeom>
        </p:spPr>
      </p:pic>
      <p:sp>
        <p:nvSpPr>
          <p:cNvPr id="6" name="Marcador de contenido 2">
            <a:extLst>
              <a:ext uri="{FF2B5EF4-FFF2-40B4-BE49-F238E27FC236}">
                <a16:creationId xmlns:a16="http://schemas.microsoft.com/office/drawing/2014/main" id="{FD102255-D5BB-2482-0ECE-22E38F733727}"/>
              </a:ext>
            </a:extLst>
          </p:cNvPr>
          <p:cNvSpPr txBox="1">
            <a:spLocks/>
          </p:cNvSpPr>
          <p:nvPr/>
        </p:nvSpPr>
        <p:spPr>
          <a:xfrm>
            <a:off x="2239601" y="4972285"/>
            <a:ext cx="7302022" cy="1772986"/>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t>El try-</a:t>
            </a:r>
            <a:r>
              <a:rPr lang="es-ES" dirty="0" err="1"/>
              <a:t>except</a:t>
            </a:r>
            <a:r>
              <a:rPr lang="es-ES" dirty="0"/>
              <a:t> fue muy útil para manejar si ocurría un error en el código, ya que siempre que ocurría esto en C o C++ no tenía como manejar este error, en cambio Python te da esa facilidad</a:t>
            </a:r>
            <a:endParaRPr lang="es-AR" dirty="0"/>
          </a:p>
        </p:txBody>
      </p:sp>
    </p:spTree>
    <p:extLst>
      <p:ext uri="{BB962C8B-B14F-4D97-AF65-F5344CB8AC3E}">
        <p14:creationId xmlns:p14="http://schemas.microsoft.com/office/powerpoint/2010/main" val="175390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0327E9F-7002-491D-82D3-420EB803E80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63271" y="973553"/>
            <a:ext cx="9808727" cy="4910894"/>
          </a:xfrm>
          <a:prstGeom prst="rect">
            <a:avLst/>
          </a:prstGeom>
        </p:spPr>
      </p:pic>
      <p:sp>
        <p:nvSpPr>
          <p:cNvPr id="2" name="Título 1">
            <a:extLst>
              <a:ext uri="{FF2B5EF4-FFF2-40B4-BE49-F238E27FC236}">
                <a16:creationId xmlns:a16="http://schemas.microsoft.com/office/drawing/2014/main" id="{7AEFEFF9-42F0-4947-8CF8-54B36C3379FF}"/>
              </a:ext>
            </a:extLst>
          </p:cNvPr>
          <p:cNvSpPr>
            <a:spLocks noGrp="1"/>
          </p:cNvSpPr>
          <p:nvPr>
            <p:ph type="title"/>
          </p:nvPr>
        </p:nvSpPr>
        <p:spPr>
          <a:xfrm>
            <a:off x="2256329" y="1467971"/>
            <a:ext cx="8022610" cy="2143362"/>
          </a:xfrm>
        </p:spPr>
        <p:txBody>
          <a:bodyPr>
            <a:noAutofit/>
          </a:bodyPr>
          <a:lstStyle/>
          <a:p>
            <a:r>
              <a:rPr lang="es-AR" sz="6000" dirty="0">
                <a:solidFill>
                  <a:schemeClr val="bg1"/>
                </a:solidFill>
              </a:rPr>
              <a:t>IA y Machine Learning</a:t>
            </a:r>
            <a:br>
              <a:rPr lang="es-AR" sz="6000" b="0" dirty="0">
                <a:solidFill>
                  <a:schemeClr val="bg1"/>
                </a:solidFill>
                <a:effectLst/>
                <a:latin typeface="Consolas" panose="020B0609020204030204" pitchFamily="49" charset="0"/>
              </a:rPr>
            </a:br>
            <a:endParaRPr lang="es-AR" sz="6000" dirty="0">
              <a:solidFill>
                <a:schemeClr val="bg1"/>
              </a:solidFill>
            </a:endParaRPr>
          </a:p>
        </p:txBody>
      </p:sp>
    </p:spTree>
    <p:extLst>
      <p:ext uri="{BB962C8B-B14F-4D97-AF65-F5344CB8AC3E}">
        <p14:creationId xmlns:p14="http://schemas.microsoft.com/office/powerpoint/2010/main" val="117211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94AC3-F966-407E-B14F-C5E8BB97A1AE}"/>
              </a:ext>
            </a:extLst>
          </p:cNvPr>
          <p:cNvSpPr>
            <a:spLocks noGrp="1"/>
          </p:cNvSpPr>
          <p:nvPr>
            <p:ph type="title"/>
          </p:nvPr>
        </p:nvSpPr>
        <p:spPr/>
        <p:txBody>
          <a:bodyPr/>
          <a:lstStyle/>
          <a:p>
            <a:r>
              <a:rPr lang="es-AR" dirty="0"/>
              <a:t>Pandas, matplotli</a:t>
            </a:r>
            <a:r>
              <a:rPr lang="es-ES" dirty="0"/>
              <a:t>b y el </a:t>
            </a:r>
            <a:r>
              <a:rPr lang="es-AR" dirty="0"/>
              <a:t>análisis de datos</a:t>
            </a:r>
            <a:r>
              <a:rPr lang="es-ES" dirty="0"/>
              <a:t> </a:t>
            </a:r>
            <a:endParaRPr lang="es-AR" dirty="0"/>
          </a:p>
        </p:txBody>
      </p:sp>
      <p:sp>
        <p:nvSpPr>
          <p:cNvPr id="3" name="Marcador de contenido 2">
            <a:extLst>
              <a:ext uri="{FF2B5EF4-FFF2-40B4-BE49-F238E27FC236}">
                <a16:creationId xmlns:a16="http://schemas.microsoft.com/office/drawing/2014/main" id="{F31E18F7-1D88-45EE-88B0-6632BEE7B37C}"/>
              </a:ext>
            </a:extLst>
          </p:cNvPr>
          <p:cNvSpPr>
            <a:spLocks noGrp="1"/>
          </p:cNvSpPr>
          <p:nvPr>
            <p:ph idx="1"/>
          </p:nvPr>
        </p:nvSpPr>
        <p:spPr>
          <a:xfrm>
            <a:off x="691078" y="2311052"/>
            <a:ext cx="10156461" cy="3593515"/>
          </a:xfrm>
        </p:spPr>
        <p:txBody>
          <a:bodyPr/>
          <a:lstStyle/>
          <a:p>
            <a:r>
              <a:rPr lang="es-AR" dirty="0"/>
              <a:t>Parte fundamental de la IA y el machine </a:t>
            </a:r>
            <a:r>
              <a:rPr lang="es-AR" dirty="0" err="1"/>
              <a:t>learning</a:t>
            </a:r>
            <a:r>
              <a:rPr lang="es-AR" dirty="0"/>
              <a:t> es encontrar datos en buen estado para entrenar correctamente los modelos. Para esto es que nos sirve pandas. Por ejemplo acá podemos ver como gracias al método </a:t>
            </a:r>
            <a:r>
              <a:rPr lang="es-AR" dirty="0" err="1"/>
              <a:t>dropna</a:t>
            </a:r>
            <a:r>
              <a:rPr lang="es-AR" dirty="0"/>
              <a:t> que, en este caso, elimina todas las filas donde en la columna “Cantidad” hay un </a:t>
            </a:r>
            <a:r>
              <a:rPr lang="es-AR" dirty="0" err="1"/>
              <a:t>null</a:t>
            </a:r>
            <a:r>
              <a:rPr lang="es-AR" dirty="0"/>
              <a:t>.</a:t>
            </a:r>
          </a:p>
        </p:txBody>
      </p:sp>
      <p:pic>
        <p:nvPicPr>
          <p:cNvPr id="6" name="Imagen 5">
            <a:extLst>
              <a:ext uri="{FF2B5EF4-FFF2-40B4-BE49-F238E27FC236}">
                <a16:creationId xmlns:a16="http://schemas.microsoft.com/office/drawing/2014/main" id="{A0C2111D-5BD0-46D7-ADED-B8150327B256}"/>
              </a:ext>
            </a:extLst>
          </p:cNvPr>
          <p:cNvPicPr>
            <a:picLocks noChangeAspect="1"/>
          </p:cNvPicPr>
          <p:nvPr/>
        </p:nvPicPr>
        <p:blipFill>
          <a:blip r:embed="rId2"/>
          <a:stretch>
            <a:fillRect/>
          </a:stretch>
        </p:blipFill>
        <p:spPr>
          <a:xfrm>
            <a:off x="806622" y="4213017"/>
            <a:ext cx="10348366" cy="953139"/>
          </a:xfrm>
          <a:prstGeom prst="rect">
            <a:avLst/>
          </a:prstGeom>
        </p:spPr>
      </p:pic>
      <p:sp>
        <p:nvSpPr>
          <p:cNvPr id="7" name="Rectángulo 6">
            <a:extLst>
              <a:ext uri="{FF2B5EF4-FFF2-40B4-BE49-F238E27FC236}">
                <a16:creationId xmlns:a16="http://schemas.microsoft.com/office/drawing/2014/main" id="{C829A8FE-1D21-442D-A124-CA6F57E1DDB9}"/>
              </a:ext>
            </a:extLst>
          </p:cNvPr>
          <p:cNvSpPr/>
          <p:nvPr/>
        </p:nvSpPr>
        <p:spPr>
          <a:xfrm>
            <a:off x="2918564" y="4740271"/>
            <a:ext cx="1039661" cy="42588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457012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94AC3-F966-407E-B14F-C5E8BB97A1AE}"/>
              </a:ext>
            </a:extLst>
          </p:cNvPr>
          <p:cNvSpPr>
            <a:spLocks noGrp="1"/>
          </p:cNvSpPr>
          <p:nvPr>
            <p:ph type="title"/>
          </p:nvPr>
        </p:nvSpPr>
        <p:spPr/>
        <p:txBody>
          <a:bodyPr/>
          <a:lstStyle/>
          <a:p>
            <a:r>
              <a:rPr lang="es-AR" dirty="0"/>
              <a:t>Pandas, matplotli</a:t>
            </a:r>
            <a:r>
              <a:rPr lang="es-ES" dirty="0"/>
              <a:t>b y el </a:t>
            </a:r>
            <a:r>
              <a:rPr lang="es-AR" dirty="0"/>
              <a:t>análisis de datos</a:t>
            </a:r>
            <a:r>
              <a:rPr lang="es-ES" dirty="0"/>
              <a:t> </a:t>
            </a:r>
            <a:endParaRPr lang="es-AR" dirty="0"/>
          </a:p>
        </p:txBody>
      </p:sp>
      <p:sp>
        <p:nvSpPr>
          <p:cNvPr id="3" name="Marcador de contenido 2">
            <a:extLst>
              <a:ext uri="{FF2B5EF4-FFF2-40B4-BE49-F238E27FC236}">
                <a16:creationId xmlns:a16="http://schemas.microsoft.com/office/drawing/2014/main" id="{F31E18F7-1D88-45EE-88B0-6632BEE7B37C}"/>
              </a:ext>
            </a:extLst>
          </p:cNvPr>
          <p:cNvSpPr>
            <a:spLocks noGrp="1"/>
          </p:cNvSpPr>
          <p:nvPr>
            <p:ph idx="1"/>
          </p:nvPr>
        </p:nvSpPr>
        <p:spPr>
          <a:xfrm>
            <a:off x="691079" y="2392471"/>
            <a:ext cx="3693032" cy="3512096"/>
          </a:xfrm>
        </p:spPr>
        <p:txBody>
          <a:bodyPr/>
          <a:lstStyle/>
          <a:p>
            <a:r>
              <a:rPr lang="es-AR" dirty="0"/>
              <a:t>Por otro lado matplotli</a:t>
            </a:r>
            <a:r>
              <a:rPr lang="es-ES" dirty="0"/>
              <a:t>b </a:t>
            </a:r>
            <a:r>
              <a:rPr lang="es-AR" dirty="0"/>
              <a:t>nos ayuda a poder ver distintas graficas para entender mejor ciertas relaciones entre datos. El grafico de </a:t>
            </a:r>
            <a:r>
              <a:rPr lang="es-ES" dirty="0"/>
              <a:t>barras o de dispersión</a:t>
            </a:r>
            <a:r>
              <a:rPr lang="es-AR" dirty="0"/>
              <a:t> son ejemplos que podemos hacer.</a:t>
            </a:r>
          </a:p>
          <a:p>
            <a:endParaRPr lang="es-AR" dirty="0"/>
          </a:p>
        </p:txBody>
      </p:sp>
      <p:pic>
        <p:nvPicPr>
          <p:cNvPr id="5" name="Imagen 4">
            <a:extLst>
              <a:ext uri="{FF2B5EF4-FFF2-40B4-BE49-F238E27FC236}">
                <a16:creationId xmlns:a16="http://schemas.microsoft.com/office/drawing/2014/main" id="{268FDE67-5376-4805-ABA6-B02330512E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49484" y="2392471"/>
            <a:ext cx="3693032" cy="3693032"/>
          </a:xfrm>
          <a:prstGeom prst="rect">
            <a:avLst/>
          </a:prstGeom>
        </p:spPr>
      </p:pic>
      <p:sp>
        <p:nvSpPr>
          <p:cNvPr id="8" name="CuadroTexto 7">
            <a:extLst>
              <a:ext uri="{FF2B5EF4-FFF2-40B4-BE49-F238E27FC236}">
                <a16:creationId xmlns:a16="http://schemas.microsoft.com/office/drawing/2014/main" id="{1E2B59F7-906B-445E-92CC-294E2F69FC57}"/>
              </a:ext>
            </a:extLst>
          </p:cNvPr>
          <p:cNvSpPr txBox="1"/>
          <p:nvPr/>
        </p:nvSpPr>
        <p:spPr>
          <a:xfrm>
            <a:off x="2895600" y="6744816"/>
            <a:ext cx="2929003" cy="369332"/>
          </a:xfrm>
          <a:prstGeom prst="rect">
            <a:avLst/>
          </a:prstGeom>
          <a:noFill/>
        </p:spPr>
        <p:txBody>
          <a:bodyPr wrap="square" rtlCol="0">
            <a:spAutoFit/>
          </a:bodyPr>
          <a:lstStyle/>
          <a:p>
            <a:r>
              <a:rPr lang="es-AR" sz="900">
                <a:hlinkClick r:id="rId3" tooltip="https://unbarquero.blogspot.com/2009/05/r-graficos-de-barras.html"/>
              </a:rPr>
              <a:t>Esta foto</a:t>
            </a:r>
            <a:r>
              <a:rPr lang="es-AR" sz="900"/>
              <a:t> de Autor desconocido está bajo licencia </a:t>
            </a:r>
            <a:r>
              <a:rPr lang="es-AR" sz="900">
                <a:hlinkClick r:id="rId4" tooltip="https://creativecommons.org/licenses/by-nc/3.0/"/>
              </a:rPr>
              <a:t>CC BY-NC</a:t>
            </a:r>
            <a:endParaRPr lang="es-AR" sz="900"/>
          </a:p>
        </p:txBody>
      </p:sp>
      <p:pic>
        <p:nvPicPr>
          <p:cNvPr id="10" name="Imagen 9">
            <a:extLst>
              <a:ext uri="{FF2B5EF4-FFF2-40B4-BE49-F238E27FC236}">
                <a16:creationId xmlns:a16="http://schemas.microsoft.com/office/drawing/2014/main" id="{04836804-E14B-4BF8-B2FC-F97A4E9EE7B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942516" y="2640197"/>
            <a:ext cx="3974691" cy="3264370"/>
          </a:xfrm>
          <a:prstGeom prst="rect">
            <a:avLst/>
          </a:prstGeom>
        </p:spPr>
      </p:pic>
    </p:spTree>
    <p:extLst>
      <p:ext uri="{BB962C8B-B14F-4D97-AF65-F5344CB8AC3E}">
        <p14:creationId xmlns:p14="http://schemas.microsoft.com/office/powerpoint/2010/main" val="4096325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67270-4641-41E0-9660-F29F3470FC02}"/>
              </a:ext>
            </a:extLst>
          </p:cNvPr>
          <p:cNvSpPr>
            <a:spLocks noGrp="1"/>
          </p:cNvSpPr>
          <p:nvPr>
            <p:ph type="title"/>
          </p:nvPr>
        </p:nvSpPr>
        <p:spPr>
          <a:xfrm>
            <a:off x="510465" y="701459"/>
            <a:ext cx="11171069" cy="1454430"/>
          </a:xfrm>
        </p:spPr>
        <p:txBody>
          <a:bodyPr/>
          <a:lstStyle/>
          <a:p>
            <a:r>
              <a:rPr lang="es-AR" dirty="0"/>
              <a:t>Aprendizaje supervisado vs no supervisado</a:t>
            </a:r>
          </a:p>
        </p:txBody>
      </p:sp>
      <p:sp>
        <p:nvSpPr>
          <p:cNvPr id="3" name="Marcador de contenido 2">
            <a:extLst>
              <a:ext uri="{FF2B5EF4-FFF2-40B4-BE49-F238E27FC236}">
                <a16:creationId xmlns:a16="http://schemas.microsoft.com/office/drawing/2014/main" id="{564168FB-6A84-4F2E-913C-5F2F864C01F0}"/>
              </a:ext>
            </a:extLst>
          </p:cNvPr>
          <p:cNvSpPr>
            <a:spLocks noGrp="1"/>
          </p:cNvSpPr>
          <p:nvPr>
            <p:ph idx="1"/>
          </p:nvPr>
        </p:nvSpPr>
        <p:spPr>
          <a:xfrm>
            <a:off x="510465" y="2365183"/>
            <a:ext cx="6072976" cy="3564436"/>
          </a:xfrm>
        </p:spPr>
        <p:txBody>
          <a:bodyPr/>
          <a:lstStyle/>
          <a:p>
            <a:r>
              <a:rPr lang="es-AR" dirty="0"/>
              <a:t>Se le llama aprendizaje supervisado a cuando se entrenan modelos donde los datos que le entrega el programador ya le dicen que son. Es decir si les damos fotos de razas de perros ya se le dice al modelo que raza corresponde a cada imagen</a:t>
            </a:r>
          </a:p>
        </p:txBody>
      </p:sp>
      <p:sp>
        <p:nvSpPr>
          <p:cNvPr id="4" name="Marcador de contenido 2">
            <a:extLst>
              <a:ext uri="{FF2B5EF4-FFF2-40B4-BE49-F238E27FC236}">
                <a16:creationId xmlns:a16="http://schemas.microsoft.com/office/drawing/2014/main" id="{0B93BC24-B1BE-4470-93AC-7247DA09A7BC}"/>
              </a:ext>
            </a:extLst>
          </p:cNvPr>
          <p:cNvSpPr txBox="1">
            <a:spLocks/>
          </p:cNvSpPr>
          <p:nvPr/>
        </p:nvSpPr>
        <p:spPr>
          <a:xfrm>
            <a:off x="6701425" y="2365183"/>
            <a:ext cx="5513478" cy="356443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a:t>Se le llama aprendizaje no-supervisado a cuando se entrenan modelos donde los datos que entrega el programador no están clasificados previamente. Es decir le damos imágenes de motos, autos y camiones y el modelo los clasifica sin decirle cual es cada uno </a:t>
            </a:r>
          </a:p>
        </p:txBody>
      </p:sp>
    </p:spTree>
    <p:extLst>
      <p:ext uri="{BB962C8B-B14F-4D97-AF65-F5344CB8AC3E}">
        <p14:creationId xmlns:p14="http://schemas.microsoft.com/office/powerpoint/2010/main" val="145869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7"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BC8A7920-848A-5FB5-8189-C8CE3C2F5C5E}"/>
              </a:ext>
            </a:extLst>
          </p:cNvPr>
          <p:cNvSpPr>
            <a:spLocks noGrp="1"/>
          </p:cNvSpPr>
          <p:nvPr>
            <p:ph type="title"/>
          </p:nvPr>
        </p:nvSpPr>
        <p:spPr>
          <a:xfrm>
            <a:off x="691079" y="725952"/>
            <a:ext cx="4038652" cy="1881178"/>
          </a:xfrm>
        </p:spPr>
        <p:txBody>
          <a:bodyPr>
            <a:normAutofit/>
          </a:bodyPr>
          <a:lstStyle/>
          <a:p>
            <a:r>
              <a:rPr lang="es-ES"/>
              <a:t>C y los punteros</a:t>
            </a:r>
            <a:endParaRPr lang="es-AR" dirty="0"/>
          </a:p>
        </p:txBody>
      </p:sp>
      <p:sp>
        <p:nvSpPr>
          <p:cNvPr id="3" name="Marcador de contenido 2">
            <a:extLst>
              <a:ext uri="{FF2B5EF4-FFF2-40B4-BE49-F238E27FC236}">
                <a16:creationId xmlns:a16="http://schemas.microsoft.com/office/drawing/2014/main" id="{AB7D54FD-F64A-AC99-A8DC-B90D4695ADA2}"/>
              </a:ext>
            </a:extLst>
          </p:cNvPr>
          <p:cNvSpPr>
            <a:spLocks noGrp="1"/>
          </p:cNvSpPr>
          <p:nvPr>
            <p:ph idx="1"/>
          </p:nvPr>
        </p:nvSpPr>
        <p:spPr>
          <a:xfrm>
            <a:off x="613995" y="2896952"/>
            <a:ext cx="4038652" cy="3276824"/>
          </a:xfrm>
        </p:spPr>
        <p:txBody>
          <a:bodyPr>
            <a:normAutofit/>
          </a:bodyPr>
          <a:lstStyle/>
          <a:p>
            <a:r>
              <a:rPr lang="es-ES" dirty="0"/>
              <a:t>Parte esencial de lo que vimos de C este año fue el uso de punteros, principalmente los usamos para utilizar la memoria dinámicamente</a:t>
            </a:r>
            <a:endParaRPr lang="es-AR" dirty="0"/>
          </a:p>
        </p:txBody>
      </p:sp>
      <p:pic>
        <p:nvPicPr>
          <p:cNvPr id="5" name="Imagen 4">
            <a:extLst>
              <a:ext uri="{FF2B5EF4-FFF2-40B4-BE49-F238E27FC236}">
                <a16:creationId xmlns:a16="http://schemas.microsoft.com/office/drawing/2014/main" id="{8599E61F-EB32-48E2-388F-F01D025576E8}"/>
              </a:ext>
            </a:extLst>
          </p:cNvPr>
          <p:cNvPicPr>
            <a:picLocks noChangeAspect="1"/>
          </p:cNvPicPr>
          <p:nvPr/>
        </p:nvPicPr>
        <p:blipFill>
          <a:blip r:embed="rId2"/>
          <a:stretch>
            <a:fillRect/>
          </a:stretch>
        </p:blipFill>
        <p:spPr>
          <a:xfrm>
            <a:off x="5106333" y="886647"/>
            <a:ext cx="6401443" cy="5099454"/>
          </a:xfrm>
          <a:prstGeom prst="rect">
            <a:avLst/>
          </a:prstGeom>
        </p:spPr>
      </p:pic>
    </p:spTree>
    <p:extLst>
      <p:ext uri="{BB962C8B-B14F-4D97-AF65-F5344CB8AC3E}">
        <p14:creationId xmlns:p14="http://schemas.microsoft.com/office/powerpoint/2010/main" val="297899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B1682-F709-855C-B53E-3D7F1B68EB4C}"/>
              </a:ext>
            </a:extLst>
          </p:cNvPr>
          <p:cNvSpPr>
            <a:spLocks noGrp="1"/>
          </p:cNvSpPr>
          <p:nvPr>
            <p:ph type="title"/>
          </p:nvPr>
        </p:nvSpPr>
        <p:spPr/>
        <p:txBody>
          <a:bodyPr/>
          <a:lstStyle/>
          <a:p>
            <a:r>
              <a:rPr lang="es-ES" dirty="0"/>
              <a:t>Conclusiones</a:t>
            </a:r>
            <a:endParaRPr lang="es-AR" dirty="0"/>
          </a:p>
        </p:txBody>
      </p:sp>
      <p:sp>
        <p:nvSpPr>
          <p:cNvPr id="3" name="Marcador de contenido 2">
            <a:extLst>
              <a:ext uri="{FF2B5EF4-FFF2-40B4-BE49-F238E27FC236}">
                <a16:creationId xmlns:a16="http://schemas.microsoft.com/office/drawing/2014/main" id="{C3C6427A-8BC0-FA50-E681-06036A823D18}"/>
              </a:ext>
            </a:extLst>
          </p:cNvPr>
          <p:cNvSpPr>
            <a:spLocks noGrp="1"/>
          </p:cNvSpPr>
          <p:nvPr>
            <p:ph idx="1"/>
          </p:nvPr>
        </p:nvSpPr>
        <p:spPr/>
        <p:txBody>
          <a:bodyPr/>
          <a:lstStyle/>
          <a:p>
            <a:r>
              <a:rPr lang="es-ES" dirty="0"/>
              <a:t>El aprender a utilizar lenguajes basado en objetos y dejar de lado a C amplio mucho mi visón de lo que era posible hacer y de lo que ya sabía (Arduino por ejemplo). Y personalmente creo que con desde que empecé a usar C++ y Python mi entendimiento de los algoritmos creció bastante permitiéndome hacer cosas mas complejas y útiles.</a:t>
            </a:r>
            <a:endParaRPr lang="es-AR" dirty="0"/>
          </a:p>
        </p:txBody>
      </p:sp>
    </p:spTree>
    <p:extLst>
      <p:ext uri="{BB962C8B-B14F-4D97-AF65-F5344CB8AC3E}">
        <p14:creationId xmlns:p14="http://schemas.microsoft.com/office/powerpoint/2010/main" val="1924819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3" name="Right Triangle 42">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5" name="Rectangle 44">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8" name="Straight Connector 47">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ight Triangle 79">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adroTexto 7">
            <a:extLst>
              <a:ext uri="{FF2B5EF4-FFF2-40B4-BE49-F238E27FC236}">
                <a16:creationId xmlns:a16="http://schemas.microsoft.com/office/drawing/2014/main" id="{A5690926-93EC-8F44-F53B-0BD1A30F7D52}"/>
              </a:ext>
            </a:extLst>
          </p:cNvPr>
          <p:cNvSpPr txBox="1"/>
          <p:nvPr/>
        </p:nvSpPr>
        <p:spPr>
          <a:xfrm>
            <a:off x="3033961" y="596097"/>
            <a:ext cx="5811250" cy="707886"/>
          </a:xfrm>
          <a:prstGeom prst="rect">
            <a:avLst/>
          </a:prstGeom>
          <a:noFill/>
        </p:spPr>
        <p:txBody>
          <a:bodyPr wrap="square" rtlCol="0">
            <a:spAutoFit/>
          </a:bodyPr>
          <a:lstStyle/>
          <a:p>
            <a:r>
              <a:rPr lang="es-ES" sz="4000" dirty="0"/>
              <a:t>A seguir programando</a:t>
            </a:r>
            <a:endParaRPr lang="es-AR" sz="4000" dirty="0"/>
          </a:p>
        </p:txBody>
      </p:sp>
      <p:pic>
        <p:nvPicPr>
          <p:cNvPr id="42" name="Imagen 41" descr="Una pantalla de un celular con la imagen de una caricatura de una persona&#10;&#10;Descripción generada automáticamente con confianza media">
            <a:extLst>
              <a:ext uri="{FF2B5EF4-FFF2-40B4-BE49-F238E27FC236}">
                <a16:creationId xmlns:a16="http://schemas.microsoft.com/office/drawing/2014/main" id="{FF7385F7-03A8-5D83-DDD7-3A3E15898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93" y="1639436"/>
            <a:ext cx="8345974" cy="4664884"/>
          </a:xfrm>
          <a:prstGeom prst="rect">
            <a:avLst/>
          </a:prstGeom>
        </p:spPr>
      </p:pic>
    </p:spTree>
    <p:extLst>
      <p:ext uri="{BB962C8B-B14F-4D97-AF65-F5344CB8AC3E}">
        <p14:creationId xmlns:p14="http://schemas.microsoft.com/office/powerpoint/2010/main" val="270003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A7920-848A-5FB5-8189-C8CE3C2F5C5E}"/>
              </a:ext>
            </a:extLst>
          </p:cNvPr>
          <p:cNvSpPr>
            <a:spLocks noGrp="1"/>
          </p:cNvSpPr>
          <p:nvPr>
            <p:ph type="title"/>
          </p:nvPr>
        </p:nvSpPr>
        <p:spPr>
          <a:xfrm>
            <a:off x="691079" y="725952"/>
            <a:ext cx="4038652" cy="1881178"/>
          </a:xfrm>
        </p:spPr>
        <p:txBody>
          <a:bodyPr>
            <a:normAutofit/>
          </a:bodyPr>
          <a:lstStyle/>
          <a:p>
            <a:r>
              <a:rPr lang="es-ES"/>
              <a:t>C y los punteros</a:t>
            </a:r>
            <a:endParaRPr lang="es-AR" dirty="0"/>
          </a:p>
        </p:txBody>
      </p:sp>
      <p:sp>
        <p:nvSpPr>
          <p:cNvPr id="3" name="Marcador de contenido 2">
            <a:extLst>
              <a:ext uri="{FF2B5EF4-FFF2-40B4-BE49-F238E27FC236}">
                <a16:creationId xmlns:a16="http://schemas.microsoft.com/office/drawing/2014/main" id="{AB7D54FD-F64A-AC99-A8DC-B90D4695ADA2}"/>
              </a:ext>
            </a:extLst>
          </p:cNvPr>
          <p:cNvSpPr>
            <a:spLocks noGrp="1"/>
          </p:cNvSpPr>
          <p:nvPr>
            <p:ph idx="1"/>
          </p:nvPr>
        </p:nvSpPr>
        <p:spPr>
          <a:xfrm>
            <a:off x="613995" y="2896952"/>
            <a:ext cx="4038652" cy="3276824"/>
          </a:xfrm>
        </p:spPr>
        <p:txBody>
          <a:bodyPr>
            <a:normAutofit/>
          </a:bodyPr>
          <a:lstStyle/>
          <a:p>
            <a:r>
              <a:rPr lang="es-ES" dirty="0"/>
              <a:t>Parte esencial de lo que vimos de C este año fue el uso de punteros, principalmente los usamos para utilizar la memoria dinámicamente</a:t>
            </a:r>
            <a:endParaRPr lang="es-AR" dirty="0"/>
          </a:p>
        </p:txBody>
      </p:sp>
      <p:pic>
        <p:nvPicPr>
          <p:cNvPr id="5" name="Imagen 4">
            <a:extLst>
              <a:ext uri="{FF2B5EF4-FFF2-40B4-BE49-F238E27FC236}">
                <a16:creationId xmlns:a16="http://schemas.microsoft.com/office/drawing/2014/main" id="{8599E61F-EB32-48E2-388F-F01D025576E8}"/>
              </a:ext>
            </a:extLst>
          </p:cNvPr>
          <p:cNvPicPr>
            <a:picLocks noChangeAspect="1"/>
          </p:cNvPicPr>
          <p:nvPr/>
        </p:nvPicPr>
        <p:blipFill>
          <a:blip r:embed="rId2"/>
          <a:stretch>
            <a:fillRect/>
          </a:stretch>
        </p:blipFill>
        <p:spPr>
          <a:xfrm>
            <a:off x="5106333" y="886647"/>
            <a:ext cx="6401443" cy="5099454"/>
          </a:xfrm>
          <a:prstGeom prst="rect">
            <a:avLst/>
          </a:prstGeom>
        </p:spPr>
      </p:pic>
      <p:sp>
        <p:nvSpPr>
          <p:cNvPr id="4" name="Rectángulo 3">
            <a:extLst>
              <a:ext uri="{FF2B5EF4-FFF2-40B4-BE49-F238E27FC236}">
                <a16:creationId xmlns:a16="http://schemas.microsoft.com/office/drawing/2014/main" id="{1C3511CF-4814-38E7-1080-342002F175FB}"/>
              </a:ext>
            </a:extLst>
          </p:cNvPr>
          <p:cNvSpPr/>
          <p:nvPr/>
        </p:nvSpPr>
        <p:spPr>
          <a:xfrm>
            <a:off x="5987441" y="1440493"/>
            <a:ext cx="5398718" cy="53861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cxnSp>
        <p:nvCxnSpPr>
          <p:cNvPr id="7" name="Conector recto de flecha 6">
            <a:extLst>
              <a:ext uri="{FF2B5EF4-FFF2-40B4-BE49-F238E27FC236}">
                <a16:creationId xmlns:a16="http://schemas.microsoft.com/office/drawing/2014/main" id="{49A22324-C71C-4951-A673-7FC2D1D87CDB}"/>
              </a:ext>
            </a:extLst>
          </p:cNvPr>
          <p:cNvCxnSpPr>
            <a:cxnSpLocks/>
            <a:stCxn id="4" idx="1"/>
          </p:cNvCxnSpPr>
          <p:nvPr/>
        </p:nvCxnSpPr>
        <p:spPr>
          <a:xfrm flipV="1">
            <a:off x="5987441" y="725952"/>
            <a:ext cx="0" cy="983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DBA8ABE-7D7D-7810-83A7-711B7DC6F8E6}"/>
              </a:ext>
            </a:extLst>
          </p:cNvPr>
          <p:cNvSpPr txBox="1"/>
          <p:nvPr/>
        </p:nvSpPr>
        <p:spPr>
          <a:xfrm>
            <a:off x="4885151" y="110412"/>
            <a:ext cx="6826685" cy="646331"/>
          </a:xfrm>
          <a:prstGeom prst="rect">
            <a:avLst/>
          </a:prstGeom>
          <a:noFill/>
          <a:ln>
            <a:solidFill>
              <a:srgbClr val="FF0000"/>
            </a:solidFill>
          </a:ln>
        </p:spPr>
        <p:txBody>
          <a:bodyPr wrap="square" rtlCol="0">
            <a:spAutoFit/>
          </a:bodyPr>
          <a:lstStyle/>
          <a:p>
            <a:r>
              <a:rPr lang="es-ES" dirty="0"/>
              <a:t>El uso de malloc fue fundamental para rese4rvar espaci0os de memoria nuevo y hacer un uso dinámico de la memoria</a:t>
            </a:r>
            <a:endParaRPr lang="es-AR" dirty="0"/>
          </a:p>
        </p:txBody>
      </p:sp>
    </p:spTree>
    <p:extLst>
      <p:ext uri="{BB962C8B-B14F-4D97-AF65-F5344CB8AC3E}">
        <p14:creationId xmlns:p14="http://schemas.microsoft.com/office/powerpoint/2010/main" val="417578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A7920-848A-5FB5-8189-C8CE3C2F5C5E}"/>
              </a:ext>
            </a:extLst>
          </p:cNvPr>
          <p:cNvSpPr>
            <a:spLocks noGrp="1"/>
          </p:cNvSpPr>
          <p:nvPr>
            <p:ph type="title"/>
          </p:nvPr>
        </p:nvSpPr>
        <p:spPr>
          <a:xfrm>
            <a:off x="691079" y="725952"/>
            <a:ext cx="4038652" cy="1881178"/>
          </a:xfrm>
        </p:spPr>
        <p:txBody>
          <a:bodyPr>
            <a:normAutofit/>
          </a:bodyPr>
          <a:lstStyle/>
          <a:p>
            <a:r>
              <a:rPr lang="es-ES"/>
              <a:t>C y los punteros</a:t>
            </a:r>
            <a:endParaRPr lang="es-AR" dirty="0"/>
          </a:p>
        </p:txBody>
      </p:sp>
      <p:sp>
        <p:nvSpPr>
          <p:cNvPr id="3" name="Marcador de contenido 2">
            <a:extLst>
              <a:ext uri="{FF2B5EF4-FFF2-40B4-BE49-F238E27FC236}">
                <a16:creationId xmlns:a16="http://schemas.microsoft.com/office/drawing/2014/main" id="{AB7D54FD-F64A-AC99-A8DC-B90D4695ADA2}"/>
              </a:ext>
            </a:extLst>
          </p:cNvPr>
          <p:cNvSpPr>
            <a:spLocks noGrp="1"/>
          </p:cNvSpPr>
          <p:nvPr>
            <p:ph idx="1"/>
          </p:nvPr>
        </p:nvSpPr>
        <p:spPr>
          <a:xfrm>
            <a:off x="613995" y="2896952"/>
            <a:ext cx="4038652" cy="3276824"/>
          </a:xfrm>
        </p:spPr>
        <p:txBody>
          <a:bodyPr>
            <a:normAutofit/>
          </a:bodyPr>
          <a:lstStyle/>
          <a:p>
            <a:r>
              <a:rPr lang="es-ES" dirty="0"/>
              <a:t>Parte esencial de lo que vimos de C este año fue el uso de punteros, principalmente los usamos para utilizar la memoria dinámicamente</a:t>
            </a:r>
            <a:endParaRPr lang="es-AR" dirty="0"/>
          </a:p>
        </p:txBody>
      </p:sp>
      <p:pic>
        <p:nvPicPr>
          <p:cNvPr id="5" name="Imagen 4">
            <a:extLst>
              <a:ext uri="{FF2B5EF4-FFF2-40B4-BE49-F238E27FC236}">
                <a16:creationId xmlns:a16="http://schemas.microsoft.com/office/drawing/2014/main" id="{8599E61F-EB32-48E2-388F-F01D025576E8}"/>
              </a:ext>
            </a:extLst>
          </p:cNvPr>
          <p:cNvPicPr>
            <a:picLocks noChangeAspect="1"/>
          </p:cNvPicPr>
          <p:nvPr/>
        </p:nvPicPr>
        <p:blipFill>
          <a:blip r:embed="rId2"/>
          <a:stretch>
            <a:fillRect/>
          </a:stretch>
        </p:blipFill>
        <p:spPr>
          <a:xfrm>
            <a:off x="5106333" y="886647"/>
            <a:ext cx="6401443" cy="5099454"/>
          </a:xfrm>
          <a:prstGeom prst="rect">
            <a:avLst/>
          </a:prstGeom>
        </p:spPr>
      </p:pic>
      <p:sp>
        <p:nvSpPr>
          <p:cNvPr id="4" name="Rectángulo 3">
            <a:extLst>
              <a:ext uri="{FF2B5EF4-FFF2-40B4-BE49-F238E27FC236}">
                <a16:creationId xmlns:a16="http://schemas.microsoft.com/office/drawing/2014/main" id="{1C3511CF-4814-38E7-1080-342002F175FB}"/>
              </a:ext>
            </a:extLst>
          </p:cNvPr>
          <p:cNvSpPr/>
          <p:nvPr/>
        </p:nvSpPr>
        <p:spPr>
          <a:xfrm>
            <a:off x="5987441" y="1440493"/>
            <a:ext cx="5398718" cy="53861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cxnSp>
        <p:nvCxnSpPr>
          <p:cNvPr id="7" name="Conector recto de flecha 6">
            <a:extLst>
              <a:ext uri="{FF2B5EF4-FFF2-40B4-BE49-F238E27FC236}">
                <a16:creationId xmlns:a16="http://schemas.microsoft.com/office/drawing/2014/main" id="{49A22324-C71C-4951-A673-7FC2D1D87CDB}"/>
              </a:ext>
            </a:extLst>
          </p:cNvPr>
          <p:cNvCxnSpPr>
            <a:cxnSpLocks/>
            <a:stCxn id="4" idx="1"/>
          </p:cNvCxnSpPr>
          <p:nvPr/>
        </p:nvCxnSpPr>
        <p:spPr>
          <a:xfrm flipV="1">
            <a:off x="5987441" y="725952"/>
            <a:ext cx="0" cy="9838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ángulo 5">
            <a:extLst>
              <a:ext uri="{FF2B5EF4-FFF2-40B4-BE49-F238E27FC236}">
                <a16:creationId xmlns:a16="http://schemas.microsoft.com/office/drawing/2014/main" id="{AE84421B-B49D-C291-5CF6-984D25991CB3}"/>
              </a:ext>
            </a:extLst>
          </p:cNvPr>
          <p:cNvSpPr/>
          <p:nvPr/>
        </p:nvSpPr>
        <p:spPr>
          <a:xfrm>
            <a:off x="6512639" y="4878888"/>
            <a:ext cx="401727" cy="53861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cxnSp>
        <p:nvCxnSpPr>
          <p:cNvPr id="8" name="Conector recto de flecha 7">
            <a:extLst>
              <a:ext uri="{FF2B5EF4-FFF2-40B4-BE49-F238E27FC236}">
                <a16:creationId xmlns:a16="http://schemas.microsoft.com/office/drawing/2014/main" id="{C1FD14D5-F9EF-30C7-9185-89223AC2E80C}"/>
              </a:ext>
            </a:extLst>
          </p:cNvPr>
          <p:cNvCxnSpPr>
            <a:cxnSpLocks/>
          </p:cNvCxnSpPr>
          <p:nvPr/>
        </p:nvCxnSpPr>
        <p:spPr>
          <a:xfrm>
            <a:off x="6727218" y="5417507"/>
            <a:ext cx="0" cy="684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AD4B123A-697A-EA58-F647-C77513A6D352}"/>
              </a:ext>
            </a:extLst>
          </p:cNvPr>
          <p:cNvSpPr txBox="1"/>
          <p:nvPr/>
        </p:nvSpPr>
        <p:spPr>
          <a:xfrm>
            <a:off x="4291317" y="6101731"/>
            <a:ext cx="5822297" cy="646331"/>
          </a:xfrm>
          <a:prstGeom prst="rect">
            <a:avLst/>
          </a:prstGeom>
          <a:noFill/>
          <a:ln>
            <a:solidFill>
              <a:srgbClr val="FF0000"/>
            </a:solidFill>
          </a:ln>
        </p:spPr>
        <p:txBody>
          <a:bodyPr wrap="square" rtlCol="0">
            <a:spAutoFit/>
          </a:bodyPr>
          <a:lstStyle/>
          <a:p>
            <a:r>
              <a:rPr lang="es-ES" dirty="0"/>
              <a:t>El operador -&gt; fue muy útil en la utilización de punteros ya que me permitió moverlos con facilidad</a:t>
            </a:r>
          </a:p>
        </p:txBody>
      </p:sp>
      <p:sp>
        <p:nvSpPr>
          <p:cNvPr id="12" name="CuadroTexto 11">
            <a:extLst>
              <a:ext uri="{FF2B5EF4-FFF2-40B4-BE49-F238E27FC236}">
                <a16:creationId xmlns:a16="http://schemas.microsoft.com/office/drawing/2014/main" id="{5C009D7C-F267-1685-4AE9-D128F50C3305}"/>
              </a:ext>
            </a:extLst>
          </p:cNvPr>
          <p:cNvSpPr txBox="1"/>
          <p:nvPr/>
        </p:nvSpPr>
        <p:spPr>
          <a:xfrm>
            <a:off x="4885151" y="110412"/>
            <a:ext cx="6826685" cy="646331"/>
          </a:xfrm>
          <a:prstGeom prst="rect">
            <a:avLst/>
          </a:prstGeom>
          <a:noFill/>
          <a:ln>
            <a:solidFill>
              <a:srgbClr val="FF0000"/>
            </a:solidFill>
          </a:ln>
        </p:spPr>
        <p:txBody>
          <a:bodyPr wrap="square" rtlCol="0">
            <a:spAutoFit/>
          </a:bodyPr>
          <a:lstStyle/>
          <a:p>
            <a:r>
              <a:rPr lang="es-ES" dirty="0"/>
              <a:t>El uso de malloc fue fundamental para rese4rvar espaci0os de memoria nuevo y hacer un uso dinámico de la memoria</a:t>
            </a:r>
            <a:endParaRPr lang="es-AR" dirty="0"/>
          </a:p>
        </p:txBody>
      </p:sp>
    </p:spTree>
    <p:extLst>
      <p:ext uri="{BB962C8B-B14F-4D97-AF65-F5344CB8AC3E}">
        <p14:creationId xmlns:p14="http://schemas.microsoft.com/office/powerpoint/2010/main" val="209433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5A8C4F61-4DD2-2ABA-13F2-4CBC77849E5F}"/>
              </a:ext>
            </a:extLst>
          </p:cNvPr>
          <p:cNvSpPr>
            <a:spLocks noGrp="1"/>
          </p:cNvSpPr>
          <p:nvPr>
            <p:ph type="title"/>
          </p:nvPr>
        </p:nvSpPr>
        <p:spPr>
          <a:xfrm>
            <a:off x="6088653" y="725951"/>
            <a:ext cx="4927425" cy="1938525"/>
          </a:xfrm>
        </p:spPr>
        <p:txBody>
          <a:bodyPr>
            <a:normAutofit/>
          </a:bodyPr>
          <a:lstStyle/>
          <a:p>
            <a:pPr>
              <a:lnSpc>
                <a:spcPct val="90000"/>
              </a:lnSpc>
            </a:pPr>
            <a:r>
              <a:rPr lang="es-ES" dirty="0"/>
              <a:t>C++ y la orientación a objectos</a:t>
            </a:r>
            <a:endParaRPr lang="es-AR" dirty="0"/>
          </a:p>
        </p:txBody>
      </p:sp>
      <p:pic>
        <p:nvPicPr>
          <p:cNvPr id="5" name="Imagen 4">
            <a:extLst>
              <a:ext uri="{FF2B5EF4-FFF2-40B4-BE49-F238E27FC236}">
                <a16:creationId xmlns:a16="http://schemas.microsoft.com/office/drawing/2014/main" id="{E8DCB2F1-E511-8217-791B-0BED85B0FBDF}"/>
              </a:ext>
            </a:extLst>
          </p:cNvPr>
          <p:cNvPicPr>
            <a:picLocks noChangeAspect="1"/>
          </p:cNvPicPr>
          <p:nvPr/>
        </p:nvPicPr>
        <p:blipFill rotWithShape="1">
          <a:blip r:embed="rId2"/>
          <a:srcRect l="11302" r="17837" b="3"/>
          <a:stretch/>
        </p:blipFill>
        <p:spPr>
          <a:xfrm>
            <a:off x="-25875"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5" name="Right Triangle 4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Marcador de contenido 2">
            <a:extLst>
              <a:ext uri="{FF2B5EF4-FFF2-40B4-BE49-F238E27FC236}">
                <a16:creationId xmlns:a16="http://schemas.microsoft.com/office/drawing/2014/main" id="{BBA5A6D5-0694-2788-4189-76ACC1422482}"/>
              </a:ext>
            </a:extLst>
          </p:cNvPr>
          <p:cNvSpPr>
            <a:spLocks noGrp="1"/>
          </p:cNvSpPr>
          <p:nvPr>
            <p:ph idx="1"/>
          </p:nvPr>
        </p:nvSpPr>
        <p:spPr>
          <a:xfrm>
            <a:off x="6088653" y="2886116"/>
            <a:ext cx="4927425" cy="3245931"/>
          </a:xfrm>
        </p:spPr>
        <p:txBody>
          <a:bodyPr>
            <a:normAutofit/>
          </a:bodyPr>
          <a:lstStyle/>
          <a:p>
            <a:r>
              <a:rPr lang="es-ES"/>
              <a:t>C++ agrego un plus, o en realidad 2 plus (++), que enriquecieron mucho mas la programación. Gracias a que en C++ ya teníamos clases y objetos las cosas que se podían hacer empezaban a ser un poco mas divertidas</a:t>
            </a:r>
            <a:endParaRPr lang="es-AR" dirty="0"/>
          </a:p>
        </p:txBody>
      </p:sp>
    </p:spTree>
    <p:extLst>
      <p:ext uri="{BB962C8B-B14F-4D97-AF65-F5344CB8AC3E}">
        <p14:creationId xmlns:p14="http://schemas.microsoft.com/office/powerpoint/2010/main" val="165096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8" name="Straight Connector 87">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0" name="Right Triangle 119">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2" name="Rectangle 12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4" name="Group 123">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5" name="Straight Connector 124">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Right Triangle 156">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2BB76466-5C54-5327-6413-7F5E73EEF7A4}"/>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sz="5400" dirty="0"/>
              <a:t>C++ y la orientación a objectos</a:t>
            </a:r>
          </a:p>
        </p:txBody>
      </p:sp>
      <p:sp>
        <p:nvSpPr>
          <p:cNvPr id="3" name="Marcador de contenido 2">
            <a:extLst>
              <a:ext uri="{FF2B5EF4-FFF2-40B4-BE49-F238E27FC236}">
                <a16:creationId xmlns:a16="http://schemas.microsoft.com/office/drawing/2014/main" id="{084EACE1-3A67-3AAF-1CD3-1904782E4427}"/>
              </a:ext>
            </a:extLst>
          </p:cNvPr>
          <p:cNvSpPr>
            <a:spLocks noGrp="1"/>
          </p:cNvSpPr>
          <p:nvPr>
            <p:ph idx="1"/>
          </p:nvPr>
        </p:nvSpPr>
        <p:spPr>
          <a:xfrm>
            <a:off x="691078" y="3428997"/>
            <a:ext cx="3930417" cy="2306639"/>
          </a:xfrm>
        </p:spPr>
        <p:txBody>
          <a:bodyPr vert="horz" lIns="91440" tIns="45720" rIns="91440" bIns="45720" rtlCol="0">
            <a:normAutofit/>
          </a:bodyPr>
          <a:lstStyle/>
          <a:p>
            <a:pPr marL="0" indent="0">
              <a:buNone/>
            </a:pPr>
            <a:r>
              <a:rPr lang="en-US" sz="2400" dirty="0"/>
              <a:t>Gracias a las </a:t>
            </a:r>
            <a:r>
              <a:rPr lang="en-US" sz="2400" dirty="0" err="1"/>
              <a:t>clases</a:t>
            </a:r>
            <a:r>
              <a:rPr lang="en-US" sz="2400" dirty="0"/>
              <a:t> y objectos </a:t>
            </a:r>
            <a:r>
              <a:rPr lang="en-US" sz="2400" dirty="0" err="1"/>
              <a:t>pude</a:t>
            </a:r>
            <a:r>
              <a:rPr lang="en-US" sz="2400" dirty="0"/>
              <a:t> aprender </a:t>
            </a:r>
            <a:r>
              <a:rPr lang="en-US" sz="2400" dirty="0" err="1"/>
              <a:t>como</a:t>
            </a:r>
            <a:r>
              <a:rPr lang="en-US" sz="2400" dirty="0"/>
              <a:t> </a:t>
            </a:r>
            <a:r>
              <a:rPr lang="en-US" sz="2400" dirty="0" err="1"/>
              <a:t>hacer</a:t>
            </a:r>
            <a:r>
              <a:rPr lang="en-US" sz="2400" dirty="0"/>
              <a:t> un </a:t>
            </a:r>
            <a:r>
              <a:rPr lang="en-US" sz="2400" dirty="0" err="1"/>
              <a:t>sistema</a:t>
            </a:r>
            <a:r>
              <a:rPr lang="en-US" sz="2400" dirty="0"/>
              <a:t> de </a:t>
            </a:r>
            <a:r>
              <a:rPr lang="en-US" sz="2400" dirty="0" err="1"/>
              <a:t>usuarios</a:t>
            </a:r>
            <a:endParaRPr lang="en-US" sz="2400" dirty="0"/>
          </a:p>
        </p:txBody>
      </p:sp>
      <p:pic>
        <p:nvPicPr>
          <p:cNvPr id="7" name="Imagen 6">
            <a:extLst>
              <a:ext uri="{FF2B5EF4-FFF2-40B4-BE49-F238E27FC236}">
                <a16:creationId xmlns:a16="http://schemas.microsoft.com/office/drawing/2014/main" id="{2DD6574A-050C-8E2A-74D3-977D95BDC6B4}"/>
              </a:ext>
            </a:extLst>
          </p:cNvPr>
          <p:cNvPicPr>
            <a:picLocks noChangeAspect="1"/>
          </p:cNvPicPr>
          <p:nvPr/>
        </p:nvPicPr>
        <p:blipFill>
          <a:blip r:embed="rId2"/>
          <a:stretch>
            <a:fillRect/>
          </a:stretch>
        </p:blipFill>
        <p:spPr>
          <a:xfrm>
            <a:off x="4814022" y="1560627"/>
            <a:ext cx="7170119" cy="3836014"/>
          </a:xfrm>
          <a:prstGeom prst="rect">
            <a:avLst/>
          </a:prstGeom>
        </p:spPr>
      </p:pic>
    </p:spTree>
    <p:extLst>
      <p:ext uri="{BB962C8B-B14F-4D97-AF65-F5344CB8AC3E}">
        <p14:creationId xmlns:p14="http://schemas.microsoft.com/office/powerpoint/2010/main" val="3430228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76466-5C54-5327-6413-7F5E73EEF7A4}"/>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sz="5400" dirty="0"/>
              <a:t>C++ y la orientación a objectos</a:t>
            </a:r>
          </a:p>
        </p:txBody>
      </p:sp>
      <p:pic>
        <p:nvPicPr>
          <p:cNvPr id="7" name="Imagen 6">
            <a:extLst>
              <a:ext uri="{FF2B5EF4-FFF2-40B4-BE49-F238E27FC236}">
                <a16:creationId xmlns:a16="http://schemas.microsoft.com/office/drawing/2014/main" id="{2DD6574A-050C-8E2A-74D3-977D95BDC6B4}"/>
              </a:ext>
            </a:extLst>
          </p:cNvPr>
          <p:cNvPicPr>
            <a:picLocks noChangeAspect="1"/>
          </p:cNvPicPr>
          <p:nvPr/>
        </p:nvPicPr>
        <p:blipFill>
          <a:blip r:embed="rId2"/>
          <a:stretch>
            <a:fillRect/>
          </a:stretch>
        </p:blipFill>
        <p:spPr>
          <a:xfrm>
            <a:off x="4814022" y="1560627"/>
            <a:ext cx="7170119" cy="3836014"/>
          </a:xfrm>
          <a:prstGeom prst="rect">
            <a:avLst/>
          </a:prstGeom>
        </p:spPr>
      </p:pic>
      <p:sp>
        <p:nvSpPr>
          <p:cNvPr id="4" name="Rectángulo 3">
            <a:extLst>
              <a:ext uri="{FF2B5EF4-FFF2-40B4-BE49-F238E27FC236}">
                <a16:creationId xmlns:a16="http://schemas.microsoft.com/office/drawing/2014/main" id="{B8FF446B-6711-2BBC-9CA7-FE58B51C6638}"/>
              </a:ext>
            </a:extLst>
          </p:cNvPr>
          <p:cNvSpPr/>
          <p:nvPr/>
        </p:nvSpPr>
        <p:spPr>
          <a:xfrm>
            <a:off x="6363223" y="1778696"/>
            <a:ext cx="651352" cy="25052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cxnSp>
        <p:nvCxnSpPr>
          <p:cNvPr id="5" name="Conector recto de flecha 4">
            <a:extLst>
              <a:ext uri="{FF2B5EF4-FFF2-40B4-BE49-F238E27FC236}">
                <a16:creationId xmlns:a16="http://schemas.microsoft.com/office/drawing/2014/main" id="{F833796B-45BD-6F89-6963-5B043BE6B77B}"/>
              </a:ext>
            </a:extLst>
          </p:cNvPr>
          <p:cNvCxnSpPr>
            <a:cxnSpLocks/>
          </p:cNvCxnSpPr>
          <p:nvPr/>
        </p:nvCxnSpPr>
        <p:spPr>
          <a:xfrm flipV="1">
            <a:off x="6727218" y="1027134"/>
            <a:ext cx="0" cy="7515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FC19B65E-53FA-5F30-710D-65C27265F1AA}"/>
              </a:ext>
            </a:extLst>
          </p:cNvPr>
          <p:cNvSpPr/>
          <p:nvPr/>
        </p:nvSpPr>
        <p:spPr>
          <a:xfrm>
            <a:off x="5285984" y="1"/>
            <a:ext cx="3569917" cy="105731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Saber que existía el operador </a:t>
            </a:r>
            <a:r>
              <a:rPr lang="es-ES" b="1" dirty="0" err="1"/>
              <a:t>this</a:t>
            </a:r>
            <a:r>
              <a:rPr lang="es-ES" dirty="0"/>
              <a:t> fue útil para trabajar con clases ya que me permitía hacer el código mas flexible</a:t>
            </a:r>
            <a:endParaRPr lang="es-AR" dirty="0"/>
          </a:p>
        </p:txBody>
      </p:sp>
      <p:sp>
        <p:nvSpPr>
          <p:cNvPr id="10" name="Rectángulo 9">
            <a:extLst>
              <a:ext uri="{FF2B5EF4-FFF2-40B4-BE49-F238E27FC236}">
                <a16:creationId xmlns:a16="http://schemas.microsoft.com/office/drawing/2014/main" id="{BA40022B-716B-E091-FE79-0E954377D64C}"/>
              </a:ext>
            </a:extLst>
          </p:cNvPr>
          <p:cNvSpPr/>
          <p:nvPr/>
        </p:nvSpPr>
        <p:spPr>
          <a:xfrm>
            <a:off x="7417496" y="5595434"/>
            <a:ext cx="3569917" cy="105731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El usó de métodos facilita la creación de algoritmos mas complejos</a:t>
            </a:r>
            <a:endParaRPr lang="es-AR" dirty="0"/>
          </a:p>
        </p:txBody>
      </p:sp>
      <p:cxnSp>
        <p:nvCxnSpPr>
          <p:cNvPr id="11" name="Conector recto de flecha 10">
            <a:extLst>
              <a:ext uri="{FF2B5EF4-FFF2-40B4-BE49-F238E27FC236}">
                <a16:creationId xmlns:a16="http://schemas.microsoft.com/office/drawing/2014/main" id="{E64CC71C-35BC-3637-9907-5E8FFC3A7FA0}"/>
              </a:ext>
            </a:extLst>
          </p:cNvPr>
          <p:cNvCxnSpPr>
            <a:cxnSpLocks/>
            <a:stCxn id="14" idx="2"/>
            <a:endCxn id="10" idx="0"/>
          </p:cNvCxnSpPr>
          <p:nvPr/>
        </p:nvCxnSpPr>
        <p:spPr>
          <a:xfrm>
            <a:off x="8492952" y="4686358"/>
            <a:ext cx="709503" cy="909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FE4ECE42-D143-F9AE-2333-7A25AD23EE2C}"/>
              </a:ext>
            </a:extLst>
          </p:cNvPr>
          <p:cNvSpPr/>
          <p:nvPr/>
        </p:nvSpPr>
        <p:spPr>
          <a:xfrm>
            <a:off x="7716033" y="4381837"/>
            <a:ext cx="1553837" cy="304521"/>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dirty="0"/>
          </a:p>
        </p:txBody>
      </p:sp>
      <p:sp>
        <p:nvSpPr>
          <p:cNvPr id="18" name="Marcador de contenido 2">
            <a:extLst>
              <a:ext uri="{FF2B5EF4-FFF2-40B4-BE49-F238E27FC236}">
                <a16:creationId xmlns:a16="http://schemas.microsoft.com/office/drawing/2014/main" id="{A207A08F-6375-D964-14BB-86F1E149A7FC}"/>
              </a:ext>
            </a:extLst>
          </p:cNvPr>
          <p:cNvSpPr txBox="1">
            <a:spLocks/>
          </p:cNvSpPr>
          <p:nvPr/>
        </p:nvSpPr>
        <p:spPr>
          <a:xfrm>
            <a:off x="691078" y="3428997"/>
            <a:ext cx="3930417" cy="23066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t>Gracias a las clases y objectos pude aprender como hacer un sistema de usuarios</a:t>
            </a:r>
            <a:endParaRPr lang="en-US" sz="2400" dirty="0"/>
          </a:p>
        </p:txBody>
      </p:sp>
    </p:spTree>
    <p:extLst>
      <p:ext uri="{BB962C8B-B14F-4D97-AF65-F5344CB8AC3E}">
        <p14:creationId xmlns:p14="http://schemas.microsoft.com/office/powerpoint/2010/main" val="332484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76466-5C54-5327-6413-7F5E73EEF7A4}"/>
              </a:ext>
            </a:extLst>
          </p:cNvPr>
          <p:cNvSpPr>
            <a:spLocks noGrp="1"/>
          </p:cNvSpPr>
          <p:nvPr>
            <p:ph type="title"/>
          </p:nvPr>
        </p:nvSpPr>
        <p:spPr>
          <a:xfrm>
            <a:off x="691078" y="722903"/>
            <a:ext cx="3930417" cy="2479772"/>
          </a:xfrm>
        </p:spPr>
        <p:txBody>
          <a:bodyPr vert="horz" lIns="91440" tIns="45720" rIns="91440" bIns="45720" rtlCol="0" anchor="b">
            <a:normAutofit/>
          </a:bodyPr>
          <a:lstStyle/>
          <a:p>
            <a:pPr>
              <a:lnSpc>
                <a:spcPct val="90000"/>
              </a:lnSpc>
            </a:pPr>
            <a:r>
              <a:rPr lang="en-US" sz="5400" dirty="0"/>
              <a:t>C++ y la orientación a objectos</a:t>
            </a:r>
          </a:p>
        </p:txBody>
      </p:sp>
      <p:sp>
        <p:nvSpPr>
          <p:cNvPr id="4" name="Marcador de contenido 2">
            <a:extLst>
              <a:ext uri="{FF2B5EF4-FFF2-40B4-BE49-F238E27FC236}">
                <a16:creationId xmlns:a16="http://schemas.microsoft.com/office/drawing/2014/main" id="{0C01053C-3D88-864A-5243-EDE83E2D18DF}"/>
              </a:ext>
            </a:extLst>
          </p:cNvPr>
          <p:cNvSpPr txBox="1">
            <a:spLocks/>
          </p:cNvSpPr>
          <p:nvPr/>
        </p:nvSpPr>
        <p:spPr>
          <a:xfrm>
            <a:off x="691077" y="3429000"/>
            <a:ext cx="3930417" cy="230663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s-ES" sz="2400" dirty="0"/>
              <a:t>El que aparezcan los </a:t>
            </a:r>
            <a:r>
              <a:rPr lang="es-ES" sz="2400" dirty="0" err="1"/>
              <a:t>strings</a:t>
            </a:r>
            <a:r>
              <a:rPr lang="es-ES" sz="2400" dirty="0"/>
              <a:t> también facilitó la creación de algoritmos de mayor complejidad, ya que no tenía que estar preocupándome cuan largos estos </a:t>
            </a:r>
            <a:r>
              <a:rPr lang="es-ES" sz="2400" dirty="0" err="1"/>
              <a:t>strings</a:t>
            </a:r>
            <a:r>
              <a:rPr lang="es-ES" sz="2400" dirty="0"/>
              <a:t> iban a tener que ser</a:t>
            </a:r>
            <a:endParaRPr lang="en-US" sz="2400" dirty="0"/>
          </a:p>
        </p:txBody>
      </p:sp>
      <p:pic>
        <p:nvPicPr>
          <p:cNvPr id="11" name="Imagen 10">
            <a:extLst>
              <a:ext uri="{FF2B5EF4-FFF2-40B4-BE49-F238E27FC236}">
                <a16:creationId xmlns:a16="http://schemas.microsoft.com/office/drawing/2014/main" id="{CE86CB0C-2D4B-D4E7-306E-06E45C0BF3D0}"/>
              </a:ext>
            </a:extLst>
          </p:cNvPr>
          <p:cNvPicPr>
            <a:picLocks noChangeAspect="1"/>
          </p:cNvPicPr>
          <p:nvPr/>
        </p:nvPicPr>
        <p:blipFill>
          <a:blip r:embed="rId2"/>
          <a:stretch>
            <a:fillRect/>
          </a:stretch>
        </p:blipFill>
        <p:spPr>
          <a:xfrm>
            <a:off x="5501182" y="1973340"/>
            <a:ext cx="5999740" cy="3227583"/>
          </a:xfrm>
          <a:prstGeom prst="rect">
            <a:avLst/>
          </a:prstGeom>
        </p:spPr>
      </p:pic>
      <p:pic>
        <p:nvPicPr>
          <p:cNvPr id="13" name="Imagen 12">
            <a:extLst>
              <a:ext uri="{FF2B5EF4-FFF2-40B4-BE49-F238E27FC236}">
                <a16:creationId xmlns:a16="http://schemas.microsoft.com/office/drawing/2014/main" id="{EE3EC58B-246E-ECBE-40FB-F7F2FFBD2D4C}"/>
              </a:ext>
            </a:extLst>
          </p:cNvPr>
          <p:cNvPicPr>
            <a:picLocks noChangeAspect="1"/>
          </p:cNvPicPr>
          <p:nvPr/>
        </p:nvPicPr>
        <p:blipFill>
          <a:blip r:embed="rId3"/>
          <a:stretch>
            <a:fillRect/>
          </a:stretch>
        </p:blipFill>
        <p:spPr>
          <a:xfrm>
            <a:off x="5501182" y="963556"/>
            <a:ext cx="5142122" cy="739180"/>
          </a:xfrm>
          <a:prstGeom prst="rect">
            <a:avLst/>
          </a:prstGeom>
        </p:spPr>
      </p:pic>
      <p:sp>
        <p:nvSpPr>
          <p:cNvPr id="14" name="Rectángulo 13">
            <a:extLst>
              <a:ext uri="{FF2B5EF4-FFF2-40B4-BE49-F238E27FC236}">
                <a16:creationId xmlns:a16="http://schemas.microsoft.com/office/drawing/2014/main" id="{053DF0BC-726F-6702-E1CF-7B48C0CD9A38}"/>
              </a:ext>
            </a:extLst>
          </p:cNvPr>
          <p:cNvSpPr/>
          <p:nvPr/>
        </p:nvSpPr>
        <p:spPr>
          <a:xfrm>
            <a:off x="6949440" y="4670474"/>
            <a:ext cx="2630657" cy="45046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cxnSp>
        <p:nvCxnSpPr>
          <p:cNvPr id="15" name="Conector recto de flecha 14">
            <a:extLst>
              <a:ext uri="{FF2B5EF4-FFF2-40B4-BE49-F238E27FC236}">
                <a16:creationId xmlns:a16="http://schemas.microsoft.com/office/drawing/2014/main" id="{27FBB4A5-B8F0-675A-7E5F-62C650FCDA3A}"/>
              </a:ext>
            </a:extLst>
          </p:cNvPr>
          <p:cNvCxnSpPr>
            <a:cxnSpLocks/>
          </p:cNvCxnSpPr>
          <p:nvPr/>
        </p:nvCxnSpPr>
        <p:spPr>
          <a:xfrm>
            <a:off x="8176190" y="5120938"/>
            <a:ext cx="0" cy="684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D4C6F46C-4869-D076-5AEC-5A64CB36C92F}"/>
              </a:ext>
            </a:extLst>
          </p:cNvPr>
          <p:cNvSpPr txBox="1"/>
          <p:nvPr/>
        </p:nvSpPr>
        <p:spPr>
          <a:xfrm>
            <a:off x="6096000" y="5793961"/>
            <a:ext cx="4718849" cy="923330"/>
          </a:xfrm>
          <a:prstGeom prst="rect">
            <a:avLst/>
          </a:prstGeom>
          <a:noFill/>
          <a:ln>
            <a:solidFill>
              <a:srgbClr val="FF0000"/>
            </a:solidFill>
          </a:ln>
        </p:spPr>
        <p:txBody>
          <a:bodyPr wrap="square" rtlCol="0">
            <a:spAutoFit/>
          </a:bodyPr>
          <a:lstStyle/>
          <a:p>
            <a:r>
              <a:rPr lang="es-ES" dirty="0"/>
              <a:t>El poder hacer vectores o </a:t>
            </a:r>
            <a:r>
              <a:rPr lang="es-ES" dirty="0" err="1"/>
              <a:t>arrays</a:t>
            </a:r>
            <a:r>
              <a:rPr lang="es-ES" dirty="0"/>
              <a:t> de cualquier tipo de dato fue muy útil, Esto fue gracias a la librería &lt;vector&gt;</a:t>
            </a:r>
          </a:p>
        </p:txBody>
      </p:sp>
    </p:spTree>
    <p:extLst>
      <p:ext uri="{BB962C8B-B14F-4D97-AF65-F5344CB8AC3E}">
        <p14:creationId xmlns:p14="http://schemas.microsoft.com/office/powerpoint/2010/main" val="174520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97" name="Group 2096">
            <a:extLst>
              <a:ext uri="{FF2B5EF4-FFF2-40B4-BE49-F238E27FC236}">
                <a16:creationId xmlns:a16="http://schemas.microsoft.com/office/drawing/2014/main" id="{D389B794-5EEA-47F7-9F05-33A1B6247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98" name="Straight Connector 2097">
              <a:extLst>
                <a:ext uri="{FF2B5EF4-FFF2-40B4-BE49-F238E27FC236}">
                  <a16:creationId xmlns:a16="http://schemas.microsoft.com/office/drawing/2014/main" id="{6343D9CC-4DBE-4724-BD2F-05A8B3305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14188DF2-16A9-4D18-B6DE-2BF403427E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DA5DE6CE-0978-435D-99C2-A117A21349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B51E7E80-A998-4079-A814-D160B7F624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94AB9E22-8699-45E6-A9F8-994B3A67B3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F7A19BDD-B19F-4A40-A03B-1F8F5735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DB745DFC-5990-408D-921A-506F8347D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D1534CDB-9CF7-4D0E-99EE-DAF4A2CDD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2AD7C80E-BB3F-40F3-8D1F-40778A77EC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7D1C7BC4-56B9-4F59-8866-4F1DB7513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9198872E-F385-4E71-9267-A212BDACB9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FD4FC0A0-B0D7-4E63-86C1-F6AA410910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2D59FFF7-D552-4F75-895C-12716EFA2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2DFDC8E0-3205-49E7-8636-A34AA0690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3C7BDE6-8048-44B7-92DD-CAFC489630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2D48126E-FD23-4275-8F55-BB7D81E3B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0FD4E5F0-02C5-4A55-BAFF-F3C9154D5E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E8F6D4C1-2C5F-4B82-B7BE-F643EEFB5D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783F7C51-A06E-40FB-BDCD-4DE67D1F49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23725B9B-D89F-4FCC-8B19-6BBD70F014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03EE4024-B095-4FFD-ACDE-887D44FE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562111AF-85AD-46CE-B4CC-9A136914BE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EBA5BF2-A7AA-419B-BE77-130437673A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E1FAA826-3E5D-43ED-AE3C-0FAF69DA3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43B54272-7F84-44AE-92B3-6C71C12959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BF9059A6-2278-4877-A9AB-AC1ABCD4A8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281B957A-7E1C-45B9-B5D0-294DB23FF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A055905C-E2DC-4334-AE20-4749C36770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ED4AC1E9-B441-484E-86CB-F666B71CC0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12A14DB-97ED-4BF0-BEAD-3267EEA32B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AB3B9BAF-37F5-4EF1-8146-27E686067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130" name="Freeform: Shape 2129">
            <a:extLst>
              <a:ext uri="{FF2B5EF4-FFF2-40B4-BE49-F238E27FC236}">
                <a16:creationId xmlns:a16="http://schemas.microsoft.com/office/drawing/2014/main" id="{B51D55F9-EE2B-4919-AB16-908D434FA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6" y="2660109"/>
            <a:ext cx="12186515" cy="4194789"/>
          </a:xfrm>
          <a:custGeom>
            <a:avLst/>
            <a:gdLst>
              <a:gd name="connsiteX0" fmla="*/ 8940932 w 12186515"/>
              <a:gd name="connsiteY0" fmla="*/ 22 h 4194789"/>
              <a:gd name="connsiteX1" fmla="*/ 11640657 w 12186515"/>
              <a:gd name="connsiteY1" fmla="*/ 153596 h 4194789"/>
              <a:gd name="connsiteX2" fmla="*/ 12186515 w 12186515"/>
              <a:gd name="connsiteY2" fmla="*/ 212181 h 4194789"/>
              <a:gd name="connsiteX3" fmla="*/ 12186515 w 12186515"/>
              <a:gd name="connsiteY3" fmla="*/ 2710782 h 4194789"/>
              <a:gd name="connsiteX4" fmla="*/ 12184764 w 12186515"/>
              <a:gd name="connsiteY4" fmla="*/ 2710782 h 4194789"/>
              <a:gd name="connsiteX5" fmla="*/ 12184764 w 12186515"/>
              <a:gd name="connsiteY5" fmla="*/ 4194789 h 4194789"/>
              <a:gd name="connsiteX6" fmla="*/ 0 w 12186515"/>
              <a:gd name="connsiteY6" fmla="*/ 4194789 h 4194789"/>
              <a:gd name="connsiteX7" fmla="*/ 0 w 12186515"/>
              <a:gd name="connsiteY7" fmla="*/ 1080043 h 4194789"/>
              <a:gd name="connsiteX8" fmla="*/ 1750 w 12186515"/>
              <a:gd name="connsiteY8" fmla="*/ 1080043 h 4194789"/>
              <a:gd name="connsiteX9" fmla="*/ 1750 w 12186515"/>
              <a:gd name="connsiteY9" fmla="*/ 739876 h 4194789"/>
              <a:gd name="connsiteX10" fmla="*/ 553702 w 12186515"/>
              <a:gd name="connsiteY10" fmla="*/ 736411 h 4194789"/>
              <a:gd name="connsiteX11" fmla="*/ 8940932 w 12186515"/>
              <a:gd name="connsiteY11" fmla="*/ 22 h 4194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6515" h="4194789">
                <a:moveTo>
                  <a:pt x="8940932" y="22"/>
                </a:moveTo>
                <a:cubicBezTo>
                  <a:pt x="9693461" y="1164"/>
                  <a:pt x="10566573" y="45471"/>
                  <a:pt x="11640657" y="153596"/>
                </a:cubicBezTo>
                <a:lnTo>
                  <a:pt x="12186515" y="212181"/>
                </a:lnTo>
                <a:lnTo>
                  <a:pt x="12186515" y="2710782"/>
                </a:lnTo>
                <a:lnTo>
                  <a:pt x="12184764" y="2710782"/>
                </a:lnTo>
                <a:lnTo>
                  <a:pt x="12184764" y="4194789"/>
                </a:lnTo>
                <a:lnTo>
                  <a:pt x="0" y="4194789"/>
                </a:lnTo>
                <a:lnTo>
                  <a:pt x="0" y="1080043"/>
                </a:lnTo>
                <a:lnTo>
                  <a:pt x="1750" y="1080043"/>
                </a:lnTo>
                <a:lnTo>
                  <a:pt x="1750" y="739876"/>
                </a:lnTo>
                <a:lnTo>
                  <a:pt x="553702" y="736411"/>
                </a:lnTo>
                <a:cubicBezTo>
                  <a:pt x="4850036" y="681518"/>
                  <a:pt x="5930819" y="-4547"/>
                  <a:pt x="8940932" y="22"/>
                </a:cubicBez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32" name="Right Triangle 2131">
            <a:extLst>
              <a:ext uri="{FF2B5EF4-FFF2-40B4-BE49-F238E27FC236}">
                <a16:creationId xmlns:a16="http://schemas.microsoft.com/office/drawing/2014/main" id="{D34C65D4-111D-4720-9C5C-72F7FEA30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96315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10933ECF-07A1-80E0-EB4A-BC8E114D01A5}"/>
              </a:ext>
            </a:extLst>
          </p:cNvPr>
          <p:cNvSpPr>
            <a:spLocks noGrp="1"/>
          </p:cNvSpPr>
          <p:nvPr>
            <p:ph type="title"/>
          </p:nvPr>
        </p:nvSpPr>
        <p:spPr>
          <a:xfrm>
            <a:off x="691080" y="725951"/>
            <a:ext cx="4424632" cy="2724517"/>
          </a:xfrm>
        </p:spPr>
        <p:txBody>
          <a:bodyPr anchor="t">
            <a:normAutofit/>
          </a:bodyPr>
          <a:lstStyle/>
          <a:p>
            <a:r>
              <a:rPr lang="es-ES" dirty="0"/>
              <a:t>Python y el tipado débil </a:t>
            </a:r>
            <a:endParaRPr lang="es-AR" dirty="0"/>
          </a:p>
        </p:txBody>
      </p:sp>
      <p:sp>
        <p:nvSpPr>
          <p:cNvPr id="3" name="Marcador de contenido 2">
            <a:extLst>
              <a:ext uri="{FF2B5EF4-FFF2-40B4-BE49-F238E27FC236}">
                <a16:creationId xmlns:a16="http://schemas.microsoft.com/office/drawing/2014/main" id="{B8D27392-E08C-E14E-19F0-4C41594680AC}"/>
              </a:ext>
            </a:extLst>
          </p:cNvPr>
          <p:cNvSpPr>
            <a:spLocks noGrp="1"/>
          </p:cNvSpPr>
          <p:nvPr>
            <p:ph idx="1"/>
          </p:nvPr>
        </p:nvSpPr>
        <p:spPr>
          <a:xfrm>
            <a:off x="5572067" y="725951"/>
            <a:ext cx="5923202" cy="2699950"/>
          </a:xfrm>
        </p:spPr>
        <p:txBody>
          <a:bodyPr anchor="t">
            <a:normAutofit/>
          </a:bodyPr>
          <a:lstStyle/>
          <a:p>
            <a:r>
              <a:rPr lang="es-ES" dirty="0"/>
              <a:t>Cuando nos adentramos a Python la primera diferencia esta en su tipado. C y C++ se los conoce como lenguajes de tipado fuerte, es decir que es un lenguaje que esta mas alejado del lenguaje humano y mas del lenguaje maquina. Con Python pasa todo lo contrario.</a:t>
            </a:r>
            <a:endParaRPr lang="es-AR" dirty="0"/>
          </a:p>
        </p:txBody>
      </p:sp>
      <p:pic>
        <p:nvPicPr>
          <p:cNvPr id="2050" name="Picture 2" descr="C++ - Wikipedia, la enciclopedia libre">
            <a:extLst>
              <a:ext uri="{FF2B5EF4-FFF2-40B4-BE49-F238E27FC236}">
                <a16:creationId xmlns:a16="http://schemas.microsoft.com/office/drawing/2014/main" id="{A0A94B02-D3CF-A201-7211-C6B3928E74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75165" y="3750278"/>
            <a:ext cx="2110782" cy="2371666"/>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descr="Icono&#10;&#10;Descripción generada automáticamente">
            <a:extLst>
              <a:ext uri="{FF2B5EF4-FFF2-40B4-BE49-F238E27FC236}">
                <a16:creationId xmlns:a16="http://schemas.microsoft.com/office/drawing/2014/main" id="{2CF5368C-95BC-DDCB-3DA5-E9E547E31DD0}"/>
              </a:ext>
            </a:extLst>
          </p:cNvPr>
          <p:cNvPicPr>
            <a:picLocks noChangeAspect="1"/>
          </p:cNvPicPr>
          <p:nvPr/>
        </p:nvPicPr>
        <p:blipFill>
          <a:blip r:embed="rId3"/>
          <a:stretch>
            <a:fillRect/>
          </a:stretch>
        </p:blipFill>
        <p:spPr>
          <a:xfrm>
            <a:off x="1389751" y="3750278"/>
            <a:ext cx="2164144" cy="2371666"/>
          </a:xfrm>
          <a:prstGeom prst="rect">
            <a:avLst/>
          </a:prstGeom>
        </p:spPr>
      </p:pic>
      <p:pic>
        <p:nvPicPr>
          <p:cNvPr id="2052" name="Picture 4" descr="C, Lenguajes De Programación, Símbolo imagen png - imagen transparente  descarga gratuita">
            <a:extLst>
              <a:ext uri="{FF2B5EF4-FFF2-40B4-BE49-F238E27FC236}">
                <a16:creationId xmlns:a16="http://schemas.microsoft.com/office/drawing/2014/main" id="{03707111-A9F5-6822-9D29-94CC5544E7D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9091" b="92273" l="10000" r="90000">
                        <a14:foregroundMark x1="44778" y1="9242" x2="52889" y2="9242"/>
                        <a14:foregroundMark x1="51444" y1="90606" x2="47889" y2="92273"/>
                      </a14:backgroundRemoval>
                    </a14:imgEffect>
                  </a14:imgLayer>
                </a14:imgProps>
              </a:ext>
              <a:ext uri="{28A0092B-C50C-407E-A947-70E740481C1C}">
                <a14:useLocalDpi xmlns:a14="http://schemas.microsoft.com/office/drawing/2010/main" val="0"/>
              </a:ext>
            </a:extLst>
          </a:blip>
          <a:stretch>
            <a:fillRect/>
          </a:stretch>
        </p:blipFill>
        <p:spPr bwMode="auto">
          <a:xfrm>
            <a:off x="4473886" y="3750278"/>
            <a:ext cx="3237769" cy="237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78024"/>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148</TotalTime>
  <Words>883</Words>
  <Application>Microsoft Office PowerPoint</Application>
  <PresentationFormat>Panorámica</PresentationFormat>
  <Paragraphs>47</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Consolas</vt:lpstr>
      <vt:lpstr>Grandview</vt:lpstr>
      <vt:lpstr>Wingdings</vt:lpstr>
      <vt:lpstr>CosineVTI</vt:lpstr>
      <vt:lpstr>Lenguajes Electrónicos 6to Año</vt:lpstr>
      <vt:lpstr>C y los punteros</vt:lpstr>
      <vt:lpstr>C y los punteros</vt:lpstr>
      <vt:lpstr>C y los punteros</vt:lpstr>
      <vt:lpstr>C++ y la orientación a objectos</vt:lpstr>
      <vt:lpstr>C++ y la orientación a objectos</vt:lpstr>
      <vt:lpstr>C++ y la orientación a objectos</vt:lpstr>
      <vt:lpstr>C++ y la orientación a objectos</vt:lpstr>
      <vt:lpstr>Python y el tipado débil </vt:lpstr>
      <vt:lpstr>Python y el tipado débil </vt:lpstr>
      <vt:lpstr>Presentación de PowerPoint</vt:lpstr>
      <vt:lpstr>Python y el tipado débil </vt:lpstr>
      <vt:lpstr>Las variables en Python</vt:lpstr>
      <vt:lpstr>La tabulación de Python</vt:lpstr>
      <vt:lpstr>Manejo de errores</vt:lpstr>
      <vt:lpstr>IA y Machine Learning </vt:lpstr>
      <vt:lpstr>Pandas, matplotlib y el análisis de datos </vt:lpstr>
      <vt:lpstr>Pandas, matplotlib y el análisis de datos </vt:lpstr>
      <vt:lpstr>Aprendizaje supervisado vs no supervisado</vt:lpstr>
      <vt:lpstr>Conclusiones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Electrónicos 6to Año</dc:title>
  <dc:creator>Ramiro Carnicer Soublé</dc:creator>
  <cp:lastModifiedBy>Ramiro Carnicer Soublé</cp:lastModifiedBy>
  <cp:revision>7</cp:revision>
  <dcterms:created xsi:type="dcterms:W3CDTF">2022-11-16T22:44:49Z</dcterms:created>
  <dcterms:modified xsi:type="dcterms:W3CDTF">2022-11-18T15:28:03Z</dcterms:modified>
</cp:coreProperties>
</file>