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C1"/>
    <a:srgbClr val="3490BE"/>
    <a:srgbClr val="3D8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0D0F-2CC6-4EB5-B79C-245B5767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BAE52-CA39-4BF2-9DFA-D43D0D2B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92CE1-B632-47F2-9F02-8EDE847D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7B6CF-377E-4FC0-B7EC-488CDD5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321E0-C747-4791-93AB-A5DF03CD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46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6E59B-A4D1-49B2-B259-0E76C4BD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4C67F3-50AE-455F-B821-B3BD3C99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9EBE0-2BD9-41DD-B63A-9D4ACAB6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3D7E5-4C8A-409C-9123-6B26307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E690C-E2BE-4FEE-9939-582320F7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01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BEA07-86DC-4C45-83DF-C89BA2013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D7A506-3D17-46D3-8809-86B4A54B7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13D3D-FE87-484D-96C3-56148CEE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387C8-90A5-4C5E-91CD-9FEC2BB6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28921-2ED5-4E85-9C5F-3055CEF9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13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4890-52EB-4157-9DE4-E2AB47BD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B421A-8CEB-45A8-81EC-A45A0DA7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12A4C-B7AB-454C-B10F-AA1F800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C04B1-85C1-4FC0-A7A2-C2B274E9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C552C-BDDB-4C6E-BEA2-82A4F18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7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2F965-D777-4A03-92C1-C3A9F9CC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2E966-AA71-4ED0-B13D-2AF6554A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1B934-88EC-4A0B-97DF-FE6EEE82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390D6-DD39-4976-9ADE-EA10D65B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08509-B8B7-4727-923E-1D1E2808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5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F95E-D21D-4071-8129-4A3ECEC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C9DFA-C21D-4AF2-A86B-48E9B124A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E3FC4-C12A-4EEF-8EC2-37C7A2FD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DBE70-5BB8-4C93-BAEC-1EE14441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8DD3A-3177-4F80-9C50-6276FF6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B6BCC-AF88-4821-9EE0-887035B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349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40227-F3B0-42A9-A4B6-14AC940E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E810F-E276-48B0-B230-6AE88051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F3B5E4-8FAF-494E-93FD-D50C3693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747CB8-9658-410C-8EBE-1632E9EC8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7A33F-68ED-45DB-A665-DDA0CD86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2AA6F9-7A2E-49F5-982D-28BCF6AB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C026AD-A43C-43D4-82B3-19E153F9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E61E98-9CCF-4F93-A211-4DF572E5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0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64B91-CFEE-4220-A2E8-0F89B9EF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A465C4-3B4F-4D41-A5E3-13FD1254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4907DD-BE54-4B46-89C8-0B794CB8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A535D6-AA29-4702-A152-198CEC1C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1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4CB0B0-73A0-42FE-9A6F-F895FCEC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2FA503-0E98-40E1-92A3-96C6E27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7421EF-93A9-4B25-81C7-E98CF10C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72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39DF-7281-4DCD-914A-37F8CAA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979CA-0355-407D-921B-31A2B4A0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C5AE38-4E86-4D94-A8F1-EFA14D95F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8AA35-B789-48F0-8A91-845B9CA9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A51336-E7A4-479A-9441-8D50B631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19F51B-1925-488F-AF6D-8B1909F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592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0DF86-3B99-42ED-A52A-D32CD2A0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0721C5-1DDA-47CB-A87C-E4CAD92A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1DED56-56F8-4CAF-89FA-03653A40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AE0254-1434-4BB0-A09F-120A88E5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70A46-5790-4083-BB44-8F6E131B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275AF-5CBC-4B05-96D7-B27F384F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7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D6A92F-EB35-47BA-9579-AEBCACC0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B0B4E-86B1-47E1-9B0E-AC67FE04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831F5-B98D-4918-99DD-F95C8B559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28BA-BE1E-4223-B3AD-98F20B743EA9}" type="datetimeFigureOut">
              <a:rPr lang="es-PE" smtClean="0"/>
              <a:t>29/09/2024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92F47-D822-40BF-92BE-42D068D5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A962C-E76D-4EE8-8F68-9588221A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91B6-B6ED-4C99-BDEF-DA04EAF506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61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junto de plantillas de banners web con espacio de texto | Vector Gratis">
            <a:extLst>
              <a:ext uri="{FF2B5EF4-FFF2-40B4-BE49-F238E27FC236}">
                <a16:creationId xmlns:a16="http://schemas.microsoft.com/office/drawing/2014/main" id="{199E891B-F6D7-442A-BF4F-C8AFD549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3391438"/>
            <a:ext cx="59626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BBA036C-A660-41DD-890D-037D75D8D85A}"/>
              </a:ext>
            </a:extLst>
          </p:cNvPr>
          <p:cNvSpPr/>
          <p:nvPr/>
        </p:nvSpPr>
        <p:spPr>
          <a:xfrm>
            <a:off x="0" y="3963988"/>
            <a:ext cx="12192000" cy="25876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9867CED-8D6D-41DE-9AA5-FC9EB5687E0C}"/>
              </a:ext>
            </a:extLst>
          </p:cNvPr>
          <p:cNvGrpSpPr/>
          <p:nvPr/>
        </p:nvGrpSpPr>
        <p:grpSpPr>
          <a:xfrm>
            <a:off x="2377" y="3963984"/>
            <a:ext cx="12192008" cy="2587630"/>
            <a:chOff x="-4" y="3963984"/>
            <a:chExt cx="12192008" cy="2587630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FE3C071A-6880-47DA-A0B6-3B178A734425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D3B79D38-8ED3-4F58-A33F-E4A6CF72F850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702A346F-DE96-47C6-B310-17E29DCAC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8" name="Diagrama de flujo: entrada manual 7">
                  <a:extLst>
                    <a:ext uri="{FF2B5EF4-FFF2-40B4-BE49-F238E27FC236}">
                      <a16:creationId xmlns:a16="http://schemas.microsoft.com/office/drawing/2014/main" id="{C504E0F9-E87F-442E-BAC6-13AE2AF94637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" name="Paralelogramo 4">
                  <a:extLst>
                    <a:ext uri="{FF2B5EF4-FFF2-40B4-BE49-F238E27FC236}">
                      <a16:creationId xmlns:a16="http://schemas.microsoft.com/office/drawing/2014/main" id="{52CA4A44-1E28-4D9B-A89E-8DCBEB99361F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E2F76D2-F4F4-457A-ADE5-B2C6E34CB70B}"/>
                  </a:ext>
                </a:extLst>
              </p:cNvPr>
              <p:cNvSpPr/>
              <p:nvPr/>
            </p:nvSpPr>
            <p:spPr>
              <a:xfrm>
                <a:off x="8273669" y="4528074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PRESENTACIÓN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CEBB7B9-B45A-4F77-8A24-0955F0ADD36E}"/>
                  </a:ext>
                </a:extLst>
              </p:cNvPr>
              <p:cNvSpPr/>
              <p:nvPr/>
            </p:nvSpPr>
            <p:spPr>
              <a:xfrm>
                <a:off x="8521696" y="4976801"/>
                <a:ext cx="330956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4205A3D-ECEE-4924-9646-69F419F8F2CB}"/>
                  </a:ext>
                </a:extLst>
              </p:cNvPr>
              <p:cNvSpPr/>
              <p:nvPr/>
            </p:nvSpPr>
            <p:spPr>
              <a:xfrm>
                <a:off x="8273669" y="5557699"/>
                <a:ext cx="355759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Visítanos y conoce como nuestro instituto genera exitosos profesionales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A6DDB1B-EB37-4530-8330-66276E387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C0D2696-251B-4DA8-8224-09C4CCEDB712}"/>
              </a:ext>
            </a:extLst>
          </p:cNvPr>
          <p:cNvGrpSpPr/>
          <p:nvPr/>
        </p:nvGrpSpPr>
        <p:grpSpPr>
          <a:xfrm flipH="1">
            <a:off x="0" y="717002"/>
            <a:ext cx="12192008" cy="2587630"/>
            <a:chOff x="-4" y="3963984"/>
            <a:chExt cx="12192008" cy="2587630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74707549-CF4E-4092-A583-511FDB18FC93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AFF4445F-BB88-4964-A8AF-59B27FC0CF31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6" name="Imagen 25">
                  <a:extLst>
                    <a:ext uri="{FF2B5EF4-FFF2-40B4-BE49-F238E27FC236}">
                      <a16:creationId xmlns:a16="http://schemas.microsoft.com/office/drawing/2014/main" id="{9F698337-93BD-40E4-90F6-4831487E0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7" name="Diagrama de flujo: entrada manual 7">
                  <a:extLst>
                    <a:ext uri="{FF2B5EF4-FFF2-40B4-BE49-F238E27FC236}">
                      <a16:creationId xmlns:a16="http://schemas.microsoft.com/office/drawing/2014/main" id="{C373544A-D4F6-499A-9543-CE4FBF24FDFD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8" name="Paralelogramo 27">
                  <a:extLst>
                    <a:ext uri="{FF2B5EF4-FFF2-40B4-BE49-F238E27FC236}">
                      <a16:creationId xmlns:a16="http://schemas.microsoft.com/office/drawing/2014/main" id="{F2763BD9-5E46-476F-9984-DD52466D2276}"/>
                    </a:ext>
                  </a:extLst>
                </p:cNvPr>
                <p:cNvSpPr/>
                <p:nvPr/>
              </p:nvSpPr>
              <p:spPr>
                <a:xfrm>
                  <a:off x="6200619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0A7ABADE-28BE-4540-8FE6-5E24EC5B0D3E}"/>
                  </a:ext>
                </a:extLst>
              </p:cNvPr>
              <p:cNvSpPr/>
              <p:nvPr/>
            </p:nvSpPr>
            <p:spPr>
              <a:xfrm>
                <a:off x="8261727" y="4356599"/>
                <a:ext cx="3557595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MISIÓN, VISIÓN Y VALORES</a:t>
                </a:r>
                <a:endParaRPr lang="es-ES" sz="2800" b="1" cap="none" spc="0" dirty="0">
                  <a:ln w="0"/>
                  <a:solidFill>
                    <a:srgbClr val="3D8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E6E2A200-1D9D-4EA8-B971-620922FDE4B3}"/>
                  </a:ext>
                </a:extLst>
              </p:cNvPr>
              <p:cNvSpPr/>
              <p:nvPr/>
            </p:nvSpPr>
            <p:spPr>
              <a:xfrm>
                <a:off x="7576462" y="5234531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44D145A-7046-4AF4-A4BA-6FE64F2625E8}"/>
                  </a:ext>
                </a:extLst>
              </p:cNvPr>
              <p:cNvSpPr/>
              <p:nvPr/>
            </p:nvSpPr>
            <p:spPr>
              <a:xfrm>
                <a:off x="8521696" y="5557699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Nos comprometemos a formar líderes integrales, promoviendo la excelencia académica y la innovación en un entorno inclusivo y ético.</a:t>
                </a:r>
              </a:p>
            </p:txBody>
          </p:sp>
        </p:grpSp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65397A4-22EE-4A52-93E2-1D2BDF517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986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643F2C94-337B-4D14-9774-733EBAC4507F}"/>
              </a:ext>
            </a:extLst>
          </p:cNvPr>
          <p:cNvGrpSpPr/>
          <p:nvPr/>
        </p:nvGrpSpPr>
        <p:grpSpPr>
          <a:xfrm>
            <a:off x="3611652" y="781958"/>
            <a:ext cx="4856164" cy="6858000"/>
            <a:chOff x="2641145" y="0"/>
            <a:chExt cx="4856164" cy="6858000"/>
          </a:xfrm>
          <a:scene3d>
            <a:camera prst="isometricTopUp"/>
            <a:lightRig rig="threePt" dir="t"/>
          </a:scene3d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A5F5CC29-4F8B-48C8-8A07-50B9C6F921CA}"/>
                </a:ext>
              </a:extLst>
            </p:cNvPr>
            <p:cNvGrpSpPr/>
            <p:nvPr/>
          </p:nvGrpSpPr>
          <p:grpSpPr>
            <a:xfrm>
              <a:off x="2641145" y="0"/>
              <a:ext cx="4856164" cy="6858000"/>
              <a:chOff x="2641145" y="0"/>
              <a:chExt cx="4856164" cy="6858000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A3246974-DFD8-42D8-BD19-556DD2BA20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6" t="1742" b="-1024"/>
              <a:stretch/>
            </p:blipFill>
            <p:spPr>
              <a:xfrm>
                <a:off x="2641145" y="195943"/>
                <a:ext cx="4856164" cy="5537200"/>
              </a:xfrm>
              <a:prstGeom prst="rect">
                <a:avLst/>
              </a:prstGeom>
            </p:spPr>
          </p:pic>
          <p:pic>
            <p:nvPicPr>
              <p:cNvPr id="2050" name="Picture 2" descr="Revisa el prospecto de admisión 2022 – Noticias UNICA">
                <a:extLst>
                  <a:ext uri="{FF2B5EF4-FFF2-40B4-BE49-F238E27FC236}">
                    <a16:creationId xmlns:a16="http://schemas.microsoft.com/office/drawing/2014/main" id="{DC653A7D-055A-40AD-8374-8AF3496F52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79" b="98145" l="2345" r="98345">
                            <a14:foregroundMark x1="17931" y1="16504" x2="46621" y2="1074"/>
                            <a14:foregroundMark x1="3034" y1="14844" x2="7172" y2="2148"/>
                            <a14:foregroundMark x1="74759" y1="51855" x2="11862" y2="79297"/>
                            <a14:foregroundMark x1="11862" y1="79297" x2="30621" y2="88574"/>
                            <a14:foregroundMark x1="30621" y1="88574" x2="77241" y2="89063"/>
                            <a14:foregroundMark x1="77241" y1="89063" x2="84276" y2="78613"/>
                            <a14:foregroundMark x1="84276" y1="78613" x2="95310" y2="41699"/>
                            <a14:foregroundMark x1="50207" y1="42090" x2="29931" y2="44238"/>
                            <a14:foregroundMark x1="6621" y1="41016" x2="2345" y2="41699"/>
                            <a14:foregroundMark x1="2345" y1="41699" x2="2345" y2="41699"/>
                            <a14:foregroundMark x1="97379" y1="42578" x2="98345" y2="38281"/>
                            <a14:foregroundMark x1="97793" y1="38477" x2="92000" y2="43555"/>
                            <a14:foregroundMark x1="89103" y1="82715" x2="83034" y2="91406"/>
                            <a14:foregroundMark x1="83034" y1="91406" x2="82483" y2="91895"/>
                            <a14:foregroundMark x1="12552" y1="86133" x2="9931" y2="91406"/>
                            <a14:foregroundMark x1="8138" y1="91602" x2="80966" y2="93555"/>
                            <a14:foregroundMark x1="76552" y1="96094" x2="21517" y2="95898"/>
                            <a14:foregroundMark x1="27172" y1="95898" x2="77655" y2="95117"/>
                            <a14:foregroundMark x1="77655" y1="95117" x2="88828" y2="95410"/>
                            <a14:foregroundMark x1="89103" y1="98242" x2="13103" y2="97949"/>
                            <a14:foregroundMark x1="12552" y1="1465" x2="68966" y2="1465"/>
                            <a14:foregroundMark x1="68966" y1="1465" x2="90897" y2="879"/>
                            <a14:backgroundMark x1="70897" y1="23047" x2="77379" y2="17773"/>
                            <a14:backgroundMark x1="35034" y1="27051" x2="78069" y2="28613"/>
                            <a14:backgroundMark x1="28414" y1="27734" x2="69931" y2="10352"/>
                            <a14:backgroundMark x1="69931" y1="10352" x2="71172" y2="10352"/>
                            <a14:backgroundMark x1="24828" y1="29004" x2="46621" y2="16504"/>
                            <a14:backgroundMark x1="46621" y1="16504" x2="46621" y2="16504"/>
                            <a14:backgroundMark x1="26621" y1="29590" x2="97379" y2="30078"/>
                            <a14:backgroundMark x1="7724" y1="67480" x2="36828" y2="59668"/>
                            <a14:backgroundMark x1="17103" y1="56738" x2="30345" y2="54590"/>
                            <a14:backgroundMark x1="30345" y1="54590" x2="28828" y2="68164"/>
                            <a14:backgroundMark x1="28828" y1="68164" x2="21793" y2="71777"/>
                            <a14:backgroundMark x1="22759" y1="59082" x2="47172" y2="56543"/>
                            <a14:backgroundMark x1="20276" y1="55469" x2="0" y2="54395"/>
                            <a14:backgroundMark x1="18483" y1="31152" x2="10759" y2="32617"/>
                            <a14:backgroundMark x1="8966" y1="32617" x2="75448" y2="30273"/>
                            <a14:backgroundMark x1="75448" y1="30273" x2="91172" y2="30664"/>
                            <a14:backgroundMark x1="91172" y1="32422" x2="40966" y2="33008"/>
                            <a14:backgroundMark x1="92966" y1="35742" x2="80690" y2="40039"/>
                            <a14:backgroundMark x1="78897" y1="44238" x2="58621" y2="50781"/>
                            <a14:backgroundMark x1="34621" y1="34668" x2="54345" y2="34668"/>
                            <a14:backgroundMark x1="17931" y1="54590" x2="20966" y2="54590"/>
                            <a14:backgroundMark x1="17655" y1="54199" x2="17655" y2="54199"/>
                            <a14:backgroundMark x1="76276" y1="14160" x2="96276" y2="14648"/>
                            <a14:backgroundMark x1="18483" y1="54590" x2="18897" y2="54590"/>
                            <a14:backgroundMark x1="18483" y1="53711" x2="20000" y2="53711"/>
                            <a14:backgroundMark x1="20690" y1="53125" x2="19448" y2="53125"/>
                            <a14:backgroundMark x1="23034" y1="35156" x2="41241" y2="35156"/>
                            <a14:backgroundMark x1="60690" y1="35352" x2="55310" y2="351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146" y="0"/>
                <a:ext cx="4856163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D1F80343-E95F-4988-9B1A-556CA7BA1F41}"/>
                </a:ext>
              </a:extLst>
            </p:cNvPr>
            <p:cNvGrpSpPr/>
            <p:nvPr/>
          </p:nvGrpSpPr>
          <p:grpSpPr>
            <a:xfrm>
              <a:off x="4354286" y="5138057"/>
              <a:ext cx="3017198" cy="791029"/>
              <a:chOff x="4354286" y="5138057"/>
              <a:chExt cx="3017198" cy="791029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996A0EBF-0EFF-45CA-8811-DF378FD80D8B}"/>
                  </a:ext>
                </a:extLst>
              </p:cNvPr>
              <p:cNvSpPr/>
              <p:nvPr/>
            </p:nvSpPr>
            <p:spPr>
              <a:xfrm>
                <a:off x="4354286" y="5138057"/>
                <a:ext cx="2844800" cy="791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D76DB59A-E737-4404-B661-761A3545F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308" y="5138057"/>
                <a:ext cx="2549176" cy="693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8D25901-695F-4767-841D-89943EBB69DD}"/>
              </a:ext>
            </a:extLst>
          </p:cNvPr>
          <p:cNvGrpSpPr/>
          <p:nvPr/>
        </p:nvGrpSpPr>
        <p:grpSpPr>
          <a:xfrm>
            <a:off x="3667918" y="562429"/>
            <a:ext cx="4856164" cy="6858000"/>
            <a:chOff x="2641145" y="0"/>
            <a:chExt cx="4856164" cy="6858000"/>
          </a:xfrm>
          <a:scene3d>
            <a:camera prst="isometricTopUp"/>
            <a:lightRig rig="threePt" dir="t"/>
          </a:scene3d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50339BE-1458-483B-9A24-800FD85C2209}"/>
                </a:ext>
              </a:extLst>
            </p:cNvPr>
            <p:cNvGrpSpPr/>
            <p:nvPr/>
          </p:nvGrpSpPr>
          <p:grpSpPr>
            <a:xfrm>
              <a:off x="2641145" y="0"/>
              <a:ext cx="4856164" cy="6858000"/>
              <a:chOff x="2641145" y="0"/>
              <a:chExt cx="4856164" cy="6858000"/>
            </a:xfrm>
          </p:grpSpPr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5BA96191-6E2F-4913-A06A-E9C4D94E8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26" t="1742" b="-1024"/>
              <a:stretch/>
            </p:blipFill>
            <p:spPr>
              <a:xfrm>
                <a:off x="2641145" y="195943"/>
                <a:ext cx="4856164" cy="5537200"/>
              </a:xfrm>
              <a:prstGeom prst="rect">
                <a:avLst/>
              </a:prstGeom>
            </p:spPr>
          </p:pic>
          <p:pic>
            <p:nvPicPr>
              <p:cNvPr id="29" name="Picture 2" descr="Revisa el prospecto de admisión 2022 – Noticias UNICA">
                <a:extLst>
                  <a:ext uri="{FF2B5EF4-FFF2-40B4-BE49-F238E27FC236}">
                    <a16:creationId xmlns:a16="http://schemas.microsoft.com/office/drawing/2014/main" id="{E232A5BB-966C-46F6-B2DA-44B441C86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79" b="98145" l="2345" r="98345">
                            <a14:foregroundMark x1="17931" y1="16504" x2="46621" y2="1074"/>
                            <a14:foregroundMark x1="3034" y1="14844" x2="7172" y2="2148"/>
                            <a14:foregroundMark x1="74759" y1="51855" x2="11862" y2="79297"/>
                            <a14:foregroundMark x1="11862" y1="79297" x2="30621" y2="88574"/>
                            <a14:foregroundMark x1="30621" y1="88574" x2="77241" y2="89063"/>
                            <a14:foregroundMark x1="77241" y1="89063" x2="84276" y2="78613"/>
                            <a14:foregroundMark x1="84276" y1="78613" x2="95310" y2="41699"/>
                            <a14:foregroundMark x1="50207" y1="42090" x2="29931" y2="44238"/>
                            <a14:foregroundMark x1="6621" y1="41016" x2="2345" y2="41699"/>
                            <a14:foregroundMark x1="2345" y1="41699" x2="2345" y2="41699"/>
                            <a14:foregroundMark x1="97379" y1="42578" x2="98345" y2="38281"/>
                            <a14:foregroundMark x1="97793" y1="38477" x2="92000" y2="43555"/>
                            <a14:foregroundMark x1="89103" y1="82715" x2="83034" y2="91406"/>
                            <a14:foregroundMark x1="83034" y1="91406" x2="82483" y2="91895"/>
                            <a14:foregroundMark x1="12552" y1="86133" x2="9931" y2="91406"/>
                            <a14:foregroundMark x1="8138" y1="91602" x2="80966" y2="93555"/>
                            <a14:foregroundMark x1="76552" y1="96094" x2="21517" y2="95898"/>
                            <a14:foregroundMark x1="27172" y1="95898" x2="77655" y2="95117"/>
                            <a14:foregroundMark x1="77655" y1="95117" x2="88828" y2="95410"/>
                            <a14:foregroundMark x1="89103" y1="98242" x2="13103" y2="97949"/>
                            <a14:foregroundMark x1="12552" y1="1465" x2="68966" y2="1465"/>
                            <a14:foregroundMark x1="68966" y1="1465" x2="90897" y2="879"/>
                            <a14:backgroundMark x1="70897" y1="23047" x2="77379" y2="17773"/>
                            <a14:backgroundMark x1="35034" y1="27051" x2="78069" y2="28613"/>
                            <a14:backgroundMark x1="28414" y1="27734" x2="69931" y2="10352"/>
                            <a14:backgroundMark x1="69931" y1="10352" x2="71172" y2="10352"/>
                            <a14:backgroundMark x1="24828" y1="29004" x2="46621" y2="16504"/>
                            <a14:backgroundMark x1="46621" y1="16504" x2="46621" y2="16504"/>
                            <a14:backgroundMark x1="26621" y1="29590" x2="97379" y2="30078"/>
                            <a14:backgroundMark x1="7724" y1="67480" x2="36828" y2="59668"/>
                            <a14:backgroundMark x1="17103" y1="56738" x2="30345" y2="54590"/>
                            <a14:backgroundMark x1="30345" y1="54590" x2="28828" y2="68164"/>
                            <a14:backgroundMark x1="28828" y1="68164" x2="21793" y2="71777"/>
                            <a14:backgroundMark x1="22759" y1="59082" x2="47172" y2="56543"/>
                            <a14:backgroundMark x1="20276" y1="55469" x2="0" y2="54395"/>
                            <a14:backgroundMark x1="18483" y1="31152" x2="10759" y2="32617"/>
                            <a14:backgroundMark x1="8966" y1="32617" x2="75448" y2="30273"/>
                            <a14:backgroundMark x1="75448" y1="30273" x2="91172" y2="30664"/>
                            <a14:backgroundMark x1="91172" y1="32422" x2="40966" y2="33008"/>
                            <a14:backgroundMark x1="92966" y1="35742" x2="80690" y2="40039"/>
                            <a14:backgroundMark x1="78897" y1="44238" x2="58621" y2="50781"/>
                            <a14:backgroundMark x1="34621" y1="34668" x2="54345" y2="34668"/>
                            <a14:backgroundMark x1="17931" y1="54590" x2="20966" y2="54590"/>
                            <a14:backgroundMark x1="17655" y1="54199" x2="17655" y2="54199"/>
                            <a14:backgroundMark x1="76276" y1="14160" x2="96276" y2="14648"/>
                            <a14:backgroundMark x1="18483" y1="54590" x2="18897" y2="54590"/>
                            <a14:backgroundMark x1="18483" y1="53711" x2="20000" y2="53711"/>
                            <a14:backgroundMark x1="20690" y1="53125" x2="19448" y2="53125"/>
                            <a14:backgroundMark x1="23034" y1="35156" x2="41241" y2="35156"/>
                            <a14:backgroundMark x1="60690" y1="35352" x2="55310" y2="351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146" y="0"/>
                <a:ext cx="4856163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DBCBA0A-A20B-47F6-B88A-A8F35A497B39}"/>
                </a:ext>
              </a:extLst>
            </p:cNvPr>
            <p:cNvGrpSpPr/>
            <p:nvPr/>
          </p:nvGrpSpPr>
          <p:grpSpPr>
            <a:xfrm>
              <a:off x="4354286" y="5138057"/>
              <a:ext cx="3017198" cy="791029"/>
              <a:chOff x="4354286" y="5138057"/>
              <a:chExt cx="3017198" cy="791029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7E4FF845-C9E4-4798-994E-6C3143DC8AAA}"/>
                  </a:ext>
                </a:extLst>
              </p:cNvPr>
              <p:cNvSpPr/>
              <p:nvPr/>
            </p:nvSpPr>
            <p:spPr>
              <a:xfrm>
                <a:off x="4354286" y="5138057"/>
                <a:ext cx="2844800" cy="791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D2FCA886-E698-4D36-AB1E-6BABB941D9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308" y="5138057"/>
                <a:ext cx="2549176" cy="693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565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58139F33-BD3A-4686-AB0E-9B533C1903F2}"/>
              </a:ext>
            </a:extLst>
          </p:cNvPr>
          <p:cNvGrpSpPr/>
          <p:nvPr/>
        </p:nvGrpSpPr>
        <p:grpSpPr>
          <a:xfrm>
            <a:off x="-8" y="378955"/>
            <a:ext cx="12192008" cy="2587630"/>
            <a:chOff x="-4" y="3963984"/>
            <a:chExt cx="12192008" cy="258763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0161A3C-DBCF-4E2A-82F9-5C97D07591C9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42212607-7736-4B38-93D0-C0097CD09CEF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3C3EA9FC-CB32-4CC7-BD1A-145415E7E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32" name="Diagrama de flujo: entrada manual 7">
                  <a:extLst>
                    <a:ext uri="{FF2B5EF4-FFF2-40B4-BE49-F238E27FC236}">
                      <a16:creationId xmlns:a16="http://schemas.microsoft.com/office/drawing/2014/main" id="{77C3B0CC-475B-435A-8C2D-13F404DF9696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3" name="Paralelogramo 32">
                  <a:extLst>
                    <a:ext uri="{FF2B5EF4-FFF2-40B4-BE49-F238E27FC236}">
                      <a16:creationId xmlns:a16="http://schemas.microsoft.com/office/drawing/2014/main" id="{BDD8B6B5-263E-4224-A7D0-31DBF53DE1BE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AF4BC9EB-9FF4-45D6-8498-5D7FB6ED55DE}"/>
                  </a:ext>
                </a:extLst>
              </p:cNvPr>
              <p:cNvSpPr/>
              <p:nvPr/>
            </p:nvSpPr>
            <p:spPr>
              <a:xfrm>
                <a:off x="8273669" y="4273911"/>
                <a:ext cx="3557595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ORGANIZACIÓN INSTITUCIONAL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066002BB-3F06-4450-B050-48BA40BD5ED2}"/>
                  </a:ext>
                </a:extLst>
              </p:cNvPr>
              <p:cNvSpPr/>
              <p:nvPr/>
            </p:nvSpPr>
            <p:spPr>
              <a:xfrm>
                <a:off x="7859420" y="5178474"/>
                <a:ext cx="3995931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0E418F6-F0AD-4512-90AA-7F36E9C07B94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Trabajamos para promover el desarrollo sostenible y el bienestar comunitario, guiados por nuestros valores.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9F2170A2-65E7-44C5-9800-DB8F347DC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F5DDA6AD-41E0-4FD4-A4D3-083C08C8B013}"/>
              </a:ext>
            </a:extLst>
          </p:cNvPr>
          <p:cNvGrpSpPr/>
          <p:nvPr/>
        </p:nvGrpSpPr>
        <p:grpSpPr>
          <a:xfrm flipH="1">
            <a:off x="19042" y="3638571"/>
            <a:ext cx="12192008" cy="2587630"/>
            <a:chOff x="-4" y="3963984"/>
            <a:chExt cx="12192008" cy="2587630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58F1FEB2-C023-427E-9916-5083875AD604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C7BF0915-A9EC-4663-8553-6FBB5DE559D9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51" name="Imagen 50">
                  <a:extLst>
                    <a:ext uri="{FF2B5EF4-FFF2-40B4-BE49-F238E27FC236}">
                      <a16:creationId xmlns:a16="http://schemas.microsoft.com/office/drawing/2014/main" id="{DFBE0CF3-9904-4B98-98D0-D2F46B306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52" name="Diagrama de flujo: entrada manual 7">
                  <a:extLst>
                    <a:ext uri="{FF2B5EF4-FFF2-40B4-BE49-F238E27FC236}">
                      <a16:creationId xmlns:a16="http://schemas.microsoft.com/office/drawing/2014/main" id="{3D92399A-A175-4ACE-B02B-B2F5EBB4CA96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53" name="Paralelogramo 52">
                  <a:extLst>
                    <a:ext uri="{FF2B5EF4-FFF2-40B4-BE49-F238E27FC236}">
                      <a16:creationId xmlns:a16="http://schemas.microsoft.com/office/drawing/2014/main" id="{91C0505D-D10E-46B1-84EE-CD538FEC0BB2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E82704C-D574-466D-8B07-54715FFBBB93}"/>
                  </a:ext>
                </a:extLst>
              </p:cNvPr>
              <p:cNvSpPr/>
              <p:nvPr/>
            </p:nvSpPr>
            <p:spPr>
              <a:xfrm>
                <a:off x="8261727" y="4356599"/>
                <a:ext cx="3557595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PLANA JERÁRQUICA</a:t>
                </a:r>
                <a:endParaRPr lang="es-ES" sz="2800" b="1" cap="none" spc="0" dirty="0">
                  <a:ln w="0"/>
                  <a:solidFill>
                    <a:srgbClr val="3D8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AF694C06-F9D1-42FD-B6EA-717281391476}"/>
                  </a:ext>
                </a:extLst>
              </p:cNvPr>
              <p:cNvSpPr/>
              <p:nvPr/>
            </p:nvSpPr>
            <p:spPr>
              <a:xfrm>
                <a:off x="7576462" y="5234531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D8C544B5-AD9C-4841-96BE-C9FF52787718}"/>
                  </a:ext>
                </a:extLst>
              </p:cNvPr>
              <p:cNvSpPr/>
              <p:nvPr/>
            </p:nvSpPr>
            <p:spPr>
              <a:xfrm>
                <a:off x="8521696" y="5557699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Nuestra plana jerárquica se dedica a liderar con integridad y visión, asegurando un entorno organizacional eficaz y orientado a resultados.</a:t>
                </a:r>
              </a:p>
            </p:txBody>
          </p:sp>
        </p:grpSp>
        <p:pic>
          <p:nvPicPr>
            <p:cNvPr id="46" name="Picture 4">
              <a:extLst>
                <a:ext uri="{FF2B5EF4-FFF2-40B4-BE49-F238E27FC236}">
                  <a16:creationId xmlns:a16="http://schemas.microsoft.com/office/drawing/2014/main" id="{D2E0B090-BAE7-437C-BCDD-CBFA4622B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8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9FE1F67B-AFEB-4599-AA11-4BB44CB3CC0B}"/>
              </a:ext>
            </a:extLst>
          </p:cNvPr>
          <p:cNvGrpSpPr/>
          <p:nvPr/>
        </p:nvGrpSpPr>
        <p:grpSpPr>
          <a:xfrm flipH="1">
            <a:off x="0" y="227713"/>
            <a:ext cx="12192008" cy="2587630"/>
            <a:chOff x="-4" y="3963984"/>
            <a:chExt cx="12192008" cy="258763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3509D87-42CF-4909-AD25-BBB22928401E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DCF6F141-5808-48B8-8C5D-24E3861AC787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725E7F5E-05FB-4C1E-85F4-7DE3BB705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32" name="Diagrama de flujo: entrada manual 7">
                  <a:extLst>
                    <a:ext uri="{FF2B5EF4-FFF2-40B4-BE49-F238E27FC236}">
                      <a16:creationId xmlns:a16="http://schemas.microsoft.com/office/drawing/2014/main" id="{3C16028E-9D82-4A19-9592-6F34DFFE0D0B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33" name="Paralelogramo 32">
                  <a:extLst>
                    <a:ext uri="{FF2B5EF4-FFF2-40B4-BE49-F238E27FC236}">
                      <a16:creationId xmlns:a16="http://schemas.microsoft.com/office/drawing/2014/main" id="{BF4902D4-AC9B-412F-85D6-96BD7F0E7BE2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6C2DF27-E90C-408C-8055-59675401F016}"/>
                  </a:ext>
                </a:extLst>
              </p:cNvPr>
              <p:cNvSpPr/>
              <p:nvPr/>
            </p:nvSpPr>
            <p:spPr>
              <a:xfrm>
                <a:off x="8273669" y="4579169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PLANA DOCENTE</a:t>
                </a:r>
                <a:endParaRPr lang="es-ES" sz="2800" b="1" cap="none" spc="0" dirty="0">
                  <a:ln w="0"/>
                  <a:solidFill>
                    <a:srgbClr val="3D8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DC357DBD-8B63-4FED-BDF8-32C65E601DA5}"/>
                  </a:ext>
                </a:extLst>
              </p:cNvPr>
              <p:cNvSpPr/>
              <p:nvPr/>
            </p:nvSpPr>
            <p:spPr>
              <a:xfrm>
                <a:off x="7588402" y="5047074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A5EDAEAD-1B7D-4539-B5DB-E4AB2720ADB5}"/>
                  </a:ext>
                </a:extLst>
              </p:cNvPr>
              <p:cNvSpPr/>
              <p:nvPr/>
            </p:nvSpPr>
            <p:spPr>
              <a:xfrm>
                <a:off x="8521696" y="5385300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Nuestra plana docente se compromete a inspirar y guiar a nuestros estudiantes, promoviendo un aprendizaje de calidad y un pensamiento crítico.</a:t>
                </a:r>
              </a:p>
            </p:txBody>
          </p:sp>
        </p:grp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43B98F91-88AC-4A5B-BB4F-A7FE6D4CE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0E380F9-9CC0-4494-BE99-A3D6F4BCFEFA}"/>
              </a:ext>
            </a:extLst>
          </p:cNvPr>
          <p:cNvGrpSpPr/>
          <p:nvPr/>
        </p:nvGrpSpPr>
        <p:grpSpPr>
          <a:xfrm>
            <a:off x="-8" y="3441592"/>
            <a:ext cx="12192008" cy="2587630"/>
            <a:chOff x="-4" y="3963984"/>
            <a:chExt cx="12192008" cy="2587630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19EAFA8-9662-409D-BF89-D74CEB6A449A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975A96B9-B91A-4CD5-AB11-5FBF0D4C9D27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41" name="Imagen 40">
                  <a:extLst>
                    <a:ext uri="{FF2B5EF4-FFF2-40B4-BE49-F238E27FC236}">
                      <a16:creationId xmlns:a16="http://schemas.microsoft.com/office/drawing/2014/main" id="{2D6570D4-F20D-4307-93C9-2D8A396F12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42" name="Diagrama de flujo: entrada manual 7">
                  <a:extLst>
                    <a:ext uri="{FF2B5EF4-FFF2-40B4-BE49-F238E27FC236}">
                      <a16:creationId xmlns:a16="http://schemas.microsoft.com/office/drawing/2014/main" id="{22876D65-C039-4799-A51A-2116F87C83A9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" name="Paralelogramo 42">
                  <a:extLst>
                    <a:ext uri="{FF2B5EF4-FFF2-40B4-BE49-F238E27FC236}">
                      <a16:creationId xmlns:a16="http://schemas.microsoft.com/office/drawing/2014/main" id="{98AB6417-864E-4C9C-83CF-B6EC4DAD1E05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0A4333C-3B77-48FB-959B-DBD2A7940D3A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LOCALES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1B6CE7E1-373B-4E91-8878-256D669AA6F8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7F910E3-0C39-4786-A940-9381AB6F462F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nuestros locales y ambientes que tenemos para nuestros futuros profesionales de éxito.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AD199A20-2330-49BD-8A9C-EAA174CC5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41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0C2557F-BD42-4469-BB18-BD2ABCC53D17}"/>
              </a:ext>
            </a:extLst>
          </p:cNvPr>
          <p:cNvGrpSpPr/>
          <p:nvPr/>
        </p:nvGrpSpPr>
        <p:grpSpPr>
          <a:xfrm>
            <a:off x="-8" y="253892"/>
            <a:ext cx="12192008" cy="2587630"/>
            <a:chOff x="-4" y="3963984"/>
            <a:chExt cx="12192008" cy="258763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ADD7BDE-DECA-4D4A-B409-F7A1B0B01933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6C6416A9-16BC-44BE-B012-01B7A61D07E2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3FAF2C05-0822-4AD7-B570-B07D9FC38C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12" name="Diagrama de flujo: entrada manual 7">
                  <a:extLst>
                    <a:ext uri="{FF2B5EF4-FFF2-40B4-BE49-F238E27FC236}">
                      <a16:creationId xmlns:a16="http://schemas.microsoft.com/office/drawing/2014/main" id="{E576D0C1-B2A6-458A-B160-184F5D1AA964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Paralelogramo 12">
                  <a:extLst>
                    <a:ext uri="{FF2B5EF4-FFF2-40B4-BE49-F238E27FC236}">
                      <a16:creationId xmlns:a16="http://schemas.microsoft.com/office/drawing/2014/main" id="{184C3D45-99E1-4A97-ACAC-4AE7BFA49CF9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702D041-61E4-49C5-A805-CCF5AAD7A2EC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ADMISIÓN 2024</a:t>
                </a:r>
                <a:endParaRPr lang="es-ES" sz="2800" b="1" cap="none" spc="0" dirty="0">
                  <a:ln w="0"/>
                  <a:solidFill>
                    <a:srgbClr val="3D8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2FA3EF7-E739-42D5-8D7C-2057D9C95D5D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E11585E-A1D5-4376-AA03-0812FAB02D10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más información sobre nuestro siguiente ciclo de estudios. Este 2024 tenemos sorpresas para ti, Escríbenos al 056-233887.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BDDEB905-B6D5-48B9-9563-C2A38DABC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E1104AA-B7A1-4048-9A4E-8A646DDBA00A}"/>
              </a:ext>
            </a:extLst>
          </p:cNvPr>
          <p:cNvGrpSpPr/>
          <p:nvPr/>
        </p:nvGrpSpPr>
        <p:grpSpPr>
          <a:xfrm>
            <a:off x="-8" y="3400247"/>
            <a:ext cx="12192008" cy="2587630"/>
            <a:chOff x="-4" y="3963984"/>
            <a:chExt cx="12192008" cy="258763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6D9E4C39-AA1E-48FC-BECC-0E661A139F4F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ADFBFD60-7F88-47BF-AACE-AD19B497AB20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1" name="Imagen 20">
                  <a:extLst>
                    <a:ext uri="{FF2B5EF4-FFF2-40B4-BE49-F238E27FC236}">
                      <a16:creationId xmlns:a16="http://schemas.microsoft.com/office/drawing/2014/main" id="{97235BC9-F2DD-4D10-BDEB-E1F6F3E34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2" name="Diagrama de flujo: entrada manual 7">
                  <a:extLst>
                    <a:ext uri="{FF2B5EF4-FFF2-40B4-BE49-F238E27FC236}">
                      <a16:creationId xmlns:a16="http://schemas.microsoft.com/office/drawing/2014/main" id="{C401C7B1-BA91-454F-B160-4B72DED5E423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" name="Paralelogramo 22">
                  <a:extLst>
                    <a:ext uri="{FF2B5EF4-FFF2-40B4-BE49-F238E27FC236}">
                      <a16:creationId xmlns:a16="http://schemas.microsoft.com/office/drawing/2014/main" id="{524C516F-205F-46F6-8823-6A44682B0A68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BE424F2-0C63-4734-B711-7BEE8AFA9E3D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MATRÍCULA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66AACBF0-0717-44CA-80D9-588E4120D992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729C9AC-6382-481E-9240-602D7FE7A5F7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más información sobre nuestro siguiente ciclo de estudios. Este 2024 tenemos sorpresas para ti, Escríbenos al 056-233887.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AB236B4-30EF-4DD1-96B7-70A1F6BC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39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79BE21C-CF80-48CE-ADFF-C2F5FE7C6F93}"/>
              </a:ext>
            </a:extLst>
          </p:cNvPr>
          <p:cNvGrpSpPr/>
          <p:nvPr/>
        </p:nvGrpSpPr>
        <p:grpSpPr>
          <a:xfrm>
            <a:off x="-8" y="3400247"/>
            <a:ext cx="12192008" cy="2587630"/>
            <a:chOff x="-4" y="3963984"/>
            <a:chExt cx="12192008" cy="258763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7FAD0E7-7808-465D-80DC-9EE96C3A3262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FFE79488-7491-4D72-8D10-73B5E82FC376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FAFB92EC-5FD3-43AB-8C06-6D62B84FCA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12" name="Diagrama de flujo: entrada manual 7">
                  <a:extLst>
                    <a:ext uri="{FF2B5EF4-FFF2-40B4-BE49-F238E27FC236}">
                      <a16:creationId xmlns:a16="http://schemas.microsoft.com/office/drawing/2014/main" id="{4270DB6F-CD47-4B28-B16B-B4307322A36C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Paralelogramo 12">
                  <a:extLst>
                    <a:ext uri="{FF2B5EF4-FFF2-40B4-BE49-F238E27FC236}">
                      <a16:creationId xmlns:a16="http://schemas.microsoft.com/office/drawing/2014/main" id="{30393007-FA2F-4D8A-82C3-EA4E5EA4440C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D56EB3C2-CCED-4A77-8928-A549E704F2EC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BECAS </a:t>
                </a: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E417847-6E7E-4EFF-B3D8-3EB3726DB0F2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D2CD199-A020-4AC4-AD74-B1F5FD09B6CA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más información sobre nuestro siguiente ciclo de estudios. Este 2024 tenemos sorpresas para ti, Escríbenos al 056-233887.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FCD7A40E-9C9A-4DAA-95AF-61DCD3617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FCF72AC-269B-46C8-A310-F8D7C1A2B2F8}"/>
              </a:ext>
            </a:extLst>
          </p:cNvPr>
          <p:cNvGrpSpPr/>
          <p:nvPr/>
        </p:nvGrpSpPr>
        <p:grpSpPr>
          <a:xfrm>
            <a:off x="0" y="344033"/>
            <a:ext cx="12192008" cy="2587630"/>
            <a:chOff x="-4" y="3963984"/>
            <a:chExt cx="12192008" cy="258763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83F7B99-D6A3-4328-8F26-C21B63DD3A2B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72C3FCC-86DD-4067-81CE-89D47129E2A2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1" name="Imagen 20">
                  <a:extLst>
                    <a:ext uri="{FF2B5EF4-FFF2-40B4-BE49-F238E27FC236}">
                      <a16:creationId xmlns:a16="http://schemas.microsoft.com/office/drawing/2014/main" id="{7B4AC98E-B755-4093-9671-D014052AF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2" name="Diagrama de flujo: entrada manual 7">
                  <a:extLst>
                    <a:ext uri="{FF2B5EF4-FFF2-40B4-BE49-F238E27FC236}">
                      <a16:creationId xmlns:a16="http://schemas.microsoft.com/office/drawing/2014/main" id="{75CAAAC2-7019-485B-86AC-08A93E61311B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" name="Paralelogramo 22">
                  <a:extLst>
                    <a:ext uri="{FF2B5EF4-FFF2-40B4-BE49-F238E27FC236}">
                      <a16:creationId xmlns:a16="http://schemas.microsoft.com/office/drawing/2014/main" id="{C660B3A5-1B50-4EAA-A481-CD0BCCB95B54}"/>
                    </a:ext>
                  </a:extLst>
                </p:cNvPr>
                <p:cNvSpPr/>
                <p:nvPr/>
              </p:nvSpPr>
              <p:spPr>
                <a:xfrm>
                  <a:off x="6210143" y="4563786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8415EB54-7C57-44CB-9B75-159B5D7144BA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ESTADÍSTICAS 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2FF7AAC5-3A88-4A39-A081-B4ECF01E9437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EA94017-B939-490B-985E-2F9371320F3A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4308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más información sobre la cantidad de estudiantes que nuestros instituto ayuda y construye.</a:t>
                </a:r>
                <a:endParaRPr lang="es-ES" sz="1100" cap="none" spc="0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288EEFB7-ED24-432B-AC9E-31F9FEF5B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42B27F1-8213-4983-A04C-E28C56BC3415}"/>
              </a:ext>
            </a:extLst>
          </p:cNvPr>
          <p:cNvGrpSpPr/>
          <p:nvPr/>
        </p:nvGrpSpPr>
        <p:grpSpPr>
          <a:xfrm>
            <a:off x="0" y="468361"/>
            <a:ext cx="12192008" cy="2587630"/>
            <a:chOff x="-4" y="3963984"/>
            <a:chExt cx="12192008" cy="258763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A12A46F-8E6D-4D8D-99DF-1B8FBBCC1727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3635277A-503C-4271-AD5F-D8CF57D85019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26DE48F3-3E98-4664-A02C-6943DD568A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12" name="Diagrama de flujo: entrada manual 7">
                  <a:extLst>
                    <a:ext uri="{FF2B5EF4-FFF2-40B4-BE49-F238E27FC236}">
                      <a16:creationId xmlns:a16="http://schemas.microsoft.com/office/drawing/2014/main" id="{9E6233BC-D980-4E22-8DB5-3A3469ADEF3F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Paralelogramo 12">
                  <a:extLst>
                    <a:ext uri="{FF2B5EF4-FFF2-40B4-BE49-F238E27FC236}">
                      <a16:creationId xmlns:a16="http://schemas.microsoft.com/office/drawing/2014/main" id="{61D42787-971F-4561-9BFD-659003C2F547}"/>
                    </a:ext>
                  </a:extLst>
                </p:cNvPr>
                <p:cNvSpPr/>
                <p:nvPr/>
              </p:nvSpPr>
              <p:spPr>
                <a:xfrm>
                  <a:off x="6219668" y="455743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C4A53E3-9ABD-4523-A6D0-40EBFBD2DC5A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TUPA</a:t>
                </a: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0063FF6-1752-4B6A-AD77-B79436235011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8D355BC-F92D-4277-BA11-7638F8F375C6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Conoce nuestra guía de procedimientos administrativos, diseñada para facilitar y transparentar la gestión en nuestro instituto.</a:t>
                </a: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71C79E2-BC57-4CC5-B90D-08F92D2C4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F02CE57-6053-4356-87EE-00517C504CFA}"/>
              </a:ext>
            </a:extLst>
          </p:cNvPr>
          <p:cNvGrpSpPr/>
          <p:nvPr/>
        </p:nvGrpSpPr>
        <p:grpSpPr>
          <a:xfrm>
            <a:off x="-8" y="3687871"/>
            <a:ext cx="12192008" cy="2587630"/>
            <a:chOff x="-4" y="3963984"/>
            <a:chExt cx="12192008" cy="258763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F824C11-9FB6-4773-BE0C-F7B07F244629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3E12275D-11D9-46B1-8FC3-FA9AB48F5CF2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1" name="Imagen 20">
                  <a:extLst>
                    <a:ext uri="{FF2B5EF4-FFF2-40B4-BE49-F238E27FC236}">
                      <a16:creationId xmlns:a16="http://schemas.microsoft.com/office/drawing/2014/main" id="{0DE97086-5321-4230-9508-9D83FC5470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2" name="Diagrama de flujo: entrada manual 7">
                  <a:extLst>
                    <a:ext uri="{FF2B5EF4-FFF2-40B4-BE49-F238E27FC236}">
                      <a16:creationId xmlns:a16="http://schemas.microsoft.com/office/drawing/2014/main" id="{BCA1595E-41F1-4C13-9DBC-AC1643170DB9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3" name="Paralelogramo 22">
                  <a:extLst>
                    <a:ext uri="{FF2B5EF4-FFF2-40B4-BE49-F238E27FC236}">
                      <a16:creationId xmlns:a16="http://schemas.microsoft.com/office/drawing/2014/main" id="{9A028721-1CE3-42EE-8AD6-8AD3BC68E363}"/>
                    </a:ext>
                  </a:extLst>
                </p:cNvPr>
                <p:cNvSpPr/>
                <p:nvPr/>
              </p:nvSpPr>
              <p:spPr>
                <a:xfrm>
                  <a:off x="6213318" y="455743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7A42C3B-8BAE-40DB-8F76-06DE4392382E}"/>
                  </a:ext>
                </a:extLst>
              </p:cNvPr>
              <p:cNvSpPr/>
              <p:nvPr/>
            </p:nvSpPr>
            <p:spPr>
              <a:xfrm>
                <a:off x="8297755" y="4552217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INVERSIONES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E2EE094-DB6F-4390-B452-0E22748458B8}"/>
                  </a:ext>
                </a:extLst>
              </p:cNvPr>
              <p:cNvSpPr/>
              <p:nvPr/>
            </p:nvSpPr>
            <p:spPr>
              <a:xfrm>
                <a:off x="8297755" y="4988917"/>
                <a:ext cx="355759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338EBFA-9C9B-4B5E-ACA2-31763C615A40}"/>
                  </a:ext>
                </a:extLst>
              </p:cNvPr>
              <p:cNvSpPr/>
              <p:nvPr/>
            </p:nvSpPr>
            <p:spPr>
              <a:xfrm>
                <a:off x="8297756" y="5513262"/>
                <a:ext cx="3557595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Nuestras inversiones y recursos económicos están orientados a potenciar la calidad educativa y el desarrollo integral de nuestra comunidad.</a:t>
                </a:r>
              </a:p>
            </p:txBody>
          </p:sp>
        </p:grp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69CEC5A-7DE5-4C32-9BF8-7E06CDDD3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692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5D12EF-A70D-48E5-9CB7-1E11A9FC9354}"/>
              </a:ext>
            </a:extLst>
          </p:cNvPr>
          <p:cNvGrpSpPr/>
          <p:nvPr/>
        </p:nvGrpSpPr>
        <p:grpSpPr>
          <a:xfrm flipH="1">
            <a:off x="0" y="227713"/>
            <a:ext cx="12192008" cy="2587630"/>
            <a:chOff x="-4" y="3963984"/>
            <a:chExt cx="12192008" cy="2587630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4EA615B-3206-45BB-B570-6DEA715ACFF9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C39FED3D-6938-49FA-A99D-1CB05336332C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31" name="Imagen 30">
                  <a:extLst>
                    <a:ext uri="{FF2B5EF4-FFF2-40B4-BE49-F238E27FC236}">
                      <a16:creationId xmlns:a16="http://schemas.microsoft.com/office/drawing/2014/main" id="{CA574DD2-5631-4BB0-8355-72B15B6D9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32" name="Diagrama de flujo: entrada manual 7">
                  <a:extLst>
                    <a:ext uri="{FF2B5EF4-FFF2-40B4-BE49-F238E27FC236}">
                      <a16:creationId xmlns:a16="http://schemas.microsoft.com/office/drawing/2014/main" id="{C2EE5757-91F6-4803-B792-B0F3F60C719C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33" name="Paralelogramo 32">
                  <a:extLst>
                    <a:ext uri="{FF2B5EF4-FFF2-40B4-BE49-F238E27FC236}">
                      <a16:creationId xmlns:a16="http://schemas.microsoft.com/office/drawing/2014/main" id="{023A116D-A848-4AAC-8BA3-B87E6728447F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D709188-85F5-4F53-AFA7-999C44389200}"/>
                  </a:ext>
                </a:extLst>
              </p:cNvPr>
              <p:cNvSpPr/>
              <p:nvPr/>
            </p:nvSpPr>
            <p:spPr>
              <a:xfrm>
                <a:off x="8273669" y="4237543"/>
                <a:ext cx="3557595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DOCUMENTOS DE GESTIÓN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91A88BC2-5E60-475B-9E44-8DCB04850022}"/>
                  </a:ext>
                </a:extLst>
              </p:cNvPr>
              <p:cNvSpPr/>
              <p:nvPr/>
            </p:nvSpPr>
            <p:spPr>
              <a:xfrm>
                <a:off x="7588402" y="5154780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3C90884A-F006-4BC3-9C3D-AF7F065DAF3D}"/>
                  </a:ext>
                </a:extLst>
              </p:cNvPr>
              <p:cNvSpPr/>
              <p:nvPr/>
            </p:nvSpPr>
            <p:spPr>
              <a:xfrm>
                <a:off x="8504988" y="5498994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 documentos de gestión son esenciales para asegurar la transparencia y eficiencia en nuestros procesos administrativos.</a:t>
                </a:r>
              </a:p>
            </p:txBody>
          </p:sp>
        </p:grp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5CADE271-7278-4E00-8F86-CB3D82446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4E4C45F-99AF-4E97-9C8C-C2D0D9FE86C7}"/>
              </a:ext>
            </a:extLst>
          </p:cNvPr>
          <p:cNvGrpSpPr/>
          <p:nvPr/>
        </p:nvGrpSpPr>
        <p:grpSpPr>
          <a:xfrm flipH="1">
            <a:off x="0" y="3697288"/>
            <a:ext cx="12192008" cy="2587630"/>
            <a:chOff x="-4" y="3963984"/>
            <a:chExt cx="12192008" cy="2587630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DC22C41-5CDC-4988-B9A9-44422DE91C38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63D91F51-FF08-4FA3-ABEB-1A33D618E8C4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41" name="Imagen 40">
                  <a:extLst>
                    <a:ext uri="{FF2B5EF4-FFF2-40B4-BE49-F238E27FC236}">
                      <a16:creationId xmlns:a16="http://schemas.microsoft.com/office/drawing/2014/main" id="{44318A35-4E24-41E4-BCED-D806218CE0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42" name="Diagrama de flujo: entrada manual 7">
                  <a:extLst>
                    <a:ext uri="{FF2B5EF4-FFF2-40B4-BE49-F238E27FC236}">
                      <a16:creationId xmlns:a16="http://schemas.microsoft.com/office/drawing/2014/main" id="{1B94EB30-6B6F-4141-87B2-9773D4B07259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43" name="Paralelogramo 42">
                  <a:extLst>
                    <a:ext uri="{FF2B5EF4-FFF2-40B4-BE49-F238E27FC236}">
                      <a16:creationId xmlns:a16="http://schemas.microsoft.com/office/drawing/2014/main" id="{51027330-6EB6-4531-A213-C61FBA0F6209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9DE56265-F381-49CC-BF61-5BF505A25294}"/>
                  </a:ext>
                </a:extLst>
              </p:cNvPr>
              <p:cNvSpPr/>
              <p:nvPr/>
            </p:nvSpPr>
            <p:spPr>
              <a:xfrm>
                <a:off x="8288416" y="4281994"/>
                <a:ext cx="3557595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LIBRO DE RECLAMACIONES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0640E4B-C66E-4CF1-B188-FB01795DD0D5}"/>
                  </a:ext>
                </a:extLst>
              </p:cNvPr>
              <p:cNvSpPr/>
              <p:nvPr/>
            </p:nvSpPr>
            <p:spPr>
              <a:xfrm>
                <a:off x="7588402" y="5126586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A84BA037-EC5A-4B82-865A-D2F02AB5AB11}"/>
                  </a:ext>
                </a:extLst>
              </p:cNvPr>
              <p:cNvSpPr/>
              <p:nvPr/>
            </p:nvSpPr>
            <p:spPr>
              <a:xfrm>
                <a:off x="8521696" y="5411804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 libro de reclamaciones permite a nuestra comunidad expresar sus inquietudes y contribuir a la mejora continua de nuestros servicios.</a:t>
                </a:r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BAAB8B9-E750-468F-8B4F-86DDFE5B2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55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9FD8AC1-385E-4B4A-8A45-6C58585D1596}"/>
              </a:ext>
            </a:extLst>
          </p:cNvPr>
          <p:cNvGrpSpPr/>
          <p:nvPr/>
        </p:nvGrpSpPr>
        <p:grpSpPr>
          <a:xfrm flipH="1">
            <a:off x="0" y="227713"/>
            <a:ext cx="12192008" cy="2587630"/>
            <a:chOff x="-4" y="3963984"/>
            <a:chExt cx="12192008" cy="258763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116728C-B8DC-4898-8633-0A55778BFA85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E43EA78E-DFE2-43D8-9E54-8CAB5BDB533C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5ADB47DD-8DA5-46B0-98B9-D6F3AB0E1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12" name="Diagrama de flujo: entrada manual 7">
                  <a:extLst>
                    <a:ext uri="{FF2B5EF4-FFF2-40B4-BE49-F238E27FC236}">
                      <a16:creationId xmlns:a16="http://schemas.microsoft.com/office/drawing/2014/main" id="{94F3379B-A423-489E-8C6B-BB5FC218C12C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13" name="Paralelogramo 12">
                  <a:extLst>
                    <a:ext uri="{FF2B5EF4-FFF2-40B4-BE49-F238E27FC236}">
                      <a16:creationId xmlns:a16="http://schemas.microsoft.com/office/drawing/2014/main" id="{1F3F8355-3F50-4B30-9849-CE107C6B90C1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8548A43-E88C-4117-8C92-5649E2442009}"/>
                  </a:ext>
                </a:extLst>
              </p:cNvPr>
              <p:cNvSpPr/>
              <p:nvPr/>
            </p:nvSpPr>
            <p:spPr>
              <a:xfrm>
                <a:off x="8288417" y="4605996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LICENCIAMIENTO</a:t>
                </a: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24B0CC4-031A-42AA-B694-1CDDB57E3B86}"/>
                  </a:ext>
                </a:extLst>
              </p:cNvPr>
              <p:cNvSpPr/>
              <p:nvPr/>
            </p:nvSpPr>
            <p:spPr>
              <a:xfrm>
                <a:off x="7588402" y="5062016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5A9B8A0-D117-43A4-9DEB-C1A8666B8E2E}"/>
                  </a:ext>
                </a:extLst>
              </p:cNvPr>
              <p:cNvSpPr/>
              <p:nvPr/>
            </p:nvSpPr>
            <p:spPr>
              <a:xfrm>
                <a:off x="8504988" y="5326718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 licenciamiento garantiza que nuestra universidad cumpla con los estándares de calidad y normativas educativas vigentes.</a:t>
                </a: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A970C3A2-FB5D-47AB-8EF4-59BDF01DE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1076A7C-29B5-4828-BE1F-2709BF412A63}"/>
              </a:ext>
            </a:extLst>
          </p:cNvPr>
          <p:cNvGrpSpPr/>
          <p:nvPr/>
        </p:nvGrpSpPr>
        <p:grpSpPr>
          <a:xfrm flipH="1">
            <a:off x="0" y="3697288"/>
            <a:ext cx="12192008" cy="2587630"/>
            <a:chOff x="-4" y="3963984"/>
            <a:chExt cx="12192008" cy="258763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ACD6D46-8867-4577-A077-DC6701FA3F53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5FB35212-9727-4659-85FF-3FCFBC00F800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1" name="Imagen 20">
                  <a:extLst>
                    <a:ext uri="{FF2B5EF4-FFF2-40B4-BE49-F238E27FC236}">
                      <a16:creationId xmlns:a16="http://schemas.microsoft.com/office/drawing/2014/main" id="{2AEDA366-7A41-437C-A1B2-7D4BEFB21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2" name="Diagrama de flujo: entrada manual 7">
                  <a:extLst>
                    <a:ext uri="{FF2B5EF4-FFF2-40B4-BE49-F238E27FC236}">
                      <a16:creationId xmlns:a16="http://schemas.microsoft.com/office/drawing/2014/main" id="{60AEFD4A-515D-4351-B50A-BF4BC86A1017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3" name="Paralelogramo 22">
                  <a:extLst>
                    <a:ext uri="{FF2B5EF4-FFF2-40B4-BE49-F238E27FC236}">
                      <a16:creationId xmlns:a16="http://schemas.microsoft.com/office/drawing/2014/main" id="{63FB2C8A-4950-4EA4-A188-E91854266752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5AB3F475-45B9-4A36-AE43-67D3DCC46A4D}"/>
                  </a:ext>
                </a:extLst>
              </p:cNvPr>
              <p:cNvSpPr/>
              <p:nvPr/>
            </p:nvSpPr>
            <p:spPr>
              <a:xfrm>
                <a:off x="8003728" y="4281994"/>
                <a:ext cx="3842284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SERVICIOS COMPLEMENTARIOS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B8D003E-B428-44BB-878E-F835F99E23D9}"/>
                  </a:ext>
                </a:extLst>
              </p:cNvPr>
              <p:cNvSpPr/>
              <p:nvPr/>
            </p:nvSpPr>
            <p:spPr>
              <a:xfrm>
                <a:off x="7588402" y="5126586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9E54104-7E4E-4F17-9D50-E85F224CE7BC}"/>
                  </a:ext>
                </a:extLst>
              </p:cNvPr>
              <p:cNvSpPr/>
              <p:nvPr/>
            </p:nvSpPr>
            <p:spPr>
              <a:xfrm>
                <a:off x="8521696" y="5411804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Ofrecemos servicios complementarios que enriquecen la experiencia académica y apoyan el desarrollo integral de nuestros estudiantes.</a:t>
                </a:r>
              </a:p>
            </p:txBody>
          </p:sp>
        </p:grp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524052B-3FBB-4886-AB59-F6D55A096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6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9C30287-9145-45B6-8EA4-C1D83DB69BDA}"/>
              </a:ext>
            </a:extLst>
          </p:cNvPr>
          <p:cNvGrpSpPr/>
          <p:nvPr/>
        </p:nvGrpSpPr>
        <p:grpSpPr>
          <a:xfrm flipH="1">
            <a:off x="0" y="227713"/>
            <a:ext cx="12192008" cy="2587630"/>
            <a:chOff x="-4" y="3963984"/>
            <a:chExt cx="12192008" cy="258763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07B1448-B9DC-4037-A8D8-C6E4D7FB21FD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83CD1F40-3854-4F9E-825A-A66DB1A1266D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DADA315C-2D15-4653-B1CC-55BF6D4CA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12" name="Diagrama de flujo: entrada manual 7">
                  <a:extLst>
                    <a:ext uri="{FF2B5EF4-FFF2-40B4-BE49-F238E27FC236}">
                      <a16:creationId xmlns:a16="http://schemas.microsoft.com/office/drawing/2014/main" id="{AF4DEBE5-1B4B-43E6-9159-E2FB3F8AC780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13" name="Paralelogramo 12">
                  <a:extLst>
                    <a:ext uri="{FF2B5EF4-FFF2-40B4-BE49-F238E27FC236}">
                      <a16:creationId xmlns:a16="http://schemas.microsoft.com/office/drawing/2014/main" id="{146FFA98-C0C8-478D-AF4F-9C0FE141DDEF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022F06A-8180-4625-8981-5AB07C5C8D9E}"/>
                  </a:ext>
                </a:extLst>
              </p:cNvPr>
              <p:cNvSpPr/>
              <p:nvPr/>
            </p:nvSpPr>
            <p:spPr>
              <a:xfrm>
                <a:off x="8288417" y="4605996"/>
                <a:ext cx="3557595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BLOG</a:t>
                </a:r>
                <a:endParaRPr lang="es-ES" sz="2800" b="1" cap="none" spc="0" dirty="0">
                  <a:ln w="0"/>
                  <a:solidFill>
                    <a:srgbClr val="3D8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E4B3CC7-FE9F-4B22-AF55-B52B07B2E6EC}"/>
                  </a:ext>
                </a:extLst>
              </p:cNvPr>
              <p:cNvSpPr/>
              <p:nvPr/>
            </p:nvSpPr>
            <p:spPr>
              <a:xfrm>
                <a:off x="7588402" y="5062016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92D8E5E-B87F-4471-8AE2-A37284208075}"/>
                  </a:ext>
                </a:extLst>
              </p:cNvPr>
              <p:cNvSpPr/>
              <p:nvPr/>
            </p:nvSpPr>
            <p:spPr>
              <a:xfrm>
                <a:off x="8504988" y="5326718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Nuestro blog es un espacio para compartir noticias, investigaciones y experiencias que fomentan el aprendizaje y la participación.</a:t>
                </a:r>
              </a:p>
            </p:txBody>
          </p:sp>
        </p:grp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45CD4F5-F81D-4241-A644-68215EE09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FB50A84-638A-41DC-B102-C49F8CFFDBDE}"/>
              </a:ext>
            </a:extLst>
          </p:cNvPr>
          <p:cNvGrpSpPr/>
          <p:nvPr/>
        </p:nvGrpSpPr>
        <p:grpSpPr>
          <a:xfrm flipH="1">
            <a:off x="0" y="3697288"/>
            <a:ext cx="12192008" cy="2587630"/>
            <a:chOff x="-4" y="3963984"/>
            <a:chExt cx="12192008" cy="258763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0C22C00-7F3D-40EC-B51A-0C0CCA6FE9B5}"/>
                </a:ext>
              </a:extLst>
            </p:cNvPr>
            <p:cNvGrpSpPr/>
            <p:nvPr/>
          </p:nvGrpSpPr>
          <p:grpSpPr>
            <a:xfrm>
              <a:off x="-4" y="3963984"/>
              <a:ext cx="12192008" cy="2587630"/>
              <a:chOff x="-4" y="3963984"/>
              <a:chExt cx="12192008" cy="258763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01C2E7A9-C0AD-47FE-9267-7EC8FD809713}"/>
                  </a:ext>
                </a:extLst>
              </p:cNvPr>
              <p:cNvGrpSpPr/>
              <p:nvPr/>
            </p:nvGrpSpPr>
            <p:grpSpPr>
              <a:xfrm>
                <a:off x="-4" y="3963984"/>
                <a:ext cx="12192008" cy="2587630"/>
                <a:chOff x="-4" y="3963984"/>
                <a:chExt cx="12192008" cy="2587630"/>
              </a:xfrm>
            </p:grpSpPr>
            <p:pic>
              <p:nvPicPr>
                <p:cNvPr id="21" name="Imagen 20">
                  <a:extLst>
                    <a:ext uri="{FF2B5EF4-FFF2-40B4-BE49-F238E27FC236}">
                      <a16:creationId xmlns:a16="http://schemas.microsoft.com/office/drawing/2014/main" id="{3C7FAD68-446E-43BD-AD7B-FF4DA9BD53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982" b="21814"/>
                <a:stretch/>
              </p:blipFill>
              <p:spPr>
                <a:xfrm flipH="1">
                  <a:off x="-4" y="3963984"/>
                  <a:ext cx="8521700" cy="2587627"/>
                </a:xfrm>
                <a:prstGeom prst="rect">
                  <a:avLst/>
                </a:prstGeom>
              </p:spPr>
            </p:pic>
            <p:sp>
              <p:nvSpPr>
                <p:cNvPr id="22" name="Diagrama de flujo: entrada manual 7">
                  <a:extLst>
                    <a:ext uri="{FF2B5EF4-FFF2-40B4-BE49-F238E27FC236}">
                      <a16:creationId xmlns:a16="http://schemas.microsoft.com/office/drawing/2014/main" id="{0FAFB920-1011-4CD1-BDA1-12C3BCA910B2}"/>
                    </a:ext>
                  </a:extLst>
                </p:cNvPr>
                <p:cNvSpPr/>
                <p:nvPr/>
              </p:nvSpPr>
              <p:spPr>
                <a:xfrm rot="16200000" flipH="1">
                  <a:off x="8085140" y="2444750"/>
                  <a:ext cx="2587624" cy="5626104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3214 h 11214"/>
                    <a:gd name="connsiteX1" fmla="*/ 10000 w 10000"/>
                    <a:gd name="connsiteY1" fmla="*/ 0 h 11214"/>
                    <a:gd name="connsiteX2" fmla="*/ 10000 w 10000"/>
                    <a:gd name="connsiteY2" fmla="*/ 11214 h 11214"/>
                    <a:gd name="connsiteX3" fmla="*/ 0 w 10000"/>
                    <a:gd name="connsiteY3" fmla="*/ 11214 h 11214"/>
                    <a:gd name="connsiteX4" fmla="*/ 0 w 10000"/>
                    <a:gd name="connsiteY4" fmla="*/ 3214 h 11214"/>
                    <a:gd name="connsiteX0" fmla="*/ 0 w 10000"/>
                    <a:gd name="connsiteY0" fmla="*/ 4282 h 12282"/>
                    <a:gd name="connsiteX1" fmla="*/ 10000 w 10000"/>
                    <a:gd name="connsiteY1" fmla="*/ 0 h 12282"/>
                    <a:gd name="connsiteX2" fmla="*/ 10000 w 10000"/>
                    <a:gd name="connsiteY2" fmla="*/ 12282 h 12282"/>
                    <a:gd name="connsiteX3" fmla="*/ 0 w 10000"/>
                    <a:gd name="connsiteY3" fmla="*/ 12282 h 12282"/>
                    <a:gd name="connsiteX4" fmla="*/ 0 w 10000"/>
                    <a:gd name="connsiteY4" fmla="*/ 4282 h 12282"/>
                    <a:gd name="connsiteX0" fmla="*/ 0 w 10009"/>
                    <a:gd name="connsiteY0" fmla="*/ 5739 h 13739"/>
                    <a:gd name="connsiteX1" fmla="*/ 10009 w 10009"/>
                    <a:gd name="connsiteY1" fmla="*/ 0 h 13739"/>
                    <a:gd name="connsiteX2" fmla="*/ 10000 w 10009"/>
                    <a:gd name="connsiteY2" fmla="*/ 13739 h 13739"/>
                    <a:gd name="connsiteX3" fmla="*/ 0 w 10009"/>
                    <a:gd name="connsiteY3" fmla="*/ 13739 h 13739"/>
                    <a:gd name="connsiteX4" fmla="*/ 0 w 10009"/>
                    <a:gd name="connsiteY4" fmla="*/ 5739 h 13739"/>
                    <a:gd name="connsiteX0" fmla="*/ 0 w 10000"/>
                    <a:gd name="connsiteY0" fmla="*/ 5722 h 13722"/>
                    <a:gd name="connsiteX1" fmla="*/ 9871 w 10000"/>
                    <a:gd name="connsiteY1" fmla="*/ 0 h 13722"/>
                    <a:gd name="connsiteX2" fmla="*/ 10000 w 10000"/>
                    <a:gd name="connsiteY2" fmla="*/ 13722 h 13722"/>
                    <a:gd name="connsiteX3" fmla="*/ 0 w 10000"/>
                    <a:gd name="connsiteY3" fmla="*/ 13722 h 13722"/>
                    <a:gd name="connsiteX4" fmla="*/ 0 w 10000"/>
                    <a:gd name="connsiteY4" fmla="*/ 5722 h 13722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54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5766 h 13766"/>
                    <a:gd name="connsiteX1" fmla="*/ 9991 w 10000"/>
                    <a:gd name="connsiteY1" fmla="*/ 0 h 13766"/>
                    <a:gd name="connsiteX2" fmla="*/ 10000 w 10000"/>
                    <a:gd name="connsiteY2" fmla="*/ 13766 h 13766"/>
                    <a:gd name="connsiteX3" fmla="*/ 0 w 10000"/>
                    <a:gd name="connsiteY3" fmla="*/ 13766 h 13766"/>
                    <a:gd name="connsiteX4" fmla="*/ 0 w 10000"/>
                    <a:gd name="connsiteY4" fmla="*/ 5766 h 13766"/>
                    <a:gd name="connsiteX0" fmla="*/ 0 w 10000"/>
                    <a:gd name="connsiteY0" fmla="*/ 4345 h 12345"/>
                    <a:gd name="connsiteX1" fmla="*/ 9991 w 10000"/>
                    <a:gd name="connsiteY1" fmla="*/ 0 h 12345"/>
                    <a:gd name="connsiteX2" fmla="*/ 10000 w 10000"/>
                    <a:gd name="connsiteY2" fmla="*/ 12345 h 12345"/>
                    <a:gd name="connsiteX3" fmla="*/ 0 w 10000"/>
                    <a:gd name="connsiteY3" fmla="*/ 12345 h 12345"/>
                    <a:gd name="connsiteX4" fmla="*/ 0 w 10000"/>
                    <a:gd name="connsiteY4" fmla="*/ 4345 h 12345"/>
                    <a:gd name="connsiteX0" fmla="*/ 0 w 10000"/>
                    <a:gd name="connsiteY0" fmla="*/ 4061 h 12061"/>
                    <a:gd name="connsiteX1" fmla="*/ 9991 w 10000"/>
                    <a:gd name="connsiteY1" fmla="*/ 0 h 12061"/>
                    <a:gd name="connsiteX2" fmla="*/ 10000 w 10000"/>
                    <a:gd name="connsiteY2" fmla="*/ 12061 h 12061"/>
                    <a:gd name="connsiteX3" fmla="*/ 0 w 10000"/>
                    <a:gd name="connsiteY3" fmla="*/ 12061 h 12061"/>
                    <a:gd name="connsiteX4" fmla="*/ 0 w 10000"/>
                    <a:gd name="connsiteY4" fmla="*/ 4061 h 1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2061">
                      <a:moveTo>
                        <a:pt x="0" y="4061"/>
                      </a:moveTo>
                      <a:lnTo>
                        <a:pt x="9991" y="0"/>
                      </a:lnTo>
                      <a:cubicBezTo>
                        <a:pt x="9988" y="4580"/>
                        <a:pt x="10003" y="7481"/>
                        <a:pt x="10000" y="12061"/>
                      </a:cubicBezTo>
                      <a:lnTo>
                        <a:pt x="0" y="12061"/>
                      </a:lnTo>
                      <a:lnTo>
                        <a:pt x="0" y="406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3" name="Paralelogramo 22">
                  <a:extLst>
                    <a:ext uri="{FF2B5EF4-FFF2-40B4-BE49-F238E27FC236}">
                      <a16:creationId xmlns:a16="http://schemas.microsoft.com/office/drawing/2014/main" id="{BB57F3FD-CAB4-4459-8041-EA8127B223C7}"/>
                    </a:ext>
                  </a:extLst>
                </p:cNvPr>
                <p:cNvSpPr/>
                <p:nvPr/>
              </p:nvSpPr>
              <p:spPr>
                <a:xfrm>
                  <a:off x="6205160" y="4563785"/>
                  <a:ext cx="1798567" cy="1987826"/>
                </a:xfrm>
                <a:prstGeom prst="parallelogram">
                  <a:avLst>
                    <a:gd name="adj" fmla="val 81074"/>
                  </a:avLst>
                </a:prstGeom>
                <a:solidFill>
                  <a:srgbClr val="319BC1"/>
                </a:solidFill>
                <a:ln>
                  <a:solidFill>
                    <a:srgbClr val="319B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</p:grp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D307E1A-9666-477B-9192-4FB7FA4A7C6F}"/>
                  </a:ext>
                </a:extLst>
              </p:cNvPr>
              <p:cNvSpPr/>
              <p:nvPr/>
            </p:nvSpPr>
            <p:spPr>
              <a:xfrm>
                <a:off x="7988980" y="4494423"/>
                <a:ext cx="3842284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2800" b="1" cap="none" spc="0" dirty="0">
                    <a:ln w="0"/>
                    <a:solidFill>
                      <a:srgbClr val="3D8BB4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CONTÁCTANOS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6A47F5DE-084F-44DF-B6C4-5255D18D1B58}"/>
                  </a:ext>
                </a:extLst>
              </p:cNvPr>
              <p:cNvSpPr/>
              <p:nvPr/>
            </p:nvSpPr>
            <p:spPr>
              <a:xfrm>
                <a:off x="7588402" y="4942489"/>
                <a:ext cx="424286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600" b="1" cap="none" spc="0" dirty="0">
                    <a:ln w="0"/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IESTP CATALINA BUENDIA DE PECHO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17CFFCF-A4D1-438A-9E94-7AA37C272C15}"/>
                  </a:ext>
                </a:extLst>
              </p:cNvPr>
              <p:cNvSpPr/>
              <p:nvPr/>
            </p:nvSpPr>
            <p:spPr>
              <a:xfrm>
                <a:off x="8521696" y="5281043"/>
                <a:ext cx="3309568" cy="6001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ES" sz="1100" dirty="0">
                    <a:ln w="0"/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Estamos aquí para ayudarte; contáctanos para resolver tus dudas y recibir asistencia personalizada."</a:t>
                </a:r>
              </a:p>
            </p:txBody>
          </p:sp>
        </p:grp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642AA643-2BB3-4FA0-BD1B-3C534841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67161" y="6011880"/>
              <a:ext cx="1584519" cy="430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4214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449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PEDROJESUS DIAZ BELLEZA</dc:creator>
  <cp:lastModifiedBy>ALUMNO - PEDROJESUS DIAZ BELLEZA</cp:lastModifiedBy>
  <cp:revision>11</cp:revision>
  <dcterms:created xsi:type="dcterms:W3CDTF">2024-09-30T02:03:16Z</dcterms:created>
  <dcterms:modified xsi:type="dcterms:W3CDTF">2024-09-30T06:58:53Z</dcterms:modified>
</cp:coreProperties>
</file>