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c38f201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c38f201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38f201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38f201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3cc7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c3cc7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38f2015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38f2015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c3cc70d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c3cc70d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2776600" y="1375800"/>
            <a:ext cx="4080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Vectores y Matrices</a:t>
            </a:r>
            <a:endParaRPr sz="370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1003275" y="2922025"/>
            <a:ext cx="3160500" cy="130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42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DALPRA, Lautaro Giuliano</a:t>
            </a:r>
            <a:endParaRPr sz="142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-419" sz="142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UFFELMANN, Ramiro</a:t>
            </a:r>
            <a:endParaRPr sz="142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-419" sz="142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VERON, Gonzalo Manuel</a:t>
            </a:r>
            <a:endParaRPr sz="142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804100" y="737475"/>
            <a:ext cx="2269800" cy="12639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FFF0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6012125" y="3211350"/>
            <a:ext cx="2269800" cy="12639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FFF0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269250" y="202200"/>
            <a:ext cx="2605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sz="250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4900" y="1542400"/>
            <a:ext cx="26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0C9"/>
              </a:buClr>
              <a:buSzPts val="1600"/>
              <a:buChar char="●"/>
            </a:pPr>
            <a:r>
              <a:rPr lang="es-419" sz="1600">
                <a:solidFill>
                  <a:srgbClr val="FFF0C9"/>
                </a:solidFill>
              </a:rPr>
              <a:t>Programas Utilizados</a:t>
            </a:r>
            <a:endParaRPr sz="1600">
              <a:solidFill>
                <a:srgbClr val="FFF0C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18900" y="1116700"/>
            <a:ext cx="3936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0C9"/>
                </a:solidFill>
              </a:rPr>
              <a:t>FLEX (Fast Lexical Analyzer Generator)</a:t>
            </a:r>
            <a:endParaRPr sz="1800">
              <a:solidFill>
                <a:srgbClr val="FFF0C9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18900" y="1965525"/>
            <a:ext cx="3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0C9"/>
                </a:solidFill>
              </a:rPr>
              <a:t>YACC (Yet Another Compiler-Compiler)</a:t>
            </a:r>
            <a:endParaRPr sz="1600">
              <a:solidFill>
                <a:srgbClr val="FFF0C9"/>
              </a:solidFill>
            </a:endParaRPr>
          </a:p>
        </p:txBody>
      </p:sp>
      <p:cxnSp>
        <p:nvCxnSpPr>
          <p:cNvPr id="66" name="Google Shape;66;p14"/>
          <p:cNvCxnSpPr>
            <a:stCxn id="63" idx="3"/>
            <a:endCxn id="64" idx="1"/>
          </p:cNvCxnSpPr>
          <p:nvPr/>
        </p:nvCxnSpPr>
        <p:spPr>
          <a:xfrm flipH="1" rot="10800000">
            <a:off x="2860400" y="1329550"/>
            <a:ext cx="1158600" cy="4257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endCxn id="65" idx="1"/>
          </p:cNvCxnSpPr>
          <p:nvPr/>
        </p:nvCxnSpPr>
        <p:spPr>
          <a:xfrm>
            <a:off x="2860300" y="1755375"/>
            <a:ext cx="1158600" cy="4230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254900" y="2796975"/>
            <a:ext cx="1610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0C9"/>
              </a:buClr>
              <a:buSzPts val="1600"/>
              <a:buChar char="●"/>
            </a:pPr>
            <a:r>
              <a:rPr lang="es-419" sz="1600">
                <a:solidFill>
                  <a:srgbClr val="FFF0C9"/>
                </a:solidFill>
              </a:rPr>
              <a:t>Lenguaje</a:t>
            </a:r>
            <a:endParaRPr sz="1600">
              <a:solidFill>
                <a:srgbClr val="FFF0C9"/>
              </a:solidFill>
            </a:endParaRPr>
          </a:p>
        </p:txBody>
      </p:sp>
      <p:cxnSp>
        <p:nvCxnSpPr>
          <p:cNvPr id="69" name="Google Shape;69;p14"/>
          <p:cNvCxnSpPr>
            <a:endCxn id="70" idx="1"/>
          </p:cNvCxnSpPr>
          <p:nvPr/>
        </p:nvCxnSpPr>
        <p:spPr>
          <a:xfrm flipH="1" rot="10800000">
            <a:off x="2706700" y="4062675"/>
            <a:ext cx="1352100" cy="78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4058800" y="3849825"/>
            <a:ext cx="3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0C9"/>
                </a:solidFill>
              </a:rPr>
              <a:t>Basadas en C</a:t>
            </a:r>
            <a:endParaRPr sz="1600">
              <a:solidFill>
                <a:srgbClr val="FFF0C9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4900" y="3849825"/>
            <a:ext cx="26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0C9"/>
              </a:buClr>
              <a:buSzPts val="1600"/>
              <a:buChar char="●"/>
            </a:pPr>
            <a:r>
              <a:rPr lang="es-419" sz="1600">
                <a:solidFill>
                  <a:srgbClr val="FFF0C9"/>
                </a:solidFill>
              </a:rPr>
              <a:t>Reglas </a:t>
            </a:r>
            <a:r>
              <a:rPr lang="es-419" sz="1600">
                <a:solidFill>
                  <a:srgbClr val="FFF0C9"/>
                </a:solidFill>
              </a:rPr>
              <a:t>Sintácticas</a:t>
            </a:r>
            <a:endParaRPr sz="1600">
              <a:solidFill>
                <a:srgbClr val="FFF0C9"/>
              </a:solidFill>
            </a:endParaRPr>
          </a:p>
        </p:txBody>
      </p:sp>
      <p:cxnSp>
        <p:nvCxnSpPr>
          <p:cNvPr id="72" name="Google Shape;72;p14"/>
          <p:cNvCxnSpPr>
            <a:endCxn id="73" idx="1"/>
          </p:cNvCxnSpPr>
          <p:nvPr/>
        </p:nvCxnSpPr>
        <p:spPr>
          <a:xfrm flipH="1" rot="10800000">
            <a:off x="1864975" y="3044325"/>
            <a:ext cx="1352100" cy="78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217075" y="2831475"/>
            <a:ext cx="3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0C9"/>
                </a:solidFill>
              </a:rPr>
              <a:t>Dialecto Misionero / lenguaje C</a:t>
            </a:r>
            <a:endParaRPr sz="1600">
              <a:solidFill>
                <a:srgbClr val="FFF0C9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90300" y="154240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435200" y="154240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780100" y="154240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435200" y="1534875"/>
            <a:ext cx="273600" cy="258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129025" y="244245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473925" y="244245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818825" y="2442450"/>
            <a:ext cx="2736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884800" y="115100"/>
            <a:ext cx="3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FLEX (Fast Lexical Analyzer Generator)</a:t>
            </a:r>
            <a:endParaRPr>
              <a:solidFill>
                <a:srgbClr val="FFF0C9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9400" l="0" r="60483" t="48586"/>
          <a:stretch/>
        </p:blipFill>
        <p:spPr>
          <a:xfrm>
            <a:off x="411925" y="750075"/>
            <a:ext cx="3166762" cy="13762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7" name="Google Shape;87;p15"/>
          <p:cNvCxnSpPr/>
          <p:nvPr/>
        </p:nvCxnSpPr>
        <p:spPr>
          <a:xfrm>
            <a:off x="3782475" y="1435350"/>
            <a:ext cx="1888200" cy="57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3165" l="30410" r="32350" t="28909"/>
          <a:stretch/>
        </p:blipFill>
        <p:spPr>
          <a:xfrm>
            <a:off x="5874500" y="631238"/>
            <a:ext cx="2738626" cy="2653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5"/>
          <p:cNvSpPr/>
          <p:nvPr/>
        </p:nvSpPr>
        <p:spPr>
          <a:xfrm>
            <a:off x="5500450" y="3400825"/>
            <a:ext cx="2128794" cy="924101"/>
          </a:xfrm>
          <a:custGeom>
            <a:rect b="b" l="l" r="r" t="t"/>
            <a:pathLst>
              <a:path extrusionOk="0" h="21138" w="75805">
                <a:moveTo>
                  <a:pt x="70525" y="0"/>
                </a:moveTo>
                <a:cubicBezTo>
                  <a:pt x="70525" y="3162"/>
                  <a:pt x="82279" y="15483"/>
                  <a:pt x="70525" y="18969"/>
                </a:cubicBezTo>
                <a:cubicBezTo>
                  <a:pt x="58771" y="22455"/>
                  <a:pt x="11754" y="20591"/>
                  <a:pt x="0" y="20915"/>
                </a:cubicBezTo>
              </a:path>
            </a:pathLst>
          </a:cu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90" name="Google Shape;90;p15"/>
          <p:cNvPicPr preferRelativeResize="0"/>
          <p:nvPr/>
        </p:nvPicPr>
        <p:blipFill rotWithShape="1">
          <a:blip r:embed="rId5">
            <a:alphaModFix/>
          </a:blip>
          <a:srcRect b="0" l="31603" r="28589" t="38328"/>
          <a:stretch/>
        </p:blipFill>
        <p:spPr>
          <a:xfrm>
            <a:off x="2436075" y="2571750"/>
            <a:ext cx="2937648" cy="2417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939400" y="238775"/>
            <a:ext cx="3012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Definición de Vectores y Matrices</a:t>
            </a:r>
            <a:endParaRPr sz="180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75550" y="736550"/>
            <a:ext cx="75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Vector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646350" y="1162250"/>
            <a:ext cx="958500" cy="402600"/>
          </a:xfrm>
          <a:prstGeom prst="bentConnector3">
            <a:avLst>
              <a:gd fmla="val 725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749975" y="1302075"/>
            <a:ext cx="321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Tipo_dato nombre [int] ;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661763" y="1564850"/>
            <a:ext cx="940200" cy="565800"/>
          </a:xfrm>
          <a:prstGeom prst="bentConnector3">
            <a:avLst>
              <a:gd fmla="val -1332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749975" y="1826300"/>
            <a:ext cx="321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Tipo_dato nombre [int] = {tipo_dato};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661750" y="2130650"/>
            <a:ext cx="940200" cy="565800"/>
          </a:xfrm>
          <a:prstGeom prst="bentConnector3">
            <a:avLst>
              <a:gd fmla="val -1332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1749975" y="2453800"/>
            <a:ext cx="321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nombre [int] = int;</a:t>
            </a:r>
            <a:endParaRPr>
              <a:solidFill>
                <a:srgbClr val="FFF0C9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76325" y="2879500"/>
            <a:ext cx="75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Matriz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747125" y="3305200"/>
            <a:ext cx="958500" cy="402600"/>
          </a:xfrm>
          <a:prstGeom prst="bentConnector3">
            <a:avLst>
              <a:gd fmla="val 725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1850750" y="3445025"/>
            <a:ext cx="321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Tipo_dato nombre [int] [int] ;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762538" y="3707800"/>
            <a:ext cx="940200" cy="565800"/>
          </a:xfrm>
          <a:prstGeom prst="bentConnector3">
            <a:avLst>
              <a:gd fmla="val -1332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1850750" y="3969250"/>
            <a:ext cx="3811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Tipo_dato nombre [int] [int] = {{tipo_dato}};</a:t>
            </a:r>
            <a:endParaRPr>
              <a:solidFill>
                <a:srgbClr val="FFF0C9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762525" y="4273600"/>
            <a:ext cx="940200" cy="565800"/>
          </a:xfrm>
          <a:prstGeom prst="bentConnector3">
            <a:avLst>
              <a:gd fmla="val -1332" name="adj1"/>
            </a:avLst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850750" y="4596750"/>
            <a:ext cx="321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0C9"/>
                </a:solidFill>
              </a:rPr>
              <a:t>nombre [int] [int]= valor;</a:t>
            </a:r>
            <a:endParaRPr>
              <a:solidFill>
                <a:srgbClr val="FFF0C9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808150" y="206375"/>
            <a:ext cx="352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0C9"/>
                </a:solidFill>
              </a:rPr>
              <a:t>YACC (Yet Another Compiler-Compiler)</a:t>
            </a:r>
            <a:endParaRPr sz="1500">
              <a:solidFill>
                <a:srgbClr val="FFF0C9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28432" l="6250" r="42892" t="23644"/>
          <a:stretch/>
        </p:blipFill>
        <p:spPr>
          <a:xfrm>
            <a:off x="4876000" y="755925"/>
            <a:ext cx="4037002" cy="2020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21480" l="30435" r="30525" t="36655"/>
          <a:stretch/>
        </p:blipFill>
        <p:spPr>
          <a:xfrm>
            <a:off x="356750" y="827662"/>
            <a:ext cx="3149227" cy="1811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7" name="Google Shape;117;p17"/>
          <p:cNvCxnSpPr/>
          <p:nvPr/>
        </p:nvCxnSpPr>
        <p:spPr>
          <a:xfrm flipH="1" rot="10800000">
            <a:off x="3733825" y="1723500"/>
            <a:ext cx="1012500" cy="7200"/>
          </a:xfrm>
          <a:prstGeom prst="straightConnector1">
            <a:avLst/>
          </a:pr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/>
          <p:nvPr/>
        </p:nvSpPr>
        <p:spPr>
          <a:xfrm>
            <a:off x="5609725" y="2852850"/>
            <a:ext cx="2201946" cy="1183517"/>
          </a:xfrm>
          <a:custGeom>
            <a:rect b="b" l="l" r="r" t="t"/>
            <a:pathLst>
              <a:path extrusionOk="0" h="21138" w="75805">
                <a:moveTo>
                  <a:pt x="70525" y="0"/>
                </a:moveTo>
                <a:cubicBezTo>
                  <a:pt x="70525" y="3162"/>
                  <a:pt x="82279" y="15483"/>
                  <a:pt x="70525" y="18969"/>
                </a:cubicBezTo>
                <a:cubicBezTo>
                  <a:pt x="58771" y="22455"/>
                  <a:pt x="11754" y="20591"/>
                  <a:pt x="0" y="20915"/>
                </a:cubicBezTo>
              </a:path>
            </a:pathLst>
          </a:custGeom>
          <a:noFill/>
          <a:ln cap="flat" cmpd="sng" w="19050">
            <a:solidFill>
              <a:srgbClr val="FFF0C9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27959" l="5947" r="1988" t="22157"/>
          <a:stretch/>
        </p:blipFill>
        <p:spPr>
          <a:xfrm>
            <a:off x="271625" y="3137125"/>
            <a:ext cx="5251027" cy="1735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04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683500" y="2079150"/>
            <a:ext cx="37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0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Ahora veamos el resultado final!!!</a:t>
            </a:r>
            <a:endParaRPr sz="2000">
              <a:solidFill>
                <a:srgbClr val="FFF0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