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9C3025-B7E1-435A-9AE7-BC70C891130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EDCD82-0F09-4F2A-8F4E-2154B110780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653107-7C7B-4A2E-B204-722CB455D5C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01CEDF-DD80-499A-94E2-67A52A4F1D2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C75163-7BCC-4EB7-A524-6F22555EE04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2D501C-5795-47D3-AA74-2FA4D726579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66CCB4-AAD0-4FA6-B516-9070BA63D14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84BF02-D74E-40A3-B408-9956E4683FC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56EE17-3975-4D59-8791-04FE212999F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20D6E1-8389-49C6-966F-468FE80284D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3A83BA-8A17-402A-9074-54027D4BEA0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370DDB-7798-4A3B-B457-6DB5363D3C8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-419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AE58779-D6CC-41BF-8F62-594DEBE393A4}" type="slidenum">
              <a:rPr b="0" lang="es-419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776680" y="1375920"/>
            <a:ext cx="4080600" cy="81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700" spc="-1" strike="noStrike">
                <a:solidFill>
                  <a:srgbClr val="fff0c9"/>
                </a:solidFill>
                <a:latin typeface="Times New Roman"/>
                <a:ea typeface="Times New Roman"/>
              </a:rPr>
              <a:t>Vectores y </a:t>
            </a:r>
            <a:r>
              <a:rPr b="0" lang="es-419" sz="3700" spc="-1" strike="noStrike">
                <a:solidFill>
                  <a:srgbClr val="fff0c9"/>
                </a:solidFill>
                <a:latin typeface="Times New Roman"/>
                <a:ea typeface="Times New Roman"/>
              </a:rPr>
              <a:t>Matrices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003320" y="2922120"/>
            <a:ext cx="3160080" cy="130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s-419" sz="1420" spc="-1" strike="noStrike">
                <a:solidFill>
                  <a:srgbClr val="fff0c9"/>
                </a:solidFill>
                <a:latin typeface="Times New Roman"/>
                <a:ea typeface="Times New Roman"/>
              </a:rPr>
              <a:t>DALPRA, Lautaro Giuliano</a:t>
            </a:r>
            <a:endParaRPr b="0" lang="en-US" sz="142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-419" sz="1420" spc="-1" strike="noStrike">
                <a:solidFill>
                  <a:srgbClr val="fff0c9"/>
                </a:solidFill>
                <a:latin typeface="Times New Roman"/>
                <a:ea typeface="Times New Roman"/>
              </a:rPr>
              <a:t>UFFELMANN, Ramiro</a:t>
            </a:r>
            <a:endParaRPr b="0" lang="en-US" sz="1420" spc="-1" strike="noStrike">
              <a:latin typeface="Arial"/>
            </a:endParaRPr>
          </a:p>
          <a:p>
            <a:pPr>
              <a:lnSpc>
                <a:spcPct val="13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-419" sz="1420" spc="-1" strike="noStrike">
                <a:solidFill>
                  <a:srgbClr val="fff0c9"/>
                </a:solidFill>
                <a:latin typeface="Times New Roman"/>
                <a:ea typeface="Times New Roman"/>
              </a:rPr>
              <a:t>VERON, Gonzalo Manuel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41" name="Google Shape;56;p13"/>
          <p:cNvSpPr/>
          <p:nvPr/>
        </p:nvSpPr>
        <p:spPr>
          <a:xfrm flipH="1" rot="10800000">
            <a:off x="804600" y="737640"/>
            <a:ext cx="2269440" cy="1263600"/>
          </a:xfrm>
          <a:prstGeom prst="bentConnector3">
            <a:avLst>
              <a:gd name="adj1" fmla="val 0"/>
            </a:avLst>
          </a:prstGeom>
          <a:noFill/>
          <a:ln w="38100">
            <a:solidFill>
              <a:srgbClr val="fff0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57;p13"/>
          <p:cNvSpPr/>
          <p:nvPr/>
        </p:nvSpPr>
        <p:spPr>
          <a:xfrm flipH="1">
            <a:off x="6012000" y="3211200"/>
            <a:ext cx="2269440" cy="1263600"/>
          </a:xfrm>
          <a:prstGeom prst="bentConnector3">
            <a:avLst>
              <a:gd name="adj1" fmla="val 0"/>
            </a:avLst>
          </a:prstGeom>
          <a:noFill/>
          <a:ln w="38100">
            <a:solidFill>
              <a:srgbClr val="fff0c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2;p14"/>
          <p:cNvSpPr/>
          <p:nvPr/>
        </p:nvSpPr>
        <p:spPr>
          <a:xfrm>
            <a:off x="3269160" y="202320"/>
            <a:ext cx="260532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2500" spc="-1" strike="noStrike">
                <a:solidFill>
                  <a:srgbClr val="fff0c9"/>
                </a:solidFill>
                <a:latin typeface="Times New Roman"/>
                <a:ea typeface="Times New Roman"/>
              </a:rPr>
              <a:t>INTRODUCCIÓN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4" name="Google Shape;63;p14"/>
          <p:cNvSpPr/>
          <p:nvPr/>
        </p:nvSpPr>
        <p:spPr>
          <a:xfrm>
            <a:off x="254880" y="1542240"/>
            <a:ext cx="26053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0120">
              <a:lnSpc>
                <a:spcPct val="100000"/>
              </a:lnSpc>
              <a:buClr>
                <a:srgbClr val="fff0c9"/>
              </a:buClr>
              <a:buFont typeface="Arial"/>
              <a:buChar char="●"/>
            </a:pPr>
            <a:r>
              <a:rPr b="0" lang="es-419" sz="1600" spc="-1" strike="noStrike">
                <a:solidFill>
                  <a:srgbClr val="fff0c9"/>
                </a:solidFill>
                <a:latin typeface="Arial"/>
                <a:ea typeface="Arial"/>
              </a:rPr>
              <a:t>Programas Utilizados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Google Shape;64;p14"/>
          <p:cNvSpPr/>
          <p:nvPr/>
        </p:nvSpPr>
        <p:spPr>
          <a:xfrm>
            <a:off x="4019040" y="1116720"/>
            <a:ext cx="39355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600" spc="-1" strike="noStrike">
                <a:solidFill>
                  <a:srgbClr val="fff0c9"/>
                </a:solidFill>
                <a:latin typeface="Arial"/>
                <a:ea typeface="Arial"/>
              </a:rPr>
              <a:t>FLEX (Fast Lexical Analyzer Generator)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Google Shape;65;p14"/>
          <p:cNvSpPr/>
          <p:nvPr/>
        </p:nvSpPr>
        <p:spPr>
          <a:xfrm>
            <a:off x="4019040" y="1965600"/>
            <a:ext cx="381960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600" spc="-1" strike="noStrike">
                <a:solidFill>
                  <a:srgbClr val="fff0c9"/>
                </a:solidFill>
                <a:latin typeface="Arial"/>
                <a:ea typeface="Arial"/>
              </a:rPr>
              <a:t>YACC (Yet Another Compiler-Compiler)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Google Shape;66;p14"/>
          <p:cNvSpPr/>
          <p:nvPr/>
        </p:nvSpPr>
        <p:spPr>
          <a:xfrm flipH="1" rot="10800000">
            <a:off x="2860200" y="1329840"/>
            <a:ext cx="115812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Google Shape;67;p14"/>
          <p:cNvSpPr/>
          <p:nvPr/>
        </p:nvSpPr>
        <p:spPr>
          <a:xfrm>
            <a:off x="2860200" y="1755360"/>
            <a:ext cx="115812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68;p14"/>
          <p:cNvSpPr/>
          <p:nvPr/>
        </p:nvSpPr>
        <p:spPr>
          <a:xfrm>
            <a:off x="254880" y="2796840"/>
            <a:ext cx="16099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0120">
              <a:lnSpc>
                <a:spcPct val="100000"/>
              </a:lnSpc>
              <a:buClr>
                <a:srgbClr val="fff0c9"/>
              </a:buClr>
              <a:buFont typeface="Arial"/>
              <a:buChar char="●"/>
            </a:pPr>
            <a:r>
              <a:rPr b="0" lang="es-419" sz="1600" spc="-1" strike="noStrike">
                <a:solidFill>
                  <a:srgbClr val="fff0c9"/>
                </a:solidFill>
                <a:latin typeface="Arial"/>
                <a:ea typeface="Arial"/>
              </a:rPr>
              <a:t>Lenguaje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Google Shape;69;p14"/>
          <p:cNvSpPr/>
          <p:nvPr/>
        </p:nvSpPr>
        <p:spPr>
          <a:xfrm flipH="1" rot="10800000">
            <a:off x="2706120" y="4062960"/>
            <a:ext cx="13518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70;p14"/>
          <p:cNvSpPr/>
          <p:nvPr/>
        </p:nvSpPr>
        <p:spPr>
          <a:xfrm>
            <a:off x="4058640" y="3849840"/>
            <a:ext cx="381960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600" spc="-1" strike="noStrike">
                <a:solidFill>
                  <a:srgbClr val="fff0c9"/>
                </a:solidFill>
                <a:latin typeface="Arial"/>
                <a:ea typeface="Arial"/>
              </a:rPr>
              <a:t>Basadas en 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Google Shape;71;p14"/>
          <p:cNvSpPr/>
          <p:nvPr/>
        </p:nvSpPr>
        <p:spPr>
          <a:xfrm>
            <a:off x="254880" y="3849840"/>
            <a:ext cx="26053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0120">
              <a:lnSpc>
                <a:spcPct val="100000"/>
              </a:lnSpc>
              <a:buClr>
                <a:srgbClr val="fff0c9"/>
              </a:buClr>
              <a:buFont typeface="Arial"/>
              <a:buChar char="●"/>
            </a:pPr>
            <a:r>
              <a:rPr b="0" lang="es-419" sz="1600" spc="-1" strike="noStrike">
                <a:solidFill>
                  <a:srgbClr val="fff0c9"/>
                </a:solidFill>
                <a:latin typeface="Arial"/>
                <a:ea typeface="Arial"/>
              </a:rPr>
              <a:t>Reglas Sintácticas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Google Shape;72;p14"/>
          <p:cNvSpPr/>
          <p:nvPr/>
        </p:nvSpPr>
        <p:spPr>
          <a:xfrm flipH="1" rot="10800000">
            <a:off x="1864440" y="3044520"/>
            <a:ext cx="13518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Google Shape;73;p14"/>
          <p:cNvSpPr/>
          <p:nvPr/>
        </p:nvSpPr>
        <p:spPr>
          <a:xfrm>
            <a:off x="3216960" y="2831400"/>
            <a:ext cx="381960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600" spc="-1" strike="noStrike">
                <a:solidFill>
                  <a:srgbClr val="fff0c9"/>
                </a:solidFill>
                <a:latin typeface="Arial"/>
                <a:ea typeface="Arial"/>
              </a:rPr>
              <a:t>Dialecto Misionero / lenguaje 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Google Shape;74;p14"/>
          <p:cNvSpPr/>
          <p:nvPr/>
        </p:nvSpPr>
        <p:spPr>
          <a:xfrm>
            <a:off x="4090320" y="1542240"/>
            <a:ext cx="273240" cy="2581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75;p14"/>
          <p:cNvSpPr/>
          <p:nvPr/>
        </p:nvSpPr>
        <p:spPr>
          <a:xfrm>
            <a:off x="4435200" y="1542240"/>
            <a:ext cx="273240" cy="2581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76;p14"/>
          <p:cNvSpPr/>
          <p:nvPr/>
        </p:nvSpPr>
        <p:spPr>
          <a:xfrm>
            <a:off x="4780080" y="1542240"/>
            <a:ext cx="273240" cy="2581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77;p14"/>
          <p:cNvSpPr/>
          <p:nvPr/>
        </p:nvSpPr>
        <p:spPr>
          <a:xfrm>
            <a:off x="4435200" y="1535040"/>
            <a:ext cx="273240" cy="25812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78;p14"/>
          <p:cNvSpPr/>
          <p:nvPr/>
        </p:nvSpPr>
        <p:spPr>
          <a:xfrm>
            <a:off x="4129200" y="2442600"/>
            <a:ext cx="273240" cy="2581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79;p14"/>
          <p:cNvSpPr/>
          <p:nvPr/>
        </p:nvSpPr>
        <p:spPr>
          <a:xfrm>
            <a:off x="4474080" y="2442600"/>
            <a:ext cx="273240" cy="2581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80;p14"/>
          <p:cNvSpPr/>
          <p:nvPr/>
        </p:nvSpPr>
        <p:spPr>
          <a:xfrm>
            <a:off x="4818960" y="2442600"/>
            <a:ext cx="273240" cy="258120"/>
          </a:xfrm>
          <a:prstGeom prst="rect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 thruBlk="true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85;p15"/>
          <p:cNvSpPr/>
          <p:nvPr/>
        </p:nvSpPr>
        <p:spPr>
          <a:xfrm>
            <a:off x="2884680" y="115200"/>
            <a:ext cx="33739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400" spc="-1" strike="noStrike">
                <a:solidFill>
                  <a:srgbClr val="fff0c9"/>
                </a:solidFill>
                <a:latin typeface="Arial"/>
                <a:ea typeface="Arial"/>
              </a:rPr>
              <a:t>FLEX (Fast Lexical Analyzer Generator)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63" name="Google Shape;86;p15" descr=""/>
          <p:cNvPicPr/>
          <p:nvPr/>
        </p:nvPicPr>
        <p:blipFill>
          <a:blip r:embed="rId1"/>
          <a:srcRect l="0" t="48580" r="60476" b="19397"/>
          <a:stretch/>
        </p:blipFill>
        <p:spPr>
          <a:xfrm>
            <a:off x="411840" y="750240"/>
            <a:ext cx="3166560" cy="1375920"/>
          </a:xfrm>
          <a:prstGeom prst="rect">
            <a:avLst/>
          </a:prstGeom>
          <a:ln w="38100">
            <a:solidFill>
              <a:srgbClr val="000000"/>
            </a:solidFill>
            <a:round/>
          </a:ln>
        </p:spPr>
      </p:pic>
      <p:sp>
        <p:nvSpPr>
          <p:cNvPr id="64" name="Google Shape;87;p15"/>
          <p:cNvSpPr/>
          <p:nvPr/>
        </p:nvSpPr>
        <p:spPr>
          <a:xfrm>
            <a:off x="3782520" y="1435320"/>
            <a:ext cx="188784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Google Shape;88;p15" descr=""/>
          <p:cNvPicPr/>
          <p:nvPr/>
        </p:nvPicPr>
        <p:blipFill>
          <a:blip r:embed="rId2"/>
          <a:srcRect l="30406" t="28905" r="32346" b="3164"/>
          <a:stretch/>
        </p:blipFill>
        <p:spPr>
          <a:xfrm>
            <a:off x="5874480" y="631080"/>
            <a:ext cx="2738160" cy="2653200"/>
          </a:xfrm>
          <a:prstGeom prst="rect">
            <a:avLst/>
          </a:prstGeom>
          <a:ln w="19050">
            <a:solidFill>
              <a:srgbClr val="000000"/>
            </a:solidFill>
            <a:round/>
          </a:ln>
        </p:spPr>
      </p:pic>
      <p:sp>
        <p:nvSpPr>
          <p:cNvPr id="66" name="Google Shape;89;p15"/>
          <p:cNvSpPr/>
          <p:nvPr/>
        </p:nvSpPr>
        <p:spPr>
          <a:xfrm>
            <a:off x="5500440" y="3400920"/>
            <a:ext cx="2128320" cy="923760"/>
          </a:xfrm>
          <a:custGeom>
            <a:avLst/>
            <a:gdLst/>
            <a:ahLst/>
            <a:rect l="l" t="t" r="r" b="b"/>
            <a:pathLst>
              <a:path w="75805" h="21138">
                <a:moveTo>
                  <a:pt x="70525" y="0"/>
                </a:moveTo>
                <a:cubicBezTo>
                  <a:pt x="70525" y="3162"/>
                  <a:pt x="82279" y="15483"/>
                  <a:pt x="70525" y="18969"/>
                </a:cubicBezTo>
                <a:cubicBezTo>
                  <a:pt x="58771" y="22455"/>
                  <a:pt x="11754" y="20591"/>
                  <a:pt x="0" y="20915"/>
                </a:cubicBezTo>
              </a:path>
            </a:pathLst>
          </a:custGeom>
          <a:noFill/>
          <a:ln w="19050">
            <a:solidFill>
              <a:srgbClr val="fff0c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Google Shape;90;p15" descr=""/>
          <p:cNvPicPr/>
          <p:nvPr/>
        </p:nvPicPr>
        <p:blipFill>
          <a:blip r:embed="rId3"/>
          <a:srcRect l="31598" t="38321" r="28585" b="0"/>
          <a:stretch/>
        </p:blipFill>
        <p:spPr>
          <a:xfrm>
            <a:off x="2436120" y="2571840"/>
            <a:ext cx="2937240" cy="2417760"/>
          </a:xfrm>
          <a:prstGeom prst="rect">
            <a:avLst/>
          </a:prstGeom>
          <a:ln w="1905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1200">
        <p:push dir="r"/>
      </p:transition>
    </mc:Choice>
    <mc:Fallback>
      <p:transition spd="slow">
        <p:push dir="r"/>
      </p:transition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95;p16"/>
          <p:cNvSpPr/>
          <p:nvPr/>
        </p:nvSpPr>
        <p:spPr>
          <a:xfrm>
            <a:off x="2939400" y="238680"/>
            <a:ext cx="30121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600" spc="-1" strike="noStrike">
                <a:solidFill>
                  <a:srgbClr val="fff0c9"/>
                </a:solidFill>
                <a:latin typeface="Times New Roman"/>
                <a:ea typeface="Times New Roman"/>
              </a:rPr>
              <a:t>Definición de Vectores y Matrices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" name="Google Shape;96;p16"/>
          <p:cNvSpPr/>
          <p:nvPr/>
        </p:nvSpPr>
        <p:spPr>
          <a:xfrm>
            <a:off x="275400" y="736560"/>
            <a:ext cx="75960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400" spc="-1" strike="noStrike">
                <a:solidFill>
                  <a:srgbClr val="fff0c9"/>
                </a:solidFill>
                <a:latin typeface="Arial"/>
                <a:ea typeface="Arial"/>
              </a:rPr>
              <a:t>Vector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Google Shape;97;p16"/>
          <p:cNvSpPr/>
          <p:nvPr/>
        </p:nvSpPr>
        <p:spPr>
          <a:xfrm>
            <a:off x="646200" y="1162080"/>
            <a:ext cx="958320" cy="402120"/>
          </a:xfrm>
          <a:prstGeom prst="bentConnector3">
            <a:avLst>
              <a:gd name="adj1" fmla="val 725"/>
            </a:avLst>
          </a:pr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Google Shape;98;p16"/>
          <p:cNvSpPr/>
          <p:nvPr/>
        </p:nvSpPr>
        <p:spPr>
          <a:xfrm>
            <a:off x="1749960" y="1302120"/>
            <a:ext cx="32101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400" spc="-1" strike="noStrike">
                <a:solidFill>
                  <a:srgbClr val="fff0c9"/>
                </a:solidFill>
                <a:latin typeface="Arial"/>
                <a:ea typeface="Arial"/>
              </a:rPr>
              <a:t>Tipo_dato nombre [int] 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" name="Google Shape;99;p16"/>
          <p:cNvSpPr/>
          <p:nvPr/>
        </p:nvSpPr>
        <p:spPr>
          <a:xfrm>
            <a:off x="661680" y="1564920"/>
            <a:ext cx="939960" cy="565560"/>
          </a:xfrm>
          <a:prstGeom prst="bentConnector3">
            <a:avLst>
              <a:gd name="adj1" fmla="val -1332"/>
            </a:avLst>
          </a:pr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Google Shape;100;p16"/>
          <p:cNvSpPr/>
          <p:nvPr/>
        </p:nvSpPr>
        <p:spPr>
          <a:xfrm>
            <a:off x="1749960" y="1826280"/>
            <a:ext cx="32101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400" spc="-1" strike="noStrike">
                <a:solidFill>
                  <a:srgbClr val="fff0c9"/>
                </a:solidFill>
                <a:latin typeface="Arial"/>
                <a:ea typeface="Arial"/>
              </a:rPr>
              <a:t>Tipo_dato nombre [int] = {tipo_dato};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Google Shape;101;p16"/>
          <p:cNvSpPr/>
          <p:nvPr/>
        </p:nvSpPr>
        <p:spPr>
          <a:xfrm>
            <a:off x="661680" y="2130480"/>
            <a:ext cx="939960" cy="565560"/>
          </a:xfrm>
          <a:prstGeom prst="bentConnector3">
            <a:avLst>
              <a:gd name="adj1" fmla="val -1332"/>
            </a:avLst>
          </a:pr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Google Shape;102;p16"/>
          <p:cNvSpPr/>
          <p:nvPr/>
        </p:nvSpPr>
        <p:spPr>
          <a:xfrm>
            <a:off x="1749960" y="2453760"/>
            <a:ext cx="32101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400" spc="-1" strike="noStrike">
                <a:solidFill>
                  <a:srgbClr val="fff0c9"/>
                </a:solidFill>
                <a:latin typeface="Arial"/>
                <a:ea typeface="Arial"/>
              </a:rPr>
              <a:t>nombre [int] = int;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" name="Google Shape;103;p16"/>
          <p:cNvSpPr/>
          <p:nvPr/>
        </p:nvSpPr>
        <p:spPr>
          <a:xfrm>
            <a:off x="376200" y="2879640"/>
            <a:ext cx="75960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400" spc="-1" strike="noStrike">
                <a:solidFill>
                  <a:srgbClr val="fff0c9"/>
                </a:solidFill>
                <a:latin typeface="Arial"/>
                <a:ea typeface="Arial"/>
              </a:rPr>
              <a:t>Matriz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" name="Google Shape;104;p16"/>
          <p:cNvSpPr/>
          <p:nvPr/>
        </p:nvSpPr>
        <p:spPr>
          <a:xfrm>
            <a:off x="747000" y="3305160"/>
            <a:ext cx="958320" cy="402120"/>
          </a:xfrm>
          <a:prstGeom prst="bentConnector3">
            <a:avLst>
              <a:gd name="adj1" fmla="val 725"/>
            </a:avLst>
          </a:pr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Google Shape;105;p16"/>
          <p:cNvSpPr/>
          <p:nvPr/>
        </p:nvSpPr>
        <p:spPr>
          <a:xfrm>
            <a:off x="1850760" y="3445200"/>
            <a:ext cx="32101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400" spc="-1" strike="noStrike">
                <a:solidFill>
                  <a:srgbClr val="fff0c9"/>
                </a:solidFill>
                <a:latin typeface="Arial"/>
                <a:ea typeface="Arial"/>
              </a:rPr>
              <a:t>Tipo_dato nombre [int] [int] 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" name="Google Shape;106;p16"/>
          <p:cNvSpPr/>
          <p:nvPr/>
        </p:nvSpPr>
        <p:spPr>
          <a:xfrm>
            <a:off x="762480" y="3707640"/>
            <a:ext cx="939960" cy="565560"/>
          </a:xfrm>
          <a:prstGeom prst="bentConnector3">
            <a:avLst>
              <a:gd name="adj1" fmla="val -1332"/>
            </a:avLst>
          </a:pr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Google Shape;107;p16"/>
          <p:cNvSpPr/>
          <p:nvPr/>
        </p:nvSpPr>
        <p:spPr>
          <a:xfrm>
            <a:off x="1850760" y="3969360"/>
            <a:ext cx="38113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400" spc="-1" strike="noStrike">
                <a:solidFill>
                  <a:srgbClr val="fff0c9"/>
                </a:solidFill>
                <a:latin typeface="Arial"/>
                <a:ea typeface="Arial"/>
              </a:rPr>
              <a:t>Tipo_dato nombre [int] [int] = {{tipo_dato}};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Google Shape;108;p16"/>
          <p:cNvSpPr/>
          <p:nvPr/>
        </p:nvSpPr>
        <p:spPr>
          <a:xfrm>
            <a:off x="762480" y="4273560"/>
            <a:ext cx="939960" cy="565560"/>
          </a:xfrm>
          <a:prstGeom prst="bentConnector3">
            <a:avLst>
              <a:gd name="adj1" fmla="val -1332"/>
            </a:avLst>
          </a:pr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Google Shape;109;p16"/>
          <p:cNvSpPr/>
          <p:nvPr/>
        </p:nvSpPr>
        <p:spPr>
          <a:xfrm>
            <a:off x="1850760" y="4596840"/>
            <a:ext cx="321012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400" spc="-1" strike="noStrike">
                <a:solidFill>
                  <a:srgbClr val="fff0c9"/>
                </a:solidFill>
                <a:latin typeface="Arial"/>
                <a:ea typeface="Arial"/>
              </a:rPr>
              <a:t>nombre [int] [int]= valor;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14;p17"/>
          <p:cNvSpPr/>
          <p:nvPr/>
        </p:nvSpPr>
        <p:spPr>
          <a:xfrm>
            <a:off x="2808000" y="206280"/>
            <a:ext cx="352728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1500" spc="-1" strike="noStrike">
                <a:solidFill>
                  <a:srgbClr val="fff0c9"/>
                </a:solidFill>
                <a:latin typeface="Arial"/>
                <a:ea typeface="Arial"/>
              </a:rPr>
              <a:t>YACC (Yet Another Compiler-Compiler)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84" name="Google Shape;115;p17" descr=""/>
          <p:cNvPicPr/>
          <p:nvPr/>
        </p:nvPicPr>
        <p:blipFill>
          <a:blip r:embed="rId1"/>
          <a:srcRect l="6250" t="23640" r="42888" b="28427"/>
          <a:stretch/>
        </p:blipFill>
        <p:spPr>
          <a:xfrm>
            <a:off x="4875840" y="756000"/>
            <a:ext cx="4036680" cy="2020320"/>
          </a:xfrm>
          <a:prstGeom prst="rect">
            <a:avLst/>
          </a:prstGeom>
          <a:ln w="19050">
            <a:solidFill>
              <a:srgbClr val="000000"/>
            </a:solidFill>
            <a:round/>
          </a:ln>
        </p:spPr>
      </p:pic>
      <p:pic>
        <p:nvPicPr>
          <p:cNvPr id="85" name="Google Shape;116;p17" descr=""/>
          <p:cNvPicPr/>
          <p:nvPr/>
        </p:nvPicPr>
        <p:blipFill>
          <a:blip r:embed="rId2"/>
          <a:srcRect l="30431" t="36651" r="30522" b="21477"/>
          <a:stretch/>
        </p:blipFill>
        <p:spPr>
          <a:xfrm>
            <a:off x="356760" y="827640"/>
            <a:ext cx="3148920" cy="1811520"/>
          </a:xfrm>
          <a:prstGeom prst="rect">
            <a:avLst/>
          </a:prstGeom>
          <a:ln w="19050">
            <a:solidFill>
              <a:srgbClr val="000000"/>
            </a:solidFill>
            <a:round/>
          </a:ln>
        </p:spPr>
      </p:pic>
      <p:sp>
        <p:nvSpPr>
          <p:cNvPr id="86" name="Google Shape;117;p17"/>
          <p:cNvSpPr/>
          <p:nvPr/>
        </p:nvSpPr>
        <p:spPr>
          <a:xfrm flipH="1" rot="10800000">
            <a:off x="3733920" y="1724040"/>
            <a:ext cx="101232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f0c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Google Shape;118;p17"/>
          <p:cNvSpPr/>
          <p:nvPr/>
        </p:nvSpPr>
        <p:spPr>
          <a:xfrm>
            <a:off x="5609880" y="2853000"/>
            <a:ext cx="2201760" cy="1183320"/>
          </a:xfrm>
          <a:custGeom>
            <a:avLst/>
            <a:gdLst/>
            <a:ahLst/>
            <a:rect l="l" t="t" r="r" b="b"/>
            <a:pathLst>
              <a:path w="75805" h="21138">
                <a:moveTo>
                  <a:pt x="70525" y="0"/>
                </a:moveTo>
                <a:cubicBezTo>
                  <a:pt x="70525" y="3162"/>
                  <a:pt x="82279" y="15483"/>
                  <a:pt x="70525" y="18969"/>
                </a:cubicBezTo>
                <a:cubicBezTo>
                  <a:pt x="58771" y="22455"/>
                  <a:pt x="11754" y="20591"/>
                  <a:pt x="0" y="20915"/>
                </a:cubicBezTo>
              </a:path>
            </a:pathLst>
          </a:custGeom>
          <a:noFill/>
          <a:ln w="19050">
            <a:solidFill>
              <a:srgbClr val="fff0c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223560" y="2971800"/>
            <a:ext cx="5034240" cy="2057400"/>
          </a:xfrm>
          <a:prstGeom prst="rect">
            <a:avLst/>
          </a:prstGeom>
          <a:ln w="0">
            <a:noFill/>
          </a:ln>
        </p:spPr>
      </p:pic>
    </p:spTree>
  </p:cSld>
  <p:transition spd="med">
    <p:push dir="r"/>
  </p:transition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0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124;p18"/>
          <p:cNvSpPr/>
          <p:nvPr/>
        </p:nvSpPr>
        <p:spPr>
          <a:xfrm>
            <a:off x="2683440" y="2079000"/>
            <a:ext cx="37767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2000" spc="-1" strike="noStrike">
                <a:solidFill>
                  <a:srgbClr val="fff0c9"/>
                </a:solidFill>
                <a:latin typeface="Times New Roman"/>
                <a:ea typeface="Times New Roman"/>
              </a:rPr>
              <a:t>Ahora veamos el resultado final!!!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2023-11-28T17:17:31Z</dcterms:modified>
  <cp:revision>1</cp:revision>
  <dc:subject/>
  <dc:title/>
</cp:coreProperties>
</file>