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842F52-BB33-4F33-B8A8-7D0FA66053A1}">
  <a:tblStyle styleId="{14842F52-BB33-4F33-B8A8-7D0FA66053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15182537e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15182537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5182537e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15182537e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15182537e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15182537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15182537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15182537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1aed373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1aed373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1aed373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1aed373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42150" y="381300"/>
            <a:ext cx="7127100" cy="13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t/>
            </a:r>
            <a:endParaRPr sz="1500">
              <a:latin typeface="Nunito"/>
              <a:ea typeface="Nunito"/>
              <a:cs typeface="Nunito"/>
              <a:sym typeface="Nunito"/>
            </a:endParaRPr>
          </a:p>
          <a:p>
            <a:pPr indent="0" lvl="0" marL="0" rtl="0" algn="ctr">
              <a:spcBef>
                <a:spcPts val="0"/>
              </a:spcBef>
              <a:spcAft>
                <a:spcPts val="0"/>
              </a:spcAft>
              <a:buSzPts val="990"/>
              <a:buNone/>
            </a:pPr>
            <a:r>
              <a:rPr lang="en" sz="1800">
                <a:latin typeface="Nunito"/>
                <a:ea typeface="Nunito"/>
                <a:cs typeface="Nunito"/>
                <a:sym typeface="Nunito"/>
              </a:rPr>
              <a:t>Does Commonsense help in detecting Sarcasm?</a:t>
            </a:r>
            <a:endParaRPr sz="1800">
              <a:latin typeface="Nunito"/>
              <a:ea typeface="Nunito"/>
              <a:cs typeface="Nunito"/>
              <a:sym typeface="Nunito"/>
            </a:endParaRPr>
          </a:p>
          <a:p>
            <a:pPr indent="0" lvl="0" marL="0" rtl="0" algn="l">
              <a:lnSpc>
                <a:spcPct val="120000"/>
              </a:lnSpc>
              <a:spcBef>
                <a:spcPts val="0"/>
              </a:spcBef>
              <a:spcAft>
                <a:spcPts val="0"/>
              </a:spcAft>
              <a:buSzPts val="990"/>
              <a:buNone/>
            </a:pPr>
            <a:r>
              <a:t/>
            </a:r>
            <a:endParaRPr b="0" sz="1000">
              <a:latin typeface="Roboto"/>
              <a:ea typeface="Roboto"/>
              <a:cs typeface="Roboto"/>
              <a:sym typeface="Roboto"/>
            </a:endParaRPr>
          </a:p>
          <a:p>
            <a:pPr indent="0" lvl="0" marL="0" rtl="0" algn="ctr">
              <a:spcBef>
                <a:spcPts val="400"/>
              </a:spcBef>
              <a:spcAft>
                <a:spcPts val="0"/>
              </a:spcAft>
              <a:buSzPts val="990"/>
              <a:buNone/>
            </a:pPr>
            <a:r>
              <a:rPr b="0" lang="en" sz="1000">
                <a:solidFill>
                  <a:srgbClr val="000000"/>
                </a:solidFill>
                <a:latin typeface="Nunito"/>
                <a:ea typeface="Nunito"/>
                <a:cs typeface="Nunito"/>
                <a:sym typeface="Nunito"/>
              </a:rPr>
              <a:t>   </a:t>
            </a:r>
            <a:r>
              <a:rPr b="0" lang="en" sz="1200">
                <a:solidFill>
                  <a:srgbClr val="000000"/>
                </a:solidFill>
                <a:latin typeface="Nunito"/>
                <a:ea typeface="Nunito"/>
                <a:cs typeface="Nunito"/>
                <a:sym typeface="Nunito"/>
              </a:rPr>
              <a:t>By Somnath Basu Roy Chowdhury, Snigdha Chaturvedi</a:t>
            </a:r>
            <a:endParaRPr b="0" sz="1200">
              <a:latin typeface="Nunito"/>
              <a:ea typeface="Nunito"/>
              <a:cs typeface="Nunito"/>
              <a:sym typeface="Nunito"/>
            </a:endParaRPr>
          </a:p>
          <a:p>
            <a:pPr indent="0" lvl="0" marL="0" rtl="0" algn="ctr">
              <a:spcBef>
                <a:spcPts val="0"/>
              </a:spcBef>
              <a:spcAft>
                <a:spcPts val="0"/>
              </a:spcAft>
              <a:buSzPts val="990"/>
              <a:buNone/>
            </a:pPr>
            <a:r>
              <a:t/>
            </a:r>
            <a:endParaRPr b="0" sz="1000">
              <a:latin typeface="Nunito"/>
              <a:ea typeface="Nunito"/>
              <a:cs typeface="Nunito"/>
              <a:sym typeface="Nunito"/>
            </a:endParaRPr>
          </a:p>
          <a:p>
            <a:pPr indent="0" lvl="0" marL="0" rtl="0" algn="ctr">
              <a:spcBef>
                <a:spcPts val="0"/>
              </a:spcBef>
              <a:spcAft>
                <a:spcPts val="0"/>
              </a:spcAft>
              <a:buSzPts val="990"/>
              <a:buNone/>
            </a:pPr>
            <a:r>
              <a:t/>
            </a:r>
            <a:endParaRPr b="0" sz="1000">
              <a:latin typeface="Nunito"/>
              <a:ea typeface="Nunito"/>
              <a:cs typeface="Nunito"/>
              <a:sym typeface="Nunito"/>
            </a:endParaRPr>
          </a:p>
          <a:p>
            <a:pPr indent="0" lvl="0" marL="0" rtl="0" algn="ctr">
              <a:spcBef>
                <a:spcPts val="0"/>
              </a:spcBef>
              <a:spcAft>
                <a:spcPts val="0"/>
              </a:spcAft>
              <a:buSzPts val="990"/>
              <a:buNone/>
            </a:pPr>
            <a:r>
              <a:t/>
            </a:r>
            <a:endParaRPr b="0" sz="1000">
              <a:latin typeface="Nunito"/>
              <a:ea typeface="Nunito"/>
              <a:cs typeface="Nunito"/>
              <a:sym typeface="Nunito"/>
            </a:endParaRPr>
          </a:p>
          <a:p>
            <a:pPr indent="0" lvl="0" marL="0" rtl="0" algn="ctr">
              <a:spcBef>
                <a:spcPts val="0"/>
              </a:spcBef>
              <a:spcAft>
                <a:spcPts val="0"/>
              </a:spcAft>
              <a:buSzPts val="990"/>
              <a:buNone/>
            </a:pPr>
            <a:r>
              <a:t/>
            </a:r>
            <a:endParaRPr b="0" sz="1000">
              <a:latin typeface="Nunito"/>
              <a:ea typeface="Nunito"/>
              <a:cs typeface="Nunito"/>
              <a:sym typeface="Nunito"/>
            </a:endParaRPr>
          </a:p>
          <a:p>
            <a:pPr indent="0" lvl="0" marL="0" rtl="0" algn="l">
              <a:spcBef>
                <a:spcPts val="0"/>
              </a:spcBef>
              <a:spcAft>
                <a:spcPts val="0"/>
              </a:spcAft>
              <a:buSzPts val="990"/>
              <a:buNone/>
            </a:pPr>
            <a:r>
              <a:t/>
            </a:r>
            <a:endParaRPr b="0" sz="700">
              <a:highlight>
                <a:srgbClr val="292929"/>
              </a:highlight>
            </a:endParaRPr>
          </a:p>
        </p:txBody>
      </p:sp>
      <p:sp>
        <p:nvSpPr>
          <p:cNvPr id="278" name="Google Shape;278;p13"/>
          <p:cNvSpPr txBox="1"/>
          <p:nvPr>
            <p:ph idx="1" type="subTitle"/>
          </p:nvPr>
        </p:nvSpPr>
        <p:spPr>
          <a:xfrm>
            <a:off x="762000" y="1835425"/>
            <a:ext cx="7407300" cy="2786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990"/>
              <a:buFont typeface="Arial"/>
              <a:buNone/>
            </a:pPr>
            <a:r>
              <a:rPr lang="en" sz="1200"/>
              <a:t>Link to the paper:</a:t>
            </a:r>
            <a:endParaRPr sz="1200"/>
          </a:p>
          <a:p>
            <a:pPr indent="0" lvl="0" marL="0" rtl="0" algn="ctr">
              <a:spcBef>
                <a:spcPts val="0"/>
              </a:spcBef>
              <a:spcAft>
                <a:spcPts val="0"/>
              </a:spcAft>
              <a:buClr>
                <a:srgbClr val="000000"/>
              </a:buClr>
              <a:buSzPts val="990"/>
              <a:buFont typeface="Arial"/>
              <a:buNone/>
            </a:pPr>
            <a:r>
              <a:rPr lang="en" sz="1200"/>
              <a:t>https://aclanthology.org/2021.insights-1.2/</a:t>
            </a:r>
            <a:endParaRPr sz="1200"/>
          </a:p>
          <a:p>
            <a:pPr indent="0" lvl="0" marL="0" rtl="0" algn="ctr">
              <a:spcBef>
                <a:spcPts val="0"/>
              </a:spcBef>
              <a:spcAft>
                <a:spcPts val="0"/>
              </a:spcAft>
              <a:buClr>
                <a:srgbClr val="000000"/>
              </a:buClr>
              <a:buSzPts val="990"/>
              <a:buFont typeface="Arial"/>
              <a:buNone/>
            </a:pPr>
            <a:r>
              <a:t/>
            </a:r>
            <a:endParaRPr sz="1200"/>
          </a:p>
          <a:p>
            <a:pPr indent="0" lvl="0" marL="0" rtl="0" algn="ctr">
              <a:spcBef>
                <a:spcPts val="0"/>
              </a:spcBef>
              <a:spcAft>
                <a:spcPts val="0"/>
              </a:spcAft>
              <a:buClr>
                <a:srgbClr val="000000"/>
              </a:buClr>
              <a:buSzPts val="990"/>
              <a:buFont typeface="Arial"/>
              <a:buNone/>
            </a:pPr>
            <a:r>
              <a:rPr lang="en" sz="1200"/>
              <a:t>Group Number:</a:t>
            </a:r>
            <a:endParaRPr sz="1200"/>
          </a:p>
          <a:p>
            <a:pPr indent="0" lvl="0" marL="0" rtl="0" algn="ctr">
              <a:spcBef>
                <a:spcPts val="0"/>
              </a:spcBef>
              <a:spcAft>
                <a:spcPts val="0"/>
              </a:spcAft>
              <a:buClr>
                <a:srgbClr val="000000"/>
              </a:buClr>
              <a:buSzPts val="990"/>
              <a:buFont typeface="Arial"/>
              <a:buNone/>
            </a:pPr>
            <a:r>
              <a:rPr lang="en" sz="1200"/>
              <a:t>15</a:t>
            </a:r>
            <a:endParaRPr sz="1200"/>
          </a:p>
          <a:p>
            <a:pPr indent="0" lvl="0" marL="0" rtl="0" algn="ctr">
              <a:spcBef>
                <a:spcPts val="0"/>
              </a:spcBef>
              <a:spcAft>
                <a:spcPts val="0"/>
              </a:spcAft>
              <a:buClr>
                <a:srgbClr val="000000"/>
              </a:buClr>
              <a:buSzPts val="990"/>
              <a:buFont typeface="Arial"/>
              <a:buNone/>
            </a:pPr>
            <a:r>
              <a:t/>
            </a:r>
            <a:endParaRPr sz="1200"/>
          </a:p>
          <a:p>
            <a:pPr indent="0" lvl="0" marL="0" rtl="0" algn="ctr">
              <a:spcBef>
                <a:spcPts val="0"/>
              </a:spcBef>
              <a:spcAft>
                <a:spcPts val="0"/>
              </a:spcAft>
              <a:buClr>
                <a:srgbClr val="000000"/>
              </a:buClr>
              <a:buSzPts val="990"/>
              <a:buFont typeface="Arial"/>
              <a:buNone/>
            </a:pPr>
            <a:r>
              <a:rPr lang="en" sz="1200"/>
              <a:t>Group Members:</a:t>
            </a:r>
            <a:endParaRPr sz="1200"/>
          </a:p>
          <a:p>
            <a:pPr indent="0" lvl="0" marL="0" rtl="0" algn="ctr">
              <a:spcBef>
                <a:spcPts val="0"/>
              </a:spcBef>
              <a:spcAft>
                <a:spcPts val="0"/>
              </a:spcAft>
              <a:buClr>
                <a:srgbClr val="000000"/>
              </a:buClr>
              <a:buSzPts val="990"/>
              <a:buFont typeface="Arial"/>
              <a:buNone/>
            </a:pPr>
            <a:r>
              <a:rPr lang="en" sz="1200"/>
              <a:t>Ramisa Anan (ID: 19201101) </a:t>
            </a:r>
            <a:endParaRPr sz="1200"/>
          </a:p>
          <a:p>
            <a:pPr indent="0" lvl="0" marL="0" rtl="0" algn="ctr">
              <a:spcBef>
                <a:spcPts val="0"/>
              </a:spcBef>
              <a:spcAft>
                <a:spcPts val="0"/>
              </a:spcAft>
              <a:buClr>
                <a:srgbClr val="000000"/>
              </a:buClr>
              <a:buSzPts val="990"/>
              <a:buFont typeface="Arial"/>
              <a:buNone/>
            </a:pPr>
            <a:r>
              <a:rPr lang="en" sz="1200"/>
              <a:t>Ifrit Jamal Sneha(ID: 19201136) </a:t>
            </a:r>
            <a:endParaRPr sz="1200"/>
          </a:p>
          <a:p>
            <a:pPr indent="0" lvl="0" marL="0" rtl="0" algn="ctr">
              <a:spcBef>
                <a:spcPts val="0"/>
              </a:spcBef>
              <a:spcAft>
                <a:spcPts val="0"/>
              </a:spcAft>
              <a:buClr>
                <a:srgbClr val="000000"/>
              </a:buClr>
              <a:buSzPts val="990"/>
              <a:buFont typeface="Arial"/>
              <a:buNone/>
            </a:pPr>
            <a:r>
              <a:rPr lang="en" sz="1200"/>
              <a:t>Elizabeth Antora Modhu</a:t>
            </a:r>
            <a:r>
              <a:rPr b="1" lang="en" sz="1200"/>
              <a:t> </a:t>
            </a:r>
            <a:r>
              <a:rPr lang="en" sz="1200"/>
              <a:t>(ID: 18301075) </a:t>
            </a:r>
            <a:endParaRPr b="1" sz="1200"/>
          </a:p>
          <a:p>
            <a:pPr indent="0" lvl="0" marL="0" rtl="0" algn="ctr">
              <a:spcBef>
                <a:spcPts val="0"/>
              </a:spcBef>
              <a:spcAft>
                <a:spcPts val="0"/>
              </a:spcAft>
              <a:buClr>
                <a:srgbClr val="000000"/>
              </a:buClr>
              <a:buSzPts val="990"/>
              <a:buFont typeface="Arial"/>
              <a:buNone/>
            </a:pPr>
            <a:r>
              <a:rPr lang="en" sz="1200"/>
              <a:t>Arjun Suter (ID: 18101419) </a:t>
            </a:r>
            <a:endParaRPr sz="1200"/>
          </a:p>
          <a:p>
            <a:pPr indent="0" lvl="0" marL="0" rtl="0" algn="ctr">
              <a:spcBef>
                <a:spcPts val="0"/>
              </a:spcBef>
              <a:spcAft>
                <a:spcPts val="0"/>
              </a:spcAft>
              <a:buClr>
                <a:srgbClr val="000000"/>
              </a:buClr>
              <a:buSzPts val="990"/>
              <a:buFont typeface="Arial"/>
              <a:buNone/>
            </a:pPr>
            <a:r>
              <a:rPr lang="en" sz="1200"/>
              <a:t>Nuhash Ahmed Chowdhury (ID: 16301037) </a:t>
            </a:r>
            <a:endParaRPr sz="1200"/>
          </a:p>
          <a:p>
            <a:pPr indent="0" lvl="0" marL="0" rtl="0" algn="ctr">
              <a:spcBef>
                <a:spcPts val="0"/>
              </a:spcBef>
              <a:spcAft>
                <a:spcPts val="0"/>
              </a:spcAft>
              <a:buClr>
                <a:srgbClr val="000000"/>
              </a:buClr>
              <a:buSzPts val="990"/>
              <a:buFont typeface="Arial"/>
              <a:buNone/>
            </a:pPr>
            <a:r>
              <a:t/>
            </a:r>
            <a:endParaRPr sz="600"/>
          </a:p>
          <a:p>
            <a:pPr indent="0" lvl="0" marL="0" rtl="0" algn="l">
              <a:spcBef>
                <a:spcPts val="0"/>
              </a:spcBef>
              <a:spcAft>
                <a:spcPts val="0"/>
              </a:spcAft>
              <a:buClr>
                <a:srgbClr val="000000"/>
              </a:buClr>
              <a:buSzPts val="990"/>
              <a:buFont typeface="Arial"/>
              <a:buNone/>
            </a:pPr>
            <a:r>
              <a:t/>
            </a:r>
            <a:endParaRPr sz="300">
              <a:highlight>
                <a:srgbClr val="292929"/>
              </a:highlight>
              <a:latin typeface="Maven Pro"/>
              <a:ea typeface="Maven Pro"/>
              <a:cs typeface="Maven Pro"/>
              <a:sym typeface="Maven Pro"/>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706650" y="698850"/>
            <a:ext cx="3592200" cy="118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sz="2044">
                <a:solidFill>
                  <a:srgbClr val="000000"/>
                </a:solidFill>
                <a:latin typeface="Nunito"/>
                <a:ea typeface="Nunito"/>
                <a:cs typeface="Nunito"/>
                <a:sym typeface="Nunito"/>
              </a:rPr>
              <a:t>What is sarcasm? </a:t>
            </a:r>
            <a:endParaRPr b="0" sz="2044">
              <a:solidFill>
                <a:srgbClr val="000000"/>
              </a:solidFill>
              <a:latin typeface="Nunito"/>
              <a:ea typeface="Nunito"/>
              <a:cs typeface="Nunito"/>
              <a:sym typeface="Nunito"/>
            </a:endParaRPr>
          </a:p>
          <a:p>
            <a:pPr indent="0" lvl="0" marL="0" rtl="0" algn="l">
              <a:spcBef>
                <a:spcPts val="0"/>
              </a:spcBef>
              <a:spcAft>
                <a:spcPts val="0"/>
              </a:spcAft>
              <a:buNone/>
            </a:pPr>
            <a:r>
              <a:t/>
            </a:r>
            <a:endParaRPr b="0" sz="1200">
              <a:solidFill>
                <a:srgbClr val="000000"/>
              </a:solidFill>
              <a:latin typeface="Nunito"/>
              <a:ea typeface="Nunito"/>
              <a:cs typeface="Nunito"/>
              <a:sym typeface="Nunito"/>
            </a:endParaRPr>
          </a:p>
          <a:p>
            <a:pPr indent="0" lvl="0" marL="0" rtl="0" algn="l">
              <a:spcBef>
                <a:spcPts val="0"/>
              </a:spcBef>
              <a:spcAft>
                <a:spcPts val="0"/>
              </a:spcAft>
              <a:buNone/>
            </a:pPr>
            <a:r>
              <a:rPr b="0" lang="en" sz="1644">
                <a:solidFill>
                  <a:srgbClr val="000000"/>
                </a:solidFill>
                <a:latin typeface="Nunito"/>
                <a:ea typeface="Nunito"/>
                <a:cs typeface="Nunito"/>
                <a:sym typeface="Nunito"/>
              </a:rPr>
              <a:t>Sarcasm is the use of language that normally signifies the opposite in order to mock or convey contempt.</a:t>
            </a:r>
            <a:endParaRPr b="0" sz="2044">
              <a:solidFill>
                <a:srgbClr val="000000"/>
              </a:solidFill>
              <a:latin typeface="Nunito"/>
              <a:ea typeface="Nunito"/>
              <a:cs typeface="Nunito"/>
              <a:sym typeface="Nunito"/>
            </a:endParaRPr>
          </a:p>
        </p:txBody>
      </p:sp>
      <p:sp>
        <p:nvSpPr>
          <p:cNvPr id="284" name="Google Shape;284;p14"/>
          <p:cNvSpPr txBox="1"/>
          <p:nvPr>
            <p:ph idx="1" type="subTitle"/>
          </p:nvPr>
        </p:nvSpPr>
        <p:spPr>
          <a:xfrm>
            <a:off x="5434825" y="2061875"/>
            <a:ext cx="2973000" cy="8493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SzPts val="770"/>
              <a:buNone/>
            </a:pPr>
            <a:r>
              <a:rPr lang="en" sz="1220"/>
              <a:t>We ha</a:t>
            </a:r>
            <a:r>
              <a:rPr lang="en" sz="1220"/>
              <a:t>ve probably made this face when we try to know if someone is being sarcastic. It’s not easy to detect it for humans, how about machines?</a:t>
            </a:r>
            <a:endParaRPr sz="1220"/>
          </a:p>
        </p:txBody>
      </p:sp>
      <p:pic>
        <p:nvPicPr>
          <p:cNvPr id="285" name="Google Shape;285;p14"/>
          <p:cNvPicPr preferRelativeResize="0"/>
          <p:nvPr/>
        </p:nvPicPr>
        <p:blipFill>
          <a:blip r:embed="rId3">
            <a:alphaModFix/>
          </a:blip>
          <a:stretch>
            <a:fillRect/>
          </a:stretch>
        </p:blipFill>
        <p:spPr>
          <a:xfrm>
            <a:off x="6244825" y="379238"/>
            <a:ext cx="1450801" cy="1438425"/>
          </a:xfrm>
          <a:prstGeom prst="rect">
            <a:avLst/>
          </a:prstGeom>
          <a:noFill/>
          <a:ln>
            <a:noFill/>
          </a:ln>
        </p:spPr>
      </p:pic>
      <p:sp>
        <p:nvSpPr>
          <p:cNvPr id="286" name="Google Shape;286;p14"/>
          <p:cNvSpPr txBox="1"/>
          <p:nvPr/>
        </p:nvSpPr>
        <p:spPr>
          <a:xfrm>
            <a:off x="5434825" y="3155375"/>
            <a:ext cx="30708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Nunito"/>
                <a:ea typeface="Nunito"/>
                <a:cs typeface="Nunito"/>
                <a:sym typeface="Nunito"/>
              </a:rPr>
              <a:t>COMET output, “I loved the movie so much that I left during the interval”. The common sense sequences capture the contrast between intent and action of the subject.</a:t>
            </a:r>
            <a:endParaRPr sz="1200">
              <a:solidFill>
                <a:schemeClr val="lt1"/>
              </a:solidFill>
              <a:latin typeface="Nunito"/>
              <a:ea typeface="Nunito"/>
              <a:cs typeface="Nunito"/>
              <a:sym typeface="Nunito"/>
            </a:endParaRPr>
          </a:p>
        </p:txBody>
      </p:sp>
      <p:sp>
        <p:nvSpPr>
          <p:cNvPr id="287" name="Google Shape;287;p14"/>
          <p:cNvSpPr txBox="1"/>
          <p:nvPr/>
        </p:nvSpPr>
        <p:spPr>
          <a:xfrm>
            <a:off x="837800" y="2571750"/>
            <a:ext cx="3367500" cy="18150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Introduction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NLP tasks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Related work</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Datasets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Example</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218125" y="459450"/>
            <a:ext cx="4241700" cy="70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28779"/>
              <a:buNone/>
            </a:pPr>
            <a:r>
              <a:rPr b="0" lang="en" sz="3440">
                <a:solidFill>
                  <a:schemeClr val="dk2"/>
                </a:solidFill>
              </a:rPr>
              <a:t> </a:t>
            </a:r>
            <a:r>
              <a:rPr b="0" lang="en" sz="3440">
                <a:solidFill>
                  <a:schemeClr val="dk2"/>
                </a:solidFill>
              </a:rPr>
              <a:t>Model and Dataset</a:t>
            </a:r>
            <a:endParaRPr b="0" sz="3440">
              <a:solidFill>
                <a:schemeClr val="dk2"/>
              </a:solidFill>
            </a:endParaRPr>
          </a:p>
        </p:txBody>
      </p:sp>
      <p:pic>
        <p:nvPicPr>
          <p:cNvPr id="293" name="Google Shape;293;p15"/>
          <p:cNvPicPr preferRelativeResize="0"/>
          <p:nvPr/>
        </p:nvPicPr>
        <p:blipFill>
          <a:blip r:embed="rId3">
            <a:alphaModFix/>
          </a:blip>
          <a:stretch>
            <a:fillRect/>
          </a:stretch>
        </p:blipFill>
        <p:spPr>
          <a:xfrm>
            <a:off x="6107225" y="773200"/>
            <a:ext cx="3142125" cy="3970649"/>
          </a:xfrm>
          <a:prstGeom prst="rect">
            <a:avLst/>
          </a:prstGeom>
          <a:noFill/>
          <a:ln>
            <a:noFill/>
          </a:ln>
        </p:spPr>
      </p:pic>
      <p:pic>
        <p:nvPicPr>
          <p:cNvPr id="294" name="Google Shape;294;p15"/>
          <p:cNvPicPr preferRelativeResize="0"/>
          <p:nvPr/>
        </p:nvPicPr>
        <p:blipFill>
          <a:blip r:embed="rId4">
            <a:alphaModFix/>
          </a:blip>
          <a:stretch>
            <a:fillRect/>
          </a:stretch>
        </p:blipFill>
        <p:spPr>
          <a:xfrm>
            <a:off x="6484162" y="954000"/>
            <a:ext cx="2288500" cy="1461250"/>
          </a:xfrm>
          <a:prstGeom prst="rect">
            <a:avLst/>
          </a:prstGeom>
          <a:noFill/>
          <a:ln>
            <a:noFill/>
          </a:ln>
        </p:spPr>
      </p:pic>
      <p:pic>
        <p:nvPicPr>
          <p:cNvPr id="295" name="Google Shape;295;p15"/>
          <p:cNvPicPr preferRelativeResize="0"/>
          <p:nvPr/>
        </p:nvPicPr>
        <p:blipFill>
          <a:blip r:embed="rId5">
            <a:alphaModFix/>
          </a:blip>
          <a:stretch>
            <a:fillRect/>
          </a:stretch>
        </p:blipFill>
        <p:spPr>
          <a:xfrm>
            <a:off x="6432175" y="2660300"/>
            <a:ext cx="2392475" cy="1989425"/>
          </a:xfrm>
          <a:prstGeom prst="rect">
            <a:avLst/>
          </a:prstGeom>
          <a:noFill/>
          <a:ln>
            <a:noFill/>
          </a:ln>
        </p:spPr>
      </p:pic>
      <p:sp>
        <p:nvSpPr>
          <p:cNvPr id="296" name="Google Shape;296;p15"/>
          <p:cNvSpPr txBox="1"/>
          <p:nvPr/>
        </p:nvSpPr>
        <p:spPr>
          <a:xfrm>
            <a:off x="6432175" y="347375"/>
            <a:ext cx="2444400" cy="81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lt1"/>
                </a:solidFill>
              </a:rPr>
              <a:t>Proposed model architecture</a:t>
            </a:r>
            <a:endParaRPr b="1" sz="1300">
              <a:solidFill>
                <a:schemeClr val="lt1"/>
              </a:solidFill>
            </a:endParaRPr>
          </a:p>
          <a:p>
            <a:pPr indent="0" lvl="0" marL="0" rtl="0" algn="l">
              <a:spcBef>
                <a:spcPts val="1200"/>
              </a:spcBef>
              <a:spcAft>
                <a:spcPts val="0"/>
              </a:spcAft>
              <a:buNone/>
            </a:pPr>
            <a:r>
              <a:t/>
            </a:r>
            <a:endParaRPr sz="1600">
              <a:latin typeface="Nunito"/>
              <a:ea typeface="Nunito"/>
              <a:cs typeface="Nunito"/>
              <a:sym typeface="Nunito"/>
            </a:endParaRPr>
          </a:p>
        </p:txBody>
      </p:sp>
      <p:graphicFrame>
        <p:nvGraphicFramePr>
          <p:cNvPr id="297" name="Google Shape;297;p15"/>
          <p:cNvGraphicFramePr/>
          <p:nvPr/>
        </p:nvGraphicFramePr>
        <p:xfrm>
          <a:off x="479325" y="2001150"/>
          <a:ext cx="3000000" cy="3000000"/>
        </p:xfrm>
        <a:graphic>
          <a:graphicData uri="http://schemas.openxmlformats.org/drawingml/2006/table">
            <a:tbl>
              <a:tblPr>
                <a:noFill/>
                <a:tableStyleId>{14842F52-BB33-4F33-B8A8-7D0FA66053A1}</a:tableStyleId>
              </a:tblPr>
              <a:tblGrid>
                <a:gridCol w="1767200"/>
                <a:gridCol w="1378800"/>
                <a:gridCol w="1181150"/>
              </a:tblGrid>
              <a:tr h="493775">
                <a:tc>
                  <a:txBody>
                    <a:bodyPr/>
                    <a:lstStyle/>
                    <a:p>
                      <a:pPr indent="0" lvl="0" marL="0" rtl="0" algn="l">
                        <a:lnSpc>
                          <a:spcPct val="115000"/>
                        </a:lnSpc>
                        <a:spcBef>
                          <a:spcPts val="0"/>
                        </a:spcBef>
                        <a:spcAft>
                          <a:spcPts val="0"/>
                        </a:spcAft>
                        <a:buNone/>
                      </a:pPr>
                      <a:r>
                        <a:rPr b="1" lang="en">
                          <a:solidFill>
                            <a:srgbClr val="292929"/>
                          </a:solidFill>
                        </a:rPr>
                        <a:t>DATASET</a:t>
                      </a:r>
                      <a:endParaRPr b="1">
                        <a:solidFill>
                          <a:srgbClr val="292929"/>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292929"/>
                          </a:solidFill>
                        </a:rPr>
                        <a:t>TRAINING</a:t>
                      </a:r>
                      <a:endParaRPr b="1">
                        <a:solidFill>
                          <a:srgbClr val="292929"/>
                        </a:solidFill>
                      </a:endParaRPr>
                    </a:p>
                  </a:txBody>
                  <a:tcPr marT="91425" marB="91425" marR="91425" marL="91425"/>
                </a:tc>
                <a:tc>
                  <a:txBody>
                    <a:bodyPr/>
                    <a:lstStyle/>
                    <a:p>
                      <a:pPr indent="0" lvl="0" marL="0" rtl="0" algn="l">
                        <a:lnSpc>
                          <a:spcPct val="115000"/>
                        </a:lnSpc>
                        <a:spcBef>
                          <a:spcPts val="0"/>
                        </a:spcBef>
                        <a:spcAft>
                          <a:spcPts val="0"/>
                        </a:spcAft>
                        <a:buNone/>
                      </a:pPr>
                      <a:r>
                        <a:rPr b="1" lang="en">
                          <a:solidFill>
                            <a:srgbClr val="292929"/>
                          </a:solidFill>
                        </a:rPr>
                        <a:t>TEST</a:t>
                      </a:r>
                      <a:endParaRPr b="1">
                        <a:solidFill>
                          <a:srgbClr val="292929"/>
                        </a:solidFill>
                      </a:endParaRPr>
                    </a:p>
                  </a:txBody>
                  <a:tcPr marT="91425" marB="91425" marR="91425" marL="91425"/>
                </a:tc>
              </a:tr>
              <a:tr h="471975">
                <a:tc>
                  <a:txBody>
                    <a:bodyPr/>
                    <a:lstStyle/>
                    <a:p>
                      <a:pPr indent="0" lvl="0" marL="0" rtl="0" algn="l">
                        <a:lnSpc>
                          <a:spcPct val="115000"/>
                        </a:lnSpc>
                        <a:spcBef>
                          <a:spcPts val="0"/>
                        </a:spcBef>
                        <a:spcAft>
                          <a:spcPts val="0"/>
                        </a:spcAft>
                        <a:buNone/>
                      </a:pPr>
                      <a:r>
                        <a:rPr lang="en"/>
                        <a:t>SemEval Irony</a:t>
                      </a:r>
                      <a:endParaRPr/>
                    </a:p>
                  </a:txBody>
                  <a:tcPr marT="91425" marB="91425" marR="91425" marL="91425"/>
                </a:tc>
                <a:tc>
                  <a:txBody>
                    <a:bodyPr/>
                    <a:lstStyle/>
                    <a:p>
                      <a:pPr indent="0" lvl="0" marL="0" rtl="0" algn="l">
                        <a:lnSpc>
                          <a:spcPct val="115000"/>
                        </a:lnSpc>
                        <a:spcBef>
                          <a:spcPts val="0"/>
                        </a:spcBef>
                        <a:spcAft>
                          <a:spcPts val="0"/>
                        </a:spcAft>
                        <a:buNone/>
                      </a:pPr>
                      <a:r>
                        <a:rPr lang="en"/>
                        <a:t>3833</a:t>
                      </a:r>
                      <a:endParaRPr/>
                    </a:p>
                  </a:txBody>
                  <a:tcPr marT="91425" marB="91425" marR="91425" marL="91425"/>
                </a:tc>
                <a:tc>
                  <a:txBody>
                    <a:bodyPr/>
                    <a:lstStyle/>
                    <a:p>
                      <a:pPr indent="0" lvl="0" marL="0" rtl="0" algn="l">
                        <a:lnSpc>
                          <a:spcPct val="115000"/>
                        </a:lnSpc>
                        <a:spcBef>
                          <a:spcPts val="0"/>
                        </a:spcBef>
                        <a:spcAft>
                          <a:spcPts val="0"/>
                        </a:spcAft>
                        <a:buNone/>
                      </a:pPr>
                      <a:r>
                        <a:rPr lang="en"/>
                        <a:t>958</a:t>
                      </a:r>
                      <a:endParaRPr/>
                    </a:p>
                  </a:txBody>
                  <a:tcPr marT="91425" marB="91425" marR="91425" marL="91425"/>
                </a:tc>
              </a:tr>
              <a:tr h="450175">
                <a:tc>
                  <a:txBody>
                    <a:bodyPr/>
                    <a:lstStyle/>
                    <a:p>
                      <a:pPr indent="0" lvl="0" marL="0" rtl="0" algn="l">
                        <a:lnSpc>
                          <a:spcPct val="115000"/>
                        </a:lnSpc>
                        <a:spcBef>
                          <a:spcPts val="0"/>
                        </a:spcBef>
                        <a:spcAft>
                          <a:spcPts val="0"/>
                        </a:spcAft>
                        <a:buNone/>
                      </a:pPr>
                      <a:r>
                        <a:rPr lang="en"/>
                        <a:t>News Headline</a:t>
                      </a:r>
                      <a:endParaRPr/>
                    </a:p>
                  </a:txBody>
                  <a:tcPr marT="91425" marB="91425" marR="91425" marL="91425"/>
                </a:tc>
                <a:tc>
                  <a:txBody>
                    <a:bodyPr/>
                    <a:lstStyle/>
                    <a:p>
                      <a:pPr indent="0" lvl="0" marL="0" rtl="0" algn="l">
                        <a:lnSpc>
                          <a:spcPct val="115000"/>
                        </a:lnSpc>
                        <a:spcBef>
                          <a:spcPts val="0"/>
                        </a:spcBef>
                        <a:spcAft>
                          <a:spcPts val="0"/>
                        </a:spcAft>
                        <a:buNone/>
                      </a:pPr>
                      <a:r>
                        <a:rPr lang="en"/>
                        <a:t>27691</a:t>
                      </a:r>
                      <a:endParaRPr/>
                    </a:p>
                  </a:txBody>
                  <a:tcPr marT="91425" marB="91425" marR="91425" marL="91425"/>
                </a:tc>
                <a:tc>
                  <a:txBody>
                    <a:bodyPr/>
                    <a:lstStyle/>
                    <a:p>
                      <a:pPr indent="0" lvl="0" marL="0" rtl="0" algn="l">
                        <a:lnSpc>
                          <a:spcPct val="115000"/>
                        </a:lnSpc>
                        <a:spcBef>
                          <a:spcPts val="0"/>
                        </a:spcBef>
                        <a:spcAft>
                          <a:spcPts val="0"/>
                        </a:spcAft>
                        <a:buNone/>
                      </a:pPr>
                      <a:r>
                        <a:rPr lang="en"/>
                        <a:t>27691</a:t>
                      </a:r>
                      <a:endParaRPr/>
                    </a:p>
                  </a:txBody>
                  <a:tcPr marT="91425" marB="91425" marR="91425" marL="91425"/>
                </a:tc>
              </a:tr>
              <a:tr h="713425">
                <a:tc>
                  <a:txBody>
                    <a:bodyPr/>
                    <a:lstStyle/>
                    <a:p>
                      <a:pPr indent="0" lvl="0" marL="0" rtl="0" algn="l">
                        <a:lnSpc>
                          <a:spcPct val="115000"/>
                        </a:lnSpc>
                        <a:spcBef>
                          <a:spcPts val="0"/>
                        </a:spcBef>
                        <a:spcAft>
                          <a:spcPts val="0"/>
                        </a:spcAft>
                        <a:buNone/>
                      </a:pPr>
                      <a:r>
                        <a:rPr lang="en"/>
                        <a:t>FigLang 2020 Reddit</a:t>
                      </a:r>
                      <a:endParaRPr/>
                    </a:p>
                  </a:txBody>
                  <a:tcPr marT="91425" marB="91425" marR="91425" marL="91425"/>
                </a:tc>
                <a:tc>
                  <a:txBody>
                    <a:bodyPr/>
                    <a:lstStyle/>
                    <a:p>
                      <a:pPr indent="0" lvl="0" marL="0" rtl="0" algn="l">
                        <a:lnSpc>
                          <a:spcPct val="115000"/>
                        </a:lnSpc>
                        <a:spcBef>
                          <a:spcPts val="0"/>
                        </a:spcBef>
                        <a:spcAft>
                          <a:spcPts val="0"/>
                        </a:spcAft>
                        <a:buNone/>
                      </a:pPr>
                      <a:r>
                        <a:rPr lang="en"/>
                        <a:t>3520</a:t>
                      </a:r>
                      <a:endParaRPr/>
                    </a:p>
                  </a:txBody>
                  <a:tcPr marT="91425" marB="91425" marR="91425" marL="91425"/>
                </a:tc>
                <a:tc>
                  <a:txBody>
                    <a:bodyPr/>
                    <a:lstStyle/>
                    <a:p>
                      <a:pPr indent="0" lvl="0" marL="0" rtl="0" algn="l">
                        <a:lnSpc>
                          <a:spcPct val="115000"/>
                        </a:lnSpc>
                        <a:spcBef>
                          <a:spcPts val="0"/>
                        </a:spcBef>
                        <a:spcAft>
                          <a:spcPts val="0"/>
                        </a:spcAft>
                        <a:buNone/>
                      </a:pPr>
                      <a:r>
                        <a:rPr lang="en"/>
                        <a:t>880</a:t>
                      </a:r>
                      <a:endParaRPr/>
                    </a:p>
                  </a:txBody>
                  <a:tcPr marT="91425" marB="91425" marR="91425" marL="91425"/>
                </a:tc>
              </a:tr>
            </a:tbl>
          </a:graphicData>
        </a:graphic>
      </p:graphicFrame>
      <p:cxnSp>
        <p:nvCxnSpPr>
          <p:cNvPr id="298" name="Google Shape;298;p15"/>
          <p:cNvCxnSpPr/>
          <p:nvPr/>
        </p:nvCxnSpPr>
        <p:spPr>
          <a:xfrm>
            <a:off x="409350" y="2411575"/>
            <a:ext cx="4084500" cy="9000"/>
          </a:xfrm>
          <a:prstGeom prst="straightConnector1">
            <a:avLst/>
          </a:prstGeom>
          <a:noFill/>
          <a:ln cap="flat" cmpd="sng" w="19050">
            <a:solidFill>
              <a:srgbClr val="29292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ctrTitle"/>
          </p:nvPr>
        </p:nvSpPr>
        <p:spPr>
          <a:xfrm>
            <a:off x="156700" y="-50525"/>
            <a:ext cx="4929300" cy="142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325">
                <a:solidFill>
                  <a:schemeClr val="dk2"/>
                </a:solidFill>
              </a:rPr>
              <a:t>Experimental</a:t>
            </a:r>
            <a:r>
              <a:rPr lang="en" sz="2325">
                <a:solidFill>
                  <a:schemeClr val="dk2"/>
                </a:solidFill>
              </a:rPr>
              <a:t> Setup and Results</a:t>
            </a:r>
            <a:endParaRPr sz="2325">
              <a:solidFill>
                <a:schemeClr val="dk2"/>
              </a:solidFill>
            </a:endParaRPr>
          </a:p>
          <a:p>
            <a:pPr indent="0" lvl="0" marL="0" rtl="0" algn="l">
              <a:spcBef>
                <a:spcPts val="0"/>
              </a:spcBef>
              <a:spcAft>
                <a:spcPts val="0"/>
              </a:spcAft>
              <a:buNone/>
            </a:pPr>
            <a:r>
              <a:t/>
            </a:r>
            <a:endParaRPr sz="2125">
              <a:solidFill>
                <a:schemeClr val="dk2"/>
              </a:solidFill>
            </a:endParaRPr>
          </a:p>
        </p:txBody>
      </p:sp>
      <p:sp>
        <p:nvSpPr>
          <p:cNvPr id="304" name="Google Shape;304;p16"/>
          <p:cNvSpPr txBox="1"/>
          <p:nvPr>
            <p:ph idx="1" type="subTitle"/>
          </p:nvPr>
        </p:nvSpPr>
        <p:spPr>
          <a:xfrm>
            <a:off x="359175" y="1475350"/>
            <a:ext cx="4255500" cy="341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25">
                <a:solidFill>
                  <a:schemeClr val="dk2"/>
                </a:solidFill>
              </a:rPr>
              <a:t> </a:t>
            </a:r>
            <a:endParaRPr sz="1525">
              <a:solidFill>
                <a:schemeClr val="dk2"/>
              </a:solidFill>
            </a:endParaRPr>
          </a:p>
          <a:p>
            <a:pPr indent="0" lvl="0" marL="0" rtl="0" algn="l">
              <a:lnSpc>
                <a:spcPct val="95000"/>
              </a:lnSpc>
              <a:spcBef>
                <a:spcPts val="1200"/>
              </a:spcBef>
              <a:spcAft>
                <a:spcPts val="0"/>
              </a:spcAft>
              <a:buSzPts val="275"/>
              <a:buNone/>
            </a:pPr>
            <a:r>
              <a:t/>
            </a:r>
            <a:endParaRPr sz="1525">
              <a:solidFill>
                <a:schemeClr val="dk2"/>
              </a:solidFill>
            </a:endParaRPr>
          </a:p>
          <a:p>
            <a:pPr indent="0" lvl="0" marL="0" rtl="0" algn="l">
              <a:lnSpc>
                <a:spcPct val="95000"/>
              </a:lnSpc>
              <a:spcBef>
                <a:spcPts val="1200"/>
              </a:spcBef>
              <a:spcAft>
                <a:spcPts val="0"/>
              </a:spcAft>
              <a:buSzPts val="275"/>
              <a:buNone/>
            </a:pPr>
            <a:r>
              <a:t/>
            </a:r>
            <a:endParaRPr sz="1525">
              <a:solidFill>
                <a:schemeClr val="dk2"/>
              </a:solidFill>
            </a:endParaRPr>
          </a:p>
          <a:p>
            <a:pPr indent="0" lvl="0" marL="0" rtl="0" algn="l">
              <a:lnSpc>
                <a:spcPct val="80000"/>
              </a:lnSpc>
              <a:spcBef>
                <a:spcPts val="1200"/>
              </a:spcBef>
              <a:spcAft>
                <a:spcPts val="0"/>
              </a:spcAft>
              <a:buSzPts val="275"/>
              <a:buNone/>
            </a:pPr>
            <a:r>
              <a:t/>
            </a:r>
            <a:endParaRPr/>
          </a:p>
        </p:txBody>
      </p:sp>
      <p:pic>
        <p:nvPicPr>
          <p:cNvPr id="305" name="Google Shape;305;p16"/>
          <p:cNvPicPr preferRelativeResize="0"/>
          <p:nvPr/>
        </p:nvPicPr>
        <p:blipFill>
          <a:blip r:embed="rId3">
            <a:alphaModFix/>
          </a:blip>
          <a:stretch>
            <a:fillRect/>
          </a:stretch>
        </p:blipFill>
        <p:spPr>
          <a:xfrm>
            <a:off x="243613" y="932800"/>
            <a:ext cx="4755476" cy="2825075"/>
          </a:xfrm>
          <a:prstGeom prst="rect">
            <a:avLst/>
          </a:prstGeom>
          <a:noFill/>
          <a:ln>
            <a:noFill/>
          </a:ln>
        </p:spPr>
      </p:pic>
      <p:sp>
        <p:nvSpPr>
          <p:cNvPr id="306" name="Google Shape;306;p16"/>
          <p:cNvSpPr txBox="1"/>
          <p:nvPr/>
        </p:nvSpPr>
        <p:spPr>
          <a:xfrm>
            <a:off x="6925375" y="1869450"/>
            <a:ext cx="19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7" name="Google Shape;307;p16"/>
          <p:cNvSpPr txBox="1"/>
          <p:nvPr/>
        </p:nvSpPr>
        <p:spPr>
          <a:xfrm>
            <a:off x="6612100" y="1075150"/>
            <a:ext cx="22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08" name="Google Shape;308;p16"/>
          <p:cNvPicPr preferRelativeResize="0"/>
          <p:nvPr/>
        </p:nvPicPr>
        <p:blipFill>
          <a:blip r:embed="rId4">
            <a:alphaModFix/>
          </a:blip>
          <a:stretch>
            <a:fillRect/>
          </a:stretch>
        </p:blipFill>
        <p:spPr>
          <a:xfrm>
            <a:off x="5562125" y="1310500"/>
            <a:ext cx="3373525" cy="2069675"/>
          </a:xfrm>
          <a:prstGeom prst="rect">
            <a:avLst/>
          </a:prstGeom>
          <a:noFill/>
          <a:ln>
            <a:noFill/>
          </a:ln>
        </p:spPr>
      </p:pic>
      <p:sp>
        <p:nvSpPr>
          <p:cNvPr id="309" name="Google Shape;309;p16"/>
          <p:cNvSpPr txBox="1"/>
          <p:nvPr/>
        </p:nvSpPr>
        <p:spPr>
          <a:xfrm>
            <a:off x="243625" y="3936850"/>
            <a:ext cx="5071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t>In the bar diagram of accuracy of the baseline DistilBERT and GCN model (in various edge configurations), we do not observe any significant change in sarcasm detection performance with the incorporation of commonsense sequences.</a:t>
            </a:r>
            <a:endParaRPr>
              <a:latin typeface="Nunito"/>
              <a:ea typeface="Nunito"/>
              <a:cs typeface="Nunito"/>
              <a:sym typeface="Nunito"/>
            </a:endParaRPr>
          </a:p>
        </p:txBody>
      </p:sp>
      <p:sp>
        <p:nvSpPr>
          <p:cNvPr id="310" name="Google Shape;310;p16"/>
          <p:cNvSpPr txBox="1"/>
          <p:nvPr/>
        </p:nvSpPr>
        <p:spPr>
          <a:xfrm>
            <a:off x="5591688" y="3634475"/>
            <a:ext cx="33144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t>In the Performance Chart of the proposed model (GCN) for different edge configurations, we observe a sharp performance drop in (COMET →input) configuration.</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ctrTitle"/>
          </p:nvPr>
        </p:nvSpPr>
        <p:spPr>
          <a:xfrm>
            <a:off x="824000" y="934375"/>
            <a:ext cx="3064800" cy="14328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 sz="1550">
                <a:solidFill>
                  <a:srgbClr val="292929"/>
                </a:solidFill>
                <a:latin typeface="Arial"/>
                <a:ea typeface="Arial"/>
                <a:cs typeface="Arial"/>
                <a:sym typeface="Arial"/>
              </a:rPr>
              <a:t>Saliency Test</a:t>
            </a:r>
            <a:endParaRPr sz="1550">
              <a:solidFill>
                <a:srgbClr val="292929"/>
              </a:solidFill>
              <a:latin typeface="Arial"/>
              <a:ea typeface="Arial"/>
              <a:cs typeface="Arial"/>
              <a:sym typeface="Arial"/>
            </a:endParaRPr>
          </a:p>
          <a:p>
            <a:pPr indent="0" lvl="0" marL="0" rtl="0" algn="l">
              <a:lnSpc>
                <a:spcPct val="115000"/>
              </a:lnSpc>
              <a:spcBef>
                <a:spcPts val="1200"/>
              </a:spcBef>
              <a:spcAft>
                <a:spcPts val="0"/>
              </a:spcAft>
              <a:buNone/>
            </a:pPr>
            <a:r>
              <a:rPr b="0" lang="en" sz="1500">
                <a:solidFill>
                  <a:srgbClr val="292929"/>
                </a:solidFill>
              </a:rPr>
              <a:t>(a) Gradient-based saliency</a:t>
            </a:r>
            <a:endParaRPr b="0" sz="1500">
              <a:solidFill>
                <a:srgbClr val="292929"/>
              </a:solidFill>
            </a:endParaRPr>
          </a:p>
          <a:p>
            <a:pPr indent="0" lvl="0" marL="0" rtl="0" algn="l">
              <a:lnSpc>
                <a:spcPct val="115000"/>
              </a:lnSpc>
              <a:spcBef>
                <a:spcPts val="1200"/>
              </a:spcBef>
              <a:spcAft>
                <a:spcPts val="0"/>
              </a:spcAft>
              <a:buNone/>
            </a:pPr>
            <a:r>
              <a:rPr b="0" lang="en" sz="1500">
                <a:solidFill>
                  <a:srgbClr val="292929"/>
                </a:solidFill>
              </a:rPr>
              <a:t>(b) Occlusion-based saliency</a:t>
            </a:r>
            <a:endParaRPr b="0" sz="1500">
              <a:solidFill>
                <a:srgbClr val="292929"/>
              </a:solidFill>
            </a:endParaRPr>
          </a:p>
          <a:p>
            <a:pPr indent="0" lvl="0" marL="0" rtl="0" algn="l">
              <a:lnSpc>
                <a:spcPct val="115000"/>
              </a:lnSpc>
              <a:spcBef>
                <a:spcPts val="1200"/>
              </a:spcBef>
              <a:spcAft>
                <a:spcPts val="0"/>
              </a:spcAft>
              <a:buNone/>
            </a:pPr>
            <a:r>
              <a:t/>
            </a:r>
            <a:endParaRPr sz="777"/>
          </a:p>
          <a:p>
            <a:pPr indent="0" lvl="0" marL="0" rtl="0" algn="l">
              <a:spcBef>
                <a:spcPts val="1200"/>
              </a:spcBef>
              <a:spcAft>
                <a:spcPts val="0"/>
              </a:spcAft>
              <a:buNone/>
            </a:pPr>
            <a:r>
              <a:t/>
            </a:r>
            <a:endParaRPr/>
          </a:p>
        </p:txBody>
      </p:sp>
      <p:sp>
        <p:nvSpPr>
          <p:cNvPr id="316" name="Google Shape;316;p17"/>
          <p:cNvSpPr txBox="1"/>
          <p:nvPr>
            <p:ph idx="1" type="subTitle"/>
          </p:nvPr>
        </p:nvSpPr>
        <p:spPr>
          <a:xfrm>
            <a:off x="768500" y="2367175"/>
            <a:ext cx="7550100" cy="2663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rgbClr val="000000"/>
              </a:buClr>
              <a:buSzPts val="990"/>
              <a:buFont typeface="Arial"/>
              <a:buNone/>
            </a:pPr>
            <a:r>
              <a:rPr b="1" lang="en" sz="1400">
                <a:solidFill>
                  <a:srgbClr val="000000"/>
                </a:solidFill>
                <a:latin typeface="Arial"/>
                <a:ea typeface="Arial"/>
                <a:cs typeface="Arial"/>
                <a:sym typeface="Arial"/>
              </a:rPr>
              <a:t>Efficacy of Commonsense</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To measure the efficacy, a new measure </a:t>
            </a:r>
            <a:r>
              <a:rPr b="1" lang="en" sz="1400">
                <a:solidFill>
                  <a:srgbClr val="000000"/>
                </a:solidFill>
                <a:latin typeface="Arial"/>
                <a:ea typeface="Arial"/>
                <a:cs typeface="Arial"/>
                <a:sym typeface="Arial"/>
              </a:rPr>
              <a:t>non-sarcastic class coverage </a:t>
            </a:r>
            <a:r>
              <a:rPr lang="en" sz="1400">
                <a:solidFill>
                  <a:srgbClr val="000000"/>
                </a:solidFill>
                <a:latin typeface="Arial"/>
                <a:ea typeface="Arial"/>
                <a:cs typeface="Arial"/>
                <a:sym typeface="Arial"/>
              </a:rPr>
              <a:t>has been used:</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Clr>
                <a:srgbClr val="000000"/>
              </a:buClr>
              <a:buSzPts val="990"/>
              <a:buFont typeface="Arial"/>
              <a:buNone/>
            </a:pPr>
            <a:r>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Commonsense is only useful in detecting sarcasm with polarity contrast but struggles with other types of sarcasm.</a:t>
            </a:r>
            <a:endParaRPr sz="1400">
              <a:solidFill>
                <a:srgbClr val="000000"/>
              </a:solidFill>
              <a:latin typeface="Arial"/>
              <a:ea typeface="Arial"/>
              <a:cs typeface="Arial"/>
              <a:sym typeface="Arial"/>
            </a:endParaRPr>
          </a:p>
        </p:txBody>
      </p:sp>
      <p:sp>
        <p:nvSpPr>
          <p:cNvPr id="317" name="Google Shape;317;p17"/>
          <p:cNvSpPr txBox="1"/>
          <p:nvPr/>
        </p:nvSpPr>
        <p:spPr>
          <a:xfrm>
            <a:off x="5010025" y="400450"/>
            <a:ext cx="3239100" cy="245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D</a:t>
            </a:r>
            <a:r>
              <a:rPr lang="en" sz="900"/>
              <a:t>ATASET                                    </a:t>
            </a:r>
            <a:r>
              <a:rPr lang="en" sz="1100"/>
              <a:t>C</a:t>
            </a:r>
            <a:r>
              <a:rPr lang="en" sz="800"/>
              <a:t>NS GCN</a:t>
            </a:r>
            <a:endParaRPr sz="800"/>
          </a:p>
          <a:p>
            <a:pPr indent="0" lvl="0" marL="0" rtl="0" algn="l">
              <a:lnSpc>
                <a:spcPct val="115000"/>
              </a:lnSpc>
              <a:spcBef>
                <a:spcPts val="1200"/>
              </a:spcBef>
              <a:spcAft>
                <a:spcPts val="0"/>
              </a:spcAft>
              <a:buNone/>
            </a:pPr>
            <a:r>
              <a:t/>
            </a:r>
            <a:endParaRPr sz="900"/>
          </a:p>
          <a:p>
            <a:pPr indent="0" lvl="0" marL="0" rtl="0" algn="l">
              <a:lnSpc>
                <a:spcPct val="115000"/>
              </a:lnSpc>
              <a:spcBef>
                <a:spcPts val="1200"/>
              </a:spcBef>
              <a:spcAft>
                <a:spcPts val="0"/>
              </a:spcAft>
              <a:buNone/>
            </a:pPr>
            <a:r>
              <a:rPr lang="en" sz="1100"/>
              <a:t>News Headline                   </a:t>
            </a:r>
            <a:r>
              <a:rPr lang="en" sz="1100"/>
              <a:t>83.8% </a:t>
            </a:r>
            <a:endParaRPr sz="1100"/>
          </a:p>
          <a:p>
            <a:pPr indent="0" lvl="0" marL="0" rtl="0" algn="l">
              <a:lnSpc>
                <a:spcPct val="115000"/>
              </a:lnSpc>
              <a:spcBef>
                <a:spcPts val="1200"/>
              </a:spcBef>
              <a:spcAft>
                <a:spcPts val="0"/>
              </a:spcAft>
              <a:buNone/>
            </a:pPr>
            <a:r>
              <a:rPr lang="en" sz="1100"/>
              <a:t> SemEval Irony                   </a:t>
            </a:r>
            <a:r>
              <a:rPr lang="en" sz="1100"/>
              <a:t>64.6% </a:t>
            </a:r>
            <a:endParaRPr sz="1100"/>
          </a:p>
          <a:p>
            <a:pPr indent="0" lvl="0" marL="0" rtl="0" algn="l">
              <a:lnSpc>
                <a:spcPct val="115000"/>
              </a:lnSpc>
              <a:spcBef>
                <a:spcPts val="1200"/>
              </a:spcBef>
              <a:spcAft>
                <a:spcPts val="0"/>
              </a:spcAft>
              <a:buNone/>
            </a:pPr>
            <a:r>
              <a:rPr lang="en" sz="1100"/>
              <a:t> FigLang 2020 Reddit         </a:t>
            </a:r>
            <a:r>
              <a:rPr lang="en" sz="1100"/>
              <a:t>96.8%</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latin typeface="Nunito"/>
              <a:ea typeface="Nunito"/>
              <a:cs typeface="Nunito"/>
              <a:sym typeface="Nunito"/>
            </a:endParaRPr>
          </a:p>
        </p:txBody>
      </p:sp>
      <p:cxnSp>
        <p:nvCxnSpPr>
          <p:cNvPr id="318" name="Google Shape;318;p17"/>
          <p:cNvCxnSpPr/>
          <p:nvPr/>
        </p:nvCxnSpPr>
        <p:spPr>
          <a:xfrm>
            <a:off x="4885450" y="934375"/>
            <a:ext cx="2963400" cy="9000"/>
          </a:xfrm>
          <a:prstGeom prst="straightConnector1">
            <a:avLst/>
          </a:prstGeom>
          <a:noFill/>
          <a:ln cap="flat" cmpd="sng" w="19050">
            <a:solidFill>
              <a:schemeClr val="dk2"/>
            </a:solidFill>
            <a:prstDash val="solid"/>
            <a:round/>
            <a:headEnd len="med" w="med" type="none"/>
            <a:tailEnd len="med" w="med" type="none"/>
          </a:ln>
        </p:spPr>
      </p:cxnSp>
      <p:pic>
        <p:nvPicPr>
          <p:cNvPr id="319" name="Google Shape;319;p17"/>
          <p:cNvPicPr preferRelativeResize="0"/>
          <p:nvPr/>
        </p:nvPicPr>
        <p:blipFill>
          <a:blip r:embed="rId3">
            <a:alphaModFix/>
          </a:blip>
          <a:stretch>
            <a:fillRect/>
          </a:stretch>
        </p:blipFill>
        <p:spPr>
          <a:xfrm>
            <a:off x="1428600" y="3438981"/>
            <a:ext cx="3064800" cy="6870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ctrTitle"/>
          </p:nvPr>
        </p:nvSpPr>
        <p:spPr>
          <a:xfrm>
            <a:off x="824000" y="258075"/>
            <a:ext cx="6900300" cy="1477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SzPts val="990"/>
              <a:buNone/>
            </a:pPr>
            <a:r>
              <a:rPr b="0" lang="en" sz="1829" u="sng">
                <a:solidFill>
                  <a:srgbClr val="000000"/>
                </a:solidFill>
                <a:latin typeface="Arial"/>
                <a:ea typeface="Arial"/>
                <a:cs typeface="Arial"/>
                <a:sym typeface="Arial"/>
              </a:rPr>
              <a:t>Qualitative Analysis </a:t>
            </a:r>
            <a:r>
              <a:rPr b="0" lang="en" sz="1800" u="sng">
                <a:solidFill>
                  <a:srgbClr val="000000"/>
                </a:solidFill>
                <a:latin typeface="Arial"/>
                <a:ea typeface="Arial"/>
                <a:cs typeface="Arial"/>
                <a:sym typeface="Arial"/>
              </a:rPr>
              <a:t> </a:t>
            </a:r>
            <a:r>
              <a:rPr b="0" lang="en" sz="1829" u="sng">
                <a:solidFill>
                  <a:srgbClr val="000000"/>
                </a:solidFill>
                <a:latin typeface="Arial"/>
                <a:ea typeface="Arial"/>
                <a:cs typeface="Arial"/>
                <a:sym typeface="Arial"/>
              </a:rPr>
              <a:t>And Conclusion and Future work</a:t>
            </a:r>
            <a:endParaRPr sz="3540" u="sng"/>
          </a:p>
        </p:txBody>
      </p:sp>
      <p:sp>
        <p:nvSpPr>
          <p:cNvPr id="325" name="Google Shape;325;p18"/>
          <p:cNvSpPr txBox="1"/>
          <p:nvPr/>
        </p:nvSpPr>
        <p:spPr>
          <a:xfrm>
            <a:off x="953925" y="1920750"/>
            <a:ext cx="72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6" name="Google Shape;326;p18"/>
          <p:cNvSpPr txBox="1"/>
          <p:nvPr/>
        </p:nvSpPr>
        <p:spPr>
          <a:xfrm>
            <a:off x="865575" y="2896350"/>
            <a:ext cx="41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18"/>
          <p:cNvSpPr txBox="1"/>
          <p:nvPr/>
        </p:nvSpPr>
        <p:spPr>
          <a:xfrm>
            <a:off x="399625" y="1972325"/>
            <a:ext cx="73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18"/>
          <p:cNvSpPr txBox="1"/>
          <p:nvPr/>
        </p:nvSpPr>
        <p:spPr>
          <a:xfrm>
            <a:off x="412500" y="1675825"/>
            <a:ext cx="7332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Sequence cannot predict non-sarcasm.</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COMET Sequence does capture contrast between intention and effect.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Even when detecting polarity contrast it still cannot properly detect or predict sarcasm,irony or satire.</a:t>
            </a:r>
            <a:endParaRPr>
              <a:latin typeface="Nunito"/>
              <a:ea typeface="Nunito"/>
              <a:cs typeface="Nunito"/>
              <a:sym typeface="Nunito"/>
            </a:endParaRPr>
          </a:p>
        </p:txBody>
      </p:sp>
      <p:sp>
        <p:nvSpPr>
          <p:cNvPr id="329" name="Google Shape;329;p18"/>
          <p:cNvSpPr txBox="1"/>
          <p:nvPr/>
        </p:nvSpPr>
        <p:spPr>
          <a:xfrm>
            <a:off x="502750" y="3429000"/>
            <a:ext cx="733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 </a:t>
            </a:r>
            <a:r>
              <a:rPr lang="en">
                <a:latin typeface="Nunito"/>
                <a:ea typeface="Nunito"/>
                <a:cs typeface="Nunito"/>
                <a:sym typeface="Nunito"/>
              </a:rPr>
              <a:t>conclusion</a:t>
            </a:r>
            <a:r>
              <a:rPr lang="en">
                <a:latin typeface="Nunito"/>
                <a:ea typeface="Nunito"/>
                <a:cs typeface="Nunito"/>
                <a:sym typeface="Nunito"/>
              </a:rPr>
              <a:t> </a:t>
            </a:r>
            <a:r>
              <a:rPr lang="en">
                <a:latin typeface="Nunito"/>
                <a:ea typeface="Nunito"/>
                <a:cs typeface="Nunito"/>
                <a:sym typeface="Nunito"/>
              </a:rPr>
              <a:t>implementations</a:t>
            </a:r>
            <a:r>
              <a:rPr lang="en">
                <a:latin typeface="Nunito"/>
                <a:ea typeface="Nunito"/>
                <a:cs typeface="Nunito"/>
                <a:sym typeface="Nunito"/>
              </a:rPr>
              <a:t> and testing has proved that COMET sequencing is not better than the baseline models. Common sense knowledge is </a:t>
            </a:r>
            <a:r>
              <a:rPr lang="en">
                <a:latin typeface="Nunito"/>
                <a:ea typeface="Nunito"/>
                <a:cs typeface="Nunito"/>
                <a:sym typeface="Nunito"/>
              </a:rPr>
              <a:t>still  important and needs to be explored further along with the inclusion of factual world knowledge in the future.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