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1"/>
    <p:sldMasterId id="2147483759"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3" name="PlaceHolder 2"/>
          <p:cNvSpPr>
            <a:spLocks noGrp="1"/>
          </p:cNvSpPr>
          <p:nvPr>
            <p:ph type="body"/>
          </p:nvPr>
        </p:nvSpPr>
        <p:spPr>
          <a:xfrm>
            <a:off x="1261800" y="182880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4" name="PlaceHolder 3"/>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16"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7"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8"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9" name="PlaceHolder 5"/>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21" name="PlaceHolder 2"/>
          <p:cNvSpPr>
            <a:spLocks noGrp="1"/>
          </p:cNvSpPr>
          <p:nvPr>
            <p:ph type="body"/>
          </p:nvPr>
        </p:nvSpPr>
        <p:spPr>
          <a:xfrm>
            <a:off x="12618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2" name="PlaceHolder 3"/>
          <p:cNvSpPr>
            <a:spLocks noGrp="1"/>
          </p:cNvSpPr>
          <p:nvPr>
            <p:ph type="body"/>
          </p:nvPr>
        </p:nvSpPr>
        <p:spPr>
          <a:xfrm>
            <a:off x="416772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3" name="PlaceHolder 4"/>
          <p:cNvSpPr>
            <a:spLocks noGrp="1"/>
          </p:cNvSpPr>
          <p:nvPr>
            <p:ph type="body"/>
          </p:nvPr>
        </p:nvSpPr>
        <p:spPr>
          <a:xfrm>
            <a:off x="7074000" y="182880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4" name="PlaceHolder 5"/>
          <p:cNvSpPr>
            <a:spLocks noGrp="1"/>
          </p:cNvSpPr>
          <p:nvPr>
            <p:ph type="body"/>
          </p:nvPr>
        </p:nvSpPr>
        <p:spPr>
          <a:xfrm>
            <a:off x="12618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5" name="PlaceHolder 6"/>
          <p:cNvSpPr>
            <a:spLocks noGrp="1"/>
          </p:cNvSpPr>
          <p:nvPr>
            <p:ph type="body"/>
          </p:nvPr>
        </p:nvSpPr>
        <p:spPr>
          <a:xfrm>
            <a:off x="416772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26" name="PlaceHolder 7"/>
          <p:cNvSpPr>
            <a:spLocks noGrp="1"/>
          </p:cNvSpPr>
          <p:nvPr>
            <p:ph type="body"/>
          </p:nvPr>
        </p:nvSpPr>
        <p:spPr>
          <a:xfrm>
            <a:off x="7074000" y="4101480"/>
            <a:ext cx="276732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a:xfrm>
            <a:off x="3962399" y="5870575"/>
            <a:ext cx="4893958" cy="377825"/>
          </a:xfrm>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a:xfrm>
            <a:off x="10608958" y="5870575"/>
            <a:ext cx="551167" cy="377825"/>
          </a:xfrm>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8730891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40333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244465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086164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8" name="Footer Placeholder 7"/>
          <p:cNvSpPr>
            <a:spLocks noGrp="1"/>
          </p:cNvSpPr>
          <p:nvPr>
            <p:ph type="ftr" sz="quarter" idx="11"/>
          </p:nvPr>
        </p:nvSpPr>
        <p:spPr/>
        <p:txBody>
          <a:bodyPr/>
          <a:lstStyle/>
          <a:p>
            <a:endParaRPr lang="en-IN" sz="2400" b="0" strike="noStrike" spc="-1">
              <a:latin typeface="Times New Roman"/>
            </a:endParaRPr>
          </a:p>
        </p:txBody>
      </p:sp>
      <p:sp>
        <p:nvSpPr>
          <p:cNvPr id="9" name="Slide Number Placeholder 8"/>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199326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45549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3" name="Footer Placeholder 2"/>
          <p:cNvSpPr>
            <a:spLocks noGrp="1"/>
          </p:cNvSpPr>
          <p:nvPr>
            <p:ph type="ftr" sz="quarter" idx="11"/>
          </p:nvPr>
        </p:nvSpPr>
        <p:spPr/>
        <p:txBody>
          <a:bodyPr/>
          <a:lstStyle/>
          <a:p>
            <a:endParaRPr lang="en-IN" sz="2400" b="0" strike="noStrike" spc="-1">
              <a:latin typeface="Times New Roman"/>
            </a:endParaRPr>
          </a:p>
        </p:txBody>
      </p:sp>
      <p:sp>
        <p:nvSpPr>
          <p:cNvPr id="4" name="Slide Number Placeholder 3"/>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65343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2"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1122651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1901475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6" name="Footer Placeholder 5"/>
          <p:cNvSpPr>
            <a:spLocks noGrp="1"/>
          </p:cNvSpPr>
          <p:nvPr>
            <p:ph type="ftr" sz="quarter" idx="11"/>
          </p:nvPr>
        </p:nvSpPr>
        <p:spPr/>
        <p:txBody>
          <a:bodyPr/>
          <a:lstStyle/>
          <a:p>
            <a:endParaRPr lang="en-IN" sz="2400" b="0" strike="noStrike" spc="-1">
              <a:latin typeface="Times New Roman"/>
            </a:endParaRPr>
          </a:p>
        </p:txBody>
      </p:sp>
      <p:sp>
        <p:nvSpPr>
          <p:cNvPr id="7" name="Slide Number Placeholder 6"/>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14499747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261386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0952271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4235192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9605931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0480440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2371644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lgn="r">
              <a:lnSpc>
                <a:spcPct val="100000"/>
              </a:lnSpc>
            </a:pPr>
            <a:fld id="{F1407C07-697C-43CA-87D8-DDE375F08FF3}" type="datetime">
              <a:rPr lang="en-IN" sz="1050" b="0" strike="noStrike" spc="-1" smtClean="0">
                <a:solidFill>
                  <a:srgbClr val="C1D8F2"/>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11"/>
          </p:nvPr>
        </p:nvSpPr>
        <p:spPr/>
        <p:txBody>
          <a:bodyPr/>
          <a:lstStyle/>
          <a:p>
            <a:endParaRPr lang="en-IN" sz="2400" b="0" strike="noStrike" spc="-1">
              <a:latin typeface="Times New Roman"/>
            </a:endParaRPr>
          </a:p>
        </p:txBody>
      </p:sp>
      <p:sp>
        <p:nvSpPr>
          <p:cNvPr id="6" name="Slide Number Placeholder 5"/>
          <p:cNvSpPr>
            <a:spLocks noGrp="1"/>
          </p:cNvSpPr>
          <p:nvPr>
            <p:ph type="sldNum" sz="quarter" idx="12"/>
          </p:nvPr>
        </p:nvSpPr>
        <p:spPr/>
        <p:txBody>
          <a:bodyPr/>
          <a:lstStyle/>
          <a:p>
            <a:pPr algn="ctr">
              <a:lnSpc>
                <a:spcPct val="100000"/>
              </a:lnSpc>
            </a:pPr>
            <a:fld id="{0E301927-C541-422D-B3E9-4FC3BB1E77F6}" type="slidenum">
              <a:rPr lang="en-IN" sz="3600" b="0" strike="noStrike" spc="-1" smtClean="0">
                <a:solidFill>
                  <a:srgbClr val="448AD7"/>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356737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4" name="PlaceHolder 2"/>
          <p:cNvSpPr>
            <a:spLocks noGrp="1"/>
          </p:cNvSpPr>
          <p:nvPr>
            <p:ph type="body"/>
          </p:nvPr>
        </p:nvSpPr>
        <p:spPr>
          <a:xfrm>
            <a:off x="1261800" y="1828800"/>
            <a:ext cx="8595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8" name="PlaceHolder 2"/>
          <p:cNvSpPr>
            <a:spLocks noGrp="1"/>
          </p:cNvSpPr>
          <p:nvPr>
            <p:ph type="subTitle"/>
          </p:nvPr>
        </p:nvSpPr>
        <p:spPr>
          <a:xfrm>
            <a:off x="1261800" y="1828800"/>
            <a:ext cx="8595000" cy="4350960"/>
          </a:xfrm>
          <a:prstGeom prst="rect">
            <a:avLst/>
          </a:prstGeom>
        </p:spPr>
        <p:txBody>
          <a:bodyPr lIns="0" tIns="0" rIns="0" bIns="0" anchor="ctr">
            <a:noAutofit/>
          </a:bodyPr>
          <a:lstStyle/>
          <a:p>
            <a:pPr algn="ctr"/>
            <a:endParaRPr lang="en-IN" sz="3200" b="0" strike="noStrike" spc="-1">
              <a:latin typeface="Arial"/>
            </a:endParaRPr>
          </a:p>
        </p:txBody>
      </p:sp>
    </p:spTree>
    <p:extLst>
      <p:ext uri="{BB962C8B-B14F-4D97-AF65-F5344CB8AC3E}">
        <p14:creationId xmlns:p14="http://schemas.microsoft.com/office/powerpoint/2010/main" val="3254999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96"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97"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1261800" y="365760"/>
            <a:ext cx="96922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1"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2" name="PlaceHolder 3"/>
          <p:cNvSpPr>
            <a:spLocks noGrp="1"/>
          </p:cNvSpPr>
          <p:nvPr>
            <p:ph type="body"/>
          </p:nvPr>
        </p:nvSpPr>
        <p:spPr>
          <a:xfrm>
            <a:off x="566604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3" name="PlaceHolder 4"/>
          <p:cNvSpPr>
            <a:spLocks noGrp="1"/>
          </p:cNvSpPr>
          <p:nvPr>
            <p:ph type="body"/>
          </p:nvPr>
        </p:nvSpPr>
        <p:spPr>
          <a:xfrm>
            <a:off x="126180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5" name="PlaceHolder 2"/>
          <p:cNvSpPr>
            <a:spLocks noGrp="1"/>
          </p:cNvSpPr>
          <p:nvPr>
            <p:ph type="body"/>
          </p:nvPr>
        </p:nvSpPr>
        <p:spPr>
          <a:xfrm>
            <a:off x="1261800" y="1828800"/>
            <a:ext cx="4194000" cy="435096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6"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07" name="PlaceHolder 4"/>
          <p:cNvSpPr>
            <a:spLocks noGrp="1"/>
          </p:cNvSpPr>
          <p:nvPr>
            <p:ph type="body"/>
          </p:nvPr>
        </p:nvSpPr>
        <p:spPr>
          <a:xfrm>
            <a:off x="5666040" y="410148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261800" y="365760"/>
            <a:ext cx="9692280" cy="1325160"/>
          </a:xfrm>
          <a:prstGeom prst="rect">
            <a:avLst/>
          </a:prstGeom>
        </p:spPr>
        <p:txBody>
          <a:bodyPr lIns="0" tIns="0" rIns="0" bIns="0" anchor="ctr">
            <a:noAutofit/>
          </a:bodyPr>
          <a:lstStyle/>
          <a:p>
            <a:endParaRPr lang="en-US" sz="1800" b="0" strike="noStrike" spc="-1">
              <a:solidFill>
                <a:srgbClr val="000000"/>
              </a:solidFill>
              <a:latin typeface="Century Schoolbook"/>
            </a:endParaRPr>
          </a:p>
        </p:txBody>
      </p:sp>
      <p:sp>
        <p:nvSpPr>
          <p:cNvPr id="109" name="PlaceHolder 2"/>
          <p:cNvSpPr>
            <a:spLocks noGrp="1"/>
          </p:cNvSpPr>
          <p:nvPr>
            <p:ph type="body"/>
          </p:nvPr>
        </p:nvSpPr>
        <p:spPr>
          <a:xfrm>
            <a:off x="126180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0" name="PlaceHolder 3"/>
          <p:cNvSpPr>
            <a:spLocks noGrp="1"/>
          </p:cNvSpPr>
          <p:nvPr>
            <p:ph type="body"/>
          </p:nvPr>
        </p:nvSpPr>
        <p:spPr>
          <a:xfrm>
            <a:off x="5666040" y="1828800"/>
            <a:ext cx="4194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
        <p:nvSpPr>
          <p:cNvPr id="111" name="PlaceHolder 4"/>
          <p:cNvSpPr>
            <a:spLocks noGrp="1"/>
          </p:cNvSpPr>
          <p:nvPr>
            <p:ph type="body"/>
          </p:nvPr>
        </p:nvSpPr>
        <p:spPr>
          <a:xfrm>
            <a:off x="1261800" y="4101480"/>
            <a:ext cx="8595000" cy="2075040"/>
          </a:xfrm>
          <a:prstGeom prst="rect">
            <a:avLst/>
          </a:prstGeom>
        </p:spPr>
        <p:txBody>
          <a:bodyPr lIns="0" tIns="0" rIns="0" bIns="0">
            <a:normAutofit/>
          </a:bodyPr>
          <a:lstStyle/>
          <a:p>
            <a:endParaRPr lang="en-US" sz="1800" b="0" strike="noStrike" spc="9">
              <a:solidFill>
                <a:srgbClr val="000000"/>
              </a:solidFill>
              <a:latin typeface="Century Schoolboo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5" name="CustomShape 1"/>
          <p:cNvSpPr/>
          <p:nvPr/>
        </p:nvSpPr>
        <p:spPr>
          <a:xfrm>
            <a:off x="11292840" y="0"/>
            <a:ext cx="914040" cy="685764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p:style>
      </p:sp>
      <p:sp>
        <p:nvSpPr>
          <p:cNvPr id="86" name="PlaceHolder 2"/>
          <p:cNvSpPr>
            <a:spLocks noGrp="1"/>
          </p:cNvSpPr>
          <p:nvPr>
            <p:ph type="title"/>
          </p:nvPr>
        </p:nvSpPr>
        <p:spPr>
          <a:xfrm>
            <a:off x="1261800" y="365760"/>
            <a:ext cx="9692280" cy="1325160"/>
          </a:xfrm>
          <a:prstGeom prst="rect">
            <a:avLst/>
          </a:prstGeom>
        </p:spPr>
        <p:txBody>
          <a:bodyPr anchor="b">
            <a:noAutofit/>
          </a:bodyPr>
          <a:lstStyle/>
          <a:p>
            <a:pPr>
              <a:lnSpc>
                <a:spcPct val="90000"/>
              </a:lnSpc>
            </a:pPr>
            <a:r>
              <a:rPr lang="en-US" sz="4400" b="0" strike="noStrike" spc="-52">
                <a:solidFill>
                  <a:srgbClr val="000000"/>
                </a:solidFill>
                <a:latin typeface="Century Schoolbook"/>
              </a:rPr>
              <a:t>Click to edit Master title style</a:t>
            </a:r>
            <a:endParaRPr lang="en-US" sz="4400" b="0" strike="noStrike" spc="-1">
              <a:solidFill>
                <a:srgbClr val="000000"/>
              </a:solidFill>
              <a:latin typeface="Century Schoolbook"/>
            </a:endParaRPr>
          </a:p>
        </p:txBody>
      </p:sp>
      <p:sp>
        <p:nvSpPr>
          <p:cNvPr id="87" name="PlaceHolder 3"/>
          <p:cNvSpPr>
            <a:spLocks noGrp="1"/>
          </p:cNvSpPr>
          <p:nvPr>
            <p:ph type="body"/>
          </p:nvPr>
        </p:nvSpPr>
        <p:spPr>
          <a:xfrm>
            <a:off x="1261800" y="1828800"/>
            <a:ext cx="8595000" cy="4350960"/>
          </a:xfrm>
          <a:prstGeom prst="rect">
            <a:avLst/>
          </a:prstGeom>
        </p:spPr>
        <p:txBody>
          <a:bodyPr>
            <a:noAutofit/>
          </a:bodyPr>
          <a:lstStyle/>
          <a:p>
            <a:pPr marL="182880" indent="-182520">
              <a:lnSpc>
                <a:spcPct val="95000"/>
              </a:lnSpc>
              <a:spcBef>
                <a:spcPts val="1400"/>
              </a:spcBef>
              <a:spcAft>
                <a:spcPts val="201"/>
              </a:spcAft>
              <a:buClr>
                <a:srgbClr val="0F6FC6"/>
              </a:buClr>
              <a:buSzPct val="80000"/>
              <a:buFont typeface="Arial"/>
              <a:buChar char="•"/>
            </a:pPr>
            <a:r>
              <a:rPr lang="en-US" sz="1800" b="0" strike="noStrike" spc="9">
                <a:solidFill>
                  <a:srgbClr val="000000"/>
                </a:solidFill>
                <a:latin typeface="Century Schoolbook"/>
              </a:rPr>
              <a:t>Click to edit Master text styles</a:t>
            </a:r>
          </a:p>
          <a:p>
            <a:pPr marL="457200" lvl="1" indent="-182520">
              <a:lnSpc>
                <a:spcPct val="90000"/>
              </a:lnSpc>
              <a:spcBef>
                <a:spcPts val="300"/>
              </a:spcBef>
              <a:spcAft>
                <a:spcPts val="300"/>
              </a:spcAft>
              <a:buClr>
                <a:srgbClr val="0F6FC6"/>
              </a:buClr>
              <a:buFont typeface="Wingdings 2" charset="2"/>
              <a:buChar char=""/>
            </a:pPr>
            <a:r>
              <a:rPr lang="en-US" sz="1600" b="0" strike="noStrike" spc="-1">
                <a:solidFill>
                  <a:srgbClr val="262626"/>
                </a:solidFill>
                <a:latin typeface="Century Schoolbook"/>
              </a:rPr>
              <a:t>Second level</a:t>
            </a:r>
          </a:p>
          <a:p>
            <a:pPr marL="731520" lvl="2"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Third level</a:t>
            </a:r>
          </a:p>
          <a:p>
            <a:pPr marL="1005840" lvl="3"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Fourth level</a:t>
            </a:r>
          </a:p>
          <a:p>
            <a:pPr marL="1280160" lvl="4" indent="-182520">
              <a:lnSpc>
                <a:spcPct val="90000"/>
              </a:lnSpc>
              <a:spcBef>
                <a:spcPts val="300"/>
              </a:spcBef>
              <a:spcAft>
                <a:spcPts val="300"/>
              </a:spcAft>
              <a:buClr>
                <a:srgbClr val="0F6FC6"/>
              </a:buClr>
              <a:buFont typeface="Wingdings 2" charset="2"/>
              <a:buChar char=""/>
            </a:pPr>
            <a:r>
              <a:rPr lang="en-US" sz="1400" b="0" strike="noStrike" spc="-1">
                <a:solidFill>
                  <a:srgbClr val="262626"/>
                </a:solidFill>
                <a:latin typeface="Century Schoolbook"/>
              </a:rPr>
              <a:t>Fifth level</a:t>
            </a:r>
          </a:p>
        </p:txBody>
      </p:sp>
      <p:sp>
        <p:nvSpPr>
          <p:cNvPr id="88" name="PlaceHolder 4"/>
          <p:cNvSpPr>
            <a:spLocks noGrp="1"/>
          </p:cNvSpPr>
          <p:nvPr>
            <p:ph type="dt"/>
          </p:nvPr>
        </p:nvSpPr>
        <p:spPr>
          <a:xfrm rot="16200000">
            <a:off x="10797480" y="999000"/>
            <a:ext cx="1904760" cy="364680"/>
          </a:xfrm>
          <a:prstGeom prst="rect">
            <a:avLst/>
          </a:prstGeom>
        </p:spPr>
        <p:txBody>
          <a:bodyPr anchor="ctr">
            <a:noAutofit/>
          </a:bodyPr>
          <a:lstStyle/>
          <a:p>
            <a:pPr algn="r">
              <a:lnSpc>
                <a:spcPct val="100000"/>
              </a:lnSpc>
            </a:pPr>
            <a:fld id="{D606A020-BD45-4DF6-80F6-8AFCD4F605B8}" type="datetime">
              <a:rPr lang="en-IN" sz="1050" b="0" strike="noStrike" spc="-1">
                <a:solidFill>
                  <a:srgbClr val="C1D8F2"/>
                </a:solidFill>
                <a:latin typeface="Century Schoolbook"/>
              </a:rPr>
              <a:t>03-08-2022</a:t>
            </a:fld>
            <a:endParaRPr lang="en-IN" sz="1050" b="0" strike="noStrike" spc="-1">
              <a:latin typeface="Times New Roman"/>
            </a:endParaRPr>
          </a:p>
        </p:txBody>
      </p:sp>
      <p:sp>
        <p:nvSpPr>
          <p:cNvPr id="89" name="PlaceHolder 5"/>
          <p:cNvSpPr>
            <a:spLocks noGrp="1"/>
          </p:cNvSpPr>
          <p:nvPr>
            <p:ph type="ftr"/>
          </p:nvPr>
        </p:nvSpPr>
        <p:spPr>
          <a:xfrm rot="16200000">
            <a:off x="9959400" y="4047120"/>
            <a:ext cx="3580920" cy="364680"/>
          </a:xfrm>
          <a:prstGeom prst="rect">
            <a:avLst/>
          </a:prstGeom>
        </p:spPr>
        <p:txBody>
          <a:bodyPr anchor="ctr">
            <a:noAutofit/>
          </a:bodyPr>
          <a:lstStyle/>
          <a:p>
            <a:endParaRPr lang="en-IN" sz="2400" b="0" strike="noStrike" spc="-1">
              <a:latin typeface="Times New Roman"/>
            </a:endParaRPr>
          </a:p>
        </p:txBody>
      </p:sp>
      <p:sp>
        <p:nvSpPr>
          <p:cNvPr id="90" name="PlaceHolder 6"/>
          <p:cNvSpPr>
            <a:spLocks noGrp="1"/>
          </p:cNvSpPr>
          <p:nvPr>
            <p:ph type="sldNum"/>
          </p:nvPr>
        </p:nvSpPr>
        <p:spPr>
          <a:xfrm>
            <a:off x="11292840" y="6172200"/>
            <a:ext cx="914040" cy="593280"/>
          </a:xfrm>
          <a:prstGeom prst="rect">
            <a:avLst/>
          </a:prstGeom>
        </p:spPr>
        <p:txBody>
          <a:bodyPr lIns="45720" rIns="45720" anchor="ctr">
            <a:noAutofit/>
          </a:bodyPr>
          <a:lstStyle/>
          <a:p>
            <a:pPr algn="ctr">
              <a:lnSpc>
                <a:spcPct val="100000"/>
              </a:lnSpc>
            </a:pPr>
            <a:fld id="{F4194C58-8CF2-45F5-9678-3496A28EDDD5}" type="slidenum">
              <a:rPr lang="en-IN" sz="3600" b="0" strike="noStrike" spc="-1">
                <a:solidFill>
                  <a:srgbClr val="448AD7"/>
                </a:solidFill>
                <a:latin typeface="Century Schoolbook"/>
              </a:rPr>
              <a:t>‹#›</a:t>
            </a:fld>
            <a:endParaRPr lang="en-IN" sz="36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r">
              <a:lnSpc>
                <a:spcPct val="100000"/>
              </a:lnSpc>
            </a:pPr>
            <a:fld id="{559D4CCC-6264-49AE-BB50-FB09658EBF1E}" type="datetime">
              <a:rPr lang="en-IN" sz="1050" b="0" strike="noStrike" spc="-1" smtClean="0">
                <a:solidFill>
                  <a:srgbClr val="808080"/>
                </a:solidFill>
                <a:latin typeface="Century Schoolbook"/>
              </a:rPr>
              <a:t>03-08-2022</a:t>
            </a:fld>
            <a:endParaRPr lang="en-IN" sz="1050" b="0" strike="noStrike" spc="-1">
              <a:latin typeface="Times New Roman"/>
            </a:endParaRPr>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sz="2400" b="0" strike="noStrike" spc="-1">
              <a:latin typeface="Times New Roman"/>
            </a:endParaRP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lgn="ctr">
              <a:lnSpc>
                <a:spcPct val="100000"/>
              </a:lnSpc>
            </a:pPr>
            <a:fld id="{D720438D-89CA-45B9-BBBC-847CA71CE7BE}" type="slidenum">
              <a:rPr lang="en-IN" sz="3600" b="0" strike="noStrike" spc="-1" smtClean="0">
                <a:solidFill>
                  <a:srgbClr val="A6A6A6"/>
                </a:solidFill>
                <a:latin typeface="Century Schoolbook"/>
              </a:rPr>
              <a:t>‹#›</a:t>
            </a:fld>
            <a:endParaRPr lang="en-IN" sz="3600" b="0" strike="noStrike" spc="-1">
              <a:latin typeface="Times New Roman"/>
            </a:endParaRPr>
          </a:p>
        </p:txBody>
      </p:sp>
    </p:spTree>
    <p:extLst>
      <p:ext uri="{BB962C8B-B14F-4D97-AF65-F5344CB8AC3E}">
        <p14:creationId xmlns:p14="http://schemas.microsoft.com/office/powerpoint/2010/main" val="2894921538"/>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94640" y="758880"/>
            <a:ext cx="11252520" cy="3565800"/>
          </a:xfrm>
          <a:prstGeom prst="rect">
            <a:avLst/>
          </a:prstGeom>
          <a:noFill/>
          <a:ln>
            <a:noFill/>
          </a:ln>
        </p:spPr>
        <p:txBody>
          <a:bodyPr anchor="ctr">
            <a:normAutofit/>
          </a:bodyPr>
          <a:lstStyle/>
          <a:p>
            <a:pPr>
              <a:lnSpc>
                <a:spcPct val="85000"/>
              </a:lnSpc>
            </a:pPr>
            <a:r>
              <a:rPr lang="en-IN" sz="5400" b="0" strike="noStrike" spc="-52">
                <a:solidFill>
                  <a:srgbClr val="FFFFFF"/>
                </a:solidFill>
                <a:latin typeface="Century Schoolbook"/>
              </a:rPr>
              <a:t>HOUSE PRICE PREDICTION</a:t>
            </a:r>
            <a:endParaRPr lang="en-US" sz="5400" b="0" strike="noStrike" spc="-1">
              <a:solidFill>
                <a:srgbClr val="FFFFFF"/>
              </a:solidFill>
              <a:latin typeface="Century Schoolbook"/>
            </a:endParaRPr>
          </a:p>
        </p:txBody>
      </p:sp>
      <p:sp>
        <p:nvSpPr>
          <p:cNvPr id="128" name="TextShape 2"/>
          <p:cNvSpPr txBox="1"/>
          <p:nvPr/>
        </p:nvSpPr>
        <p:spPr>
          <a:xfrm>
            <a:off x="8547120" y="5377154"/>
            <a:ext cx="3200040" cy="977400"/>
          </a:xfrm>
          <a:prstGeom prst="rect">
            <a:avLst/>
          </a:prstGeom>
          <a:noFill/>
          <a:ln>
            <a:noFill/>
          </a:ln>
        </p:spPr>
        <p:txBody>
          <a:bodyPr>
            <a:normAutofit fontScale="92500" lnSpcReduction="10000"/>
          </a:bodyPr>
          <a:lstStyle/>
          <a:p>
            <a:pPr>
              <a:lnSpc>
                <a:spcPct val="95000"/>
              </a:lnSpc>
              <a:spcBef>
                <a:spcPts val="1400"/>
              </a:spcBef>
              <a:spcAft>
                <a:spcPts val="201"/>
              </a:spcAft>
            </a:pPr>
            <a:r>
              <a:rPr lang="en-US" sz="2800" b="0" strike="noStrike" spc="9" dirty="0">
                <a:solidFill>
                  <a:srgbClr val="BFBFBF"/>
                </a:solidFill>
                <a:latin typeface="Century Schoolbook"/>
              </a:rPr>
              <a:t>Ramit Angle</a:t>
            </a:r>
            <a:endParaRPr lang="en-IN" sz="2800" b="0" strike="noStrike" spc="-1" dirty="0">
              <a:latin typeface="Arial"/>
            </a:endParaRPr>
          </a:p>
          <a:p>
            <a:pPr>
              <a:lnSpc>
                <a:spcPct val="95000"/>
              </a:lnSpc>
              <a:spcBef>
                <a:spcPts val="1400"/>
              </a:spcBef>
              <a:spcAft>
                <a:spcPts val="201"/>
              </a:spcAft>
            </a:pPr>
            <a:r>
              <a:rPr lang="en-US" sz="2800" b="0" strike="noStrike" spc="9" dirty="0">
                <a:solidFill>
                  <a:srgbClr val="BFBFBF"/>
                </a:solidFill>
                <a:latin typeface="Century Schoolbook"/>
              </a:rPr>
              <a:t>Internship 28</a:t>
            </a:r>
            <a:endParaRPr lang="en-IN"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3" name="CustomShape 2"/>
          <p:cNvSpPr/>
          <p:nvPr/>
        </p:nvSpPr>
        <p:spPr>
          <a:xfrm>
            <a:off x="238680" y="905040"/>
            <a:ext cx="11069640" cy="325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Regression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Data analysts use regression models to examine relationships between variables. Regression models are often used by organizations to determine which independent variables hold the most influence over dependent variables—information that can be leveraged to make essential </a:t>
            </a:r>
            <a:r>
              <a:rPr lang="en-US" sz="1600" b="1" u="sng" strike="noStrike" spc="-1">
                <a:solidFill>
                  <a:srgbClr val="000000"/>
                </a:solidFill>
                <a:uFillTx/>
                <a:latin typeface="Calibri"/>
                <a:ea typeface="Calibri"/>
              </a:rPr>
              <a:t>business decisions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ea typeface="Calibri"/>
              </a:rPr>
              <a:t>Classification Models: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ea typeface="Calibri"/>
              </a:rPr>
              <a:t>Classification is a process in which an algorithm is used to analyze an existing data set of known points. The understanding achieved through that analysis is then leveraged as a means of appropriately classifying the data. Classification is a form of machine learning that can be particularly helpful in analyzing very large, complex sets of data to help make more accurate predictions.</a:t>
            </a:r>
            <a:endParaRPr lang="en-IN" sz="16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Analytical Models:</a:t>
            </a:r>
            <a:endParaRPr lang="en-US" sz="3600" b="0" strike="noStrike" spc="-1">
              <a:solidFill>
                <a:srgbClr val="000000"/>
              </a:solidFill>
              <a:latin typeface="Century Schoolbook"/>
            </a:endParaRPr>
          </a:p>
        </p:txBody>
      </p:sp>
      <p:pic>
        <p:nvPicPr>
          <p:cNvPr id="165" name="Picture 2"/>
          <p:cNvPicPr/>
          <p:nvPr/>
        </p:nvPicPr>
        <p:blipFill>
          <a:blip r:embed="rId2"/>
          <a:stretch/>
        </p:blipFill>
        <p:spPr>
          <a:xfrm>
            <a:off x="6093720" y="47880"/>
            <a:ext cx="5193720" cy="2940120"/>
          </a:xfrm>
          <a:prstGeom prst="rect">
            <a:avLst/>
          </a:prstGeom>
          <a:ln>
            <a:noFill/>
          </a:ln>
        </p:spPr>
      </p:pic>
      <p:sp>
        <p:nvSpPr>
          <p:cNvPr id="166" name="CustomShape 2"/>
          <p:cNvSpPr/>
          <p:nvPr/>
        </p:nvSpPr>
        <p:spPr>
          <a:xfrm>
            <a:off x="313920" y="905040"/>
            <a:ext cx="9806400" cy="563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An analytical model is quantitative in nature, and used to answer a </a:t>
            </a:r>
            <a:endParaRPr lang="en-IN" sz="1400" b="0" strike="noStrike" spc="-1">
              <a:latin typeface="Arial"/>
            </a:endParaRPr>
          </a:p>
          <a:p>
            <a:pPr>
              <a:lnSpc>
                <a:spcPct val="100000"/>
              </a:lnSpc>
            </a:pPr>
            <a:r>
              <a:rPr lang="en-US" sz="1400" b="0" strike="noStrike" spc="-1">
                <a:solidFill>
                  <a:srgbClr val="000000"/>
                </a:solidFill>
                <a:latin typeface="Calibri"/>
              </a:rPr>
              <a:t>specific question or make a specific design decision. </a:t>
            </a:r>
            <a:endParaRPr lang="en-IN" sz="1400" b="0" strike="noStrike" spc="-1">
              <a:latin typeface="Arial"/>
            </a:endParaRPr>
          </a:p>
          <a:p>
            <a:pPr>
              <a:lnSpc>
                <a:spcPct val="100000"/>
              </a:lnSpc>
            </a:pPr>
            <a:r>
              <a:rPr lang="en-US" sz="1400" b="0" strike="noStrike" spc="-1">
                <a:solidFill>
                  <a:srgbClr val="000000"/>
                </a:solidFill>
                <a:latin typeface="Calibri"/>
              </a:rPr>
              <a:t>Different analytical models are used to address different aspects </a:t>
            </a:r>
            <a:endParaRPr lang="en-IN" sz="1400" b="0" strike="noStrike" spc="-1">
              <a:latin typeface="Arial"/>
            </a:endParaRPr>
          </a:p>
          <a:p>
            <a:pPr>
              <a:lnSpc>
                <a:spcPct val="100000"/>
              </a:lnSpc>
            </a:pPr>
            <a:r>
              <a:rPr lang="en-US" sz="1400" b="0" strike="noStrike" spc="-1">
                <a:solidFill>
                  <a:srgbClr val="000000"/>
                </a:solidFill>
                <a:latin typeface="Calibri"/>
              </a:rPr>
              <a:t>of the system, such as its performance, reliability, </a:t>
            </a:r>
            <a:endParaRPr lang="en-IN" sz="1400" b="0" strike="noStrike" spc="-1">
              <a:latin typeface="Arial"/>
            </a:endParaRPr>
          </a:p>
          <a:p>
            <a:pPr>
              <a:lnSpc>
                <a:spcPct val="100000"/>
              </a:lnSpc>
            </a:pPr>
            <a:r>
              <a:rPr lang="en-US" sz="1400" b="0" strike="noStrike" spc="-1">
                <a:solidFill>
                  <a:srgbClr val="000000"/>
                </a:solidFill>
                <a:latin typeface="Calibri"/>
              </a:rPr>
              <a:t>or mass properties. Data analysis comes with the fundamental </a:t>
            </a:r>
            <a:endParaRPr lang="en-IN" sz="1400" b="0" strike="noStrike" spc="-1">
              <a:latin typeface="Arial"/>
            </a:endParaRPr>
          </a:p>
          <a:p>
            <a:pPr>
              <a:lnSpc>
                <a:spcPct val="100000"/>
              </a:lnSpc>
            </a:pPr>
            <a:r>
              <a:rPr lang="en-US" sz="1400" b="0" strike="noStrike" spc="-1">
                <a:solidFill>
                  <a:srgbClr val="000000"/>
                </a:solidFill>
                <a:latin typeface="Calibri"/>
              </a:rPr>
              <a:t>types of data analytics encounter in data science: Descriptive, </a:t>
            </a:r>
            <a:endParaRPr lang="en-IN" sz="1400" b="0" strike="noStrike" spc="-1">
              <a:latin typeface="Arial"/>
            </a:endParaRPr>
          </a:p>
          <a:p>
            <a:pPr>
              <a:lnSpc>
                <a:spcPct val="100000"/>
              </a:lnSpc>
            </a:pPr>
            <a:r>
              <a:rPr lang="en-US" sz="1400" b="0" strike="noStrike" spc="-1">
                <a:solidFill>
                  <a:srgbClr val="000000"/>
                </a:solidFill>
                <a:latin typeface="Calibri"/>
              </a:rPr>
              <a:t>Diagnostic, Predictive, and Prescriptive.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analytics is a statistical method that is used to search and </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summarize historical data in order to identify patterns or meaning.</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Descriptive analysis is often used when reviewing any past or present data. This is because raw data is difficult to consume and interpret, while the metrics offered by descriptive analysis are much more focused.</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The example of descriptive statistics or analytics is to calculate the mean, median mode, standard deviation, and similar kinds of statistical calculation on finance or sales data. </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Diagnostic analytics takes it a step further to uncover the reasoning behind certain results. Diagnostic analytics is usually performed using such techniques as data discovery, drill-down, data mining, and different type of bi-variant data analysis like  correlations. etc.,</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Analytics is a statistical method that utilizes algorithms and machine learning to identify trends in data and predict future behaviors. Predictive Analytics can take both past and current data and offer predictions of what could happen in the future.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Predictive models typically utilize variability in data to make the correct prediction and more variability of ingredient data that shows the relationship with what is possible to predict that united together into a prediction or valid score.</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Prescriptive analytics automatically synthesizes big data, mathematical sciences, business rules, algorithms,  and machine learning to make predictions and then suggests decision options to take advantage of the predictions. Prescriptive means (optimization and simulation).</a:t>
            </a:r>
            <a:endParaRPr lang="en-IN" sz="14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extShape 1"/>
          <p:cNvSpPr txBox="1"/>
          <p:nvPr/>
        </p:nvSpPr>
        <p:spPr>
          <a:xfrm>
            <a:off x="0" y="1980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Data Sources and their formats</a:t>
            </a:r>
            <a:endParaRPr lang="en-US" sz="3600" b="0" strike="noStrike" spc="-1">
              <a:solidFill>
                <a:srgbClr val="000000"/>
              </a:solidFill>
              <a:latin typeface="Century Schoolbook"/>
            </a:endParaRPr>
          </a:p>
        </p:txBody>
      </p:sp>
      <p:sp>
        <p:nvSpPr>
          <p:cNvPr id="168" name="CustomShape 2"/>
          <p:cNvSpPr/>
          <p:nvPr/>
        </p:nvSpPr>
        <p:spPr>
          <a:xfrm>
            <a:off x="195120" y="702720"/>
            <a:ext cx="10782720" cy="3903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Technical Requirements</a:t>
            </a:r>
            <a:r>
              <a:rPr lang="en-IN" sz="1600" b="0" strike="noStrike" spc="-1">
                <a:solidFill>
                  <a:srgbClr val="000000"/>
                </a:solidFill>
                <a:latin typeface="Calibri"/>
                <a:ea typeface="Calibri"/>
              </a:rPr>
              <a:t>: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Data contains 1460 entries each having 81 variables. Data file is in .csv format.</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We built Machine Learning models, applied regularization and determined the optimal values of Hyper Parameters. </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 We found important features which affect the price positively or negatively. </a:t>
            </a:r>
            <a:endParaRPr lang="en-IN" sz="1600" b="0" strike="noStrike" spc="-1">
              <a:latin typeface="Arial"/>
            </a:endParaRPr>
          </a:p>
          <a:p>
            <a:pPr>
              <a:lnSpc>
                <a:spcPct val="100000"/>
              </a:lnSpc>
            </a:pPr>
            <a:r>
              <a:rPr lang="en-IN" sz="1600" b="0" strike="noStrike" spc="-1">
                <a:solidFill>
                  <a:srgbClr val="000000"/>
                </a:solidFill>
                <a:latin typeface="Calibri"/>
                <a:ea typeface="Calibri"/>
              </a:rPr>
              <a:t>• Two datasets are provided (test.csv, train.csv). We had done training on train.csv dataset and prediction on test.csv file</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1" u="sng" strike="noStrike" spc="-1">
                <a:solidFill>
                  <a:srgbClr val="000000"/>
                </a:solidFill>
                <a:uFillTx/>
                <a:latin typeface="Calibri"/>
                <a:ea typeface="Calibri"/>
              </a:rPr>
              <a:t>FEATURE DESCRIPTION:</a:t>
            </a:r>
            <a:endParaRPr lang="en-IN" sz="1600" b="0" strike="noStrike" spc="-1">
              <a:latin typeface="Arial"/>
            </a:endParaRPr>
          </a:p>
          <a:p>
            <a:pPr>
              <a:lnSpc>
                <a:spcPct val="100000"/>
              </a:lnSpc>
            </a:pPr>
            <a:r>
              <a:rPr lang="en-US" sz="1600" b="0" strike="noStrike" spc="-1">
                <a:solidFill>
                  <a:srgbClr val="000000"/>
                </a:solidFill>
                <a:latin typeface="Calibri"/>
                <a:ea typeface="Calibri"/>
              </a:rPr>
              <a:t>There are columns which has categorical ordinal data type.</a:t>
            </a:r>
            <a:endParaRPr lang="en-IN" sz="1600" b="0" strike="noStrike" spc="-1">
              <a:latin typeface="Arial"/>
            </a:endParaRPr>
          </a:p>
          <a:p>
            <a:pPr>
              <a:lnSpc>
                <a:spcPct val="100000"/>
              </a:lnSpc>
            </a:pPr>
            <a:r>
              <a:rPr lang="en-US" sz="1600" b="0" strike="noStrike" spc="-1">
                <a:solidFill>
                  <a:srgbClr val="000000"/>
                </a:solidFill>
                <a:latin typeface="Calibri"/>
                <a:ea typeface="Calibri"/>
              </a:rPr>
              <a:t>There are columns which has categorical nominal data type.</a:t>
            </a:r>
            <a:endParaRPr lang="en-IN" sz="1600" b="0" strike="noStrike" spc="-1">
              <a:latin typeface="Arial"/>
            </a:endParaRPr>
          </a:p>
          <a:p>
            <a:pPr>
              <a:lnSpc>
                <a:spcPct val="100000"/>
              </a:lnSpc>
            </a:pPr>
            <a:r>
              <a:rPr lang="en-US" sz="1600" b="0" strike="noStrike" spc="-1">
                <a:solidFill>
                  <a:srgbClr val="000000"/>
                </a:solidFill>
                <a:latin typeface="Calibri"/>
                <a:ea typeface="Calibri"/>
              </a:rPr>
              <a:t>Here Our Target column is the SalePrice column which is we are going to predict. Hence our problem is the Regression.</a:t>
            </a:r>
            <a:endParaRPr lang="en-IN" sz="1600" b="0" strike="noStrike" spc="-1">
              <a:latin typeface="Arial"/>
            </a:endParaRPr>
          </a:p>
          <a:p>
            <a:pPr>
              <a:lnSpc>
                <a:spcPct val="100000"/>
              </a:lnSpc>
            </a:pPr>
            <a:endParaRPr lang="en-IN" sz="1600" b="0" strike="noStrike" spc="-1">
              <a:latin typeface="Arial"/>
            </a:endParaRPr>
          </a:p>
        </p:txBody>
      </p:sp>
      <p:pic>
        <p:nvPicPr>
          <p:cNvPr id="169" name="Picture 168"/>
          <p:cNvPicPr/>
          <p:nvPr/>
        </p:nvPicPr>
        <p:blipFill>
          <a:blip r:embed="rId2"/>
          <a:stretch/>
        </p:blipFill>
        <p:spPr>
          <a:xfrm>
            <a:off x="4583880" y="4434840"/>
            <a:ext cx="6619680" cy="2343600"/>
          </a:xfrm>
          <a:prstGeom prst="rect">
            <a:avLst/>
          </a:prstGeom>
          <a:ln>
            <a:noFill/>
          </a:ln>
        </p:spPr>
      </p:pic>
      <p:pic>
        <p:nvPicPr>
          <p:cNvPr id="170" name="Picture 169"/>
          <p:cNvPicPr/>
          <p:nvPr/>
        </p:nvPicPr>
        <p:blipFill>
          <a:blip r:embed="rId3"/>
          <a:stretch/>
        </p:blipFill>
        <p:spPr>
          <a:xfrm>
            <a:off x="183240" y="4523040"/>
            <a:ext cx="4114440" cy="62820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48760" y="443880"/>
            <a:ext cx="614628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IN" sz="1600" b="1" u="sng" strike="noStrike" spc="-1">
                <a:solidFill>
                  <a:srgbClr val="000000"/>
                </a:solidFill>
                <a:uFillTx/>
                <a:latin typeface="Calibri"/>
                <a:ea typeface="Calibri"/>
              </a:rPr>
              <a:t> Data Preprocessing</a:t>
            </a:r>
            <a:endParaRPr lang="en-IN" sz="1600" b="0" strike="noStrike" spc="-1">
              <a:latin typeface="Arial"/>
            </a:endParaRPr>
          </a:p>
        </p:txBody>
      </p:sp>
      <p:pic>
        <p:nvPicPr>
          <p:cNvPr id="172" name="Picture 171"/>
          <p:cNvPicPr/>
          <p:nvPr/>
        </p:nvPicPr>
        <p:blipFill>
          <a:blip r:embed="rId2"/>
          <a:stretch/>
        </p:blipFill>
        <p:spPr>
          <a:xfrm>
            <a:off x="485640" y="938520"/>
            <a:ext cx="6886080" cy="5028840"/>
          </a:xfrm>
          <a:prstGeom prst="rect">
            <a:avLst/>
          </a:prstGeom>
          <a:ln>
            <a:noFill/>
          </a:ln>
        </p:spPr>
      </p:pic>
      <p:pic>
        <p:nvPicPr>
          <p:cNvPr id="173" name="Picture 172"/>
          <p:cNvPicPr/>
          <p:nvPr/>
        </p:nvPicPr>
        <p:blipFill>
          <a:blip r:embed="rId3"/>
          <a:stretch/>
        </p:blipFill>
        <p:spPr>
          <a:xfrm>
            <a:off x="8084160" y="902520"/>
            <a:ext cx="2285640" cy="2552400"/>
          </a:xfrm>
          <a:prstGeom prst="rect">
            <a:avLst/>
          </a:prstGeom>
          <a:ln>
            <a:noFill/>
          </a:ln>
        </p:spPr>
      </p:pic>
      <p:pic>
        <p:nvPicPr>
          <p:cNvPr id="174" name="Picture 173"/>
          <p:cNvPicPr/>
          <p:nvPr/>
        </p:nvPicPr>
        <p:blipFill>
          <a:blip r:embed="rId4"/>
          <a:stretch/>
        </p:blipFill>
        <p:spPr>
          <a:xfrm>
            <a:off x="3874320" y="3454920"/>
            <a:ext cx="4209840" cy="2266560"/>
          </a:xfrm>
          <a:prstGeom prst="rect">
            <a:avLst/>
          </a:prstGeom>
          <a:ln>
            <a:noFill/>
          </a:ln>
        </p:spPr>
      </p:pic>
      <p:pic>
        <p:nvPicPr>
          <p:cNvPr id="175" name="Picture 174"/>
          <p:cNvPicPr/>
          <p:nvPr/>
        </p:nvPicPr>
        <p:blipFill>
          <a:blip r:embed="rId5"/>
          <a:stretch/>
        </p:blipFill>
        <p:spPr>
          <a:xfrm>
            <a:off x="5181480" y="5924880"/>
            <a:ext cx="5686200" cy="77112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760" y="443880"/>
            <a:ext cx="4989960" cy="33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600" b="1" u="sng" strike="noStrike" spc="-1">
                <a:solidFill>
                  <a:srgbClr val="000000"/>
                </a:solidFill>
                <a:uFillTx/>
                <a:latin typeface="Calibri"/>
                <a:ea typeface="Calibri"/>
              </a:rPr>
              <a:t> Chanign GarageYrBlt</a:t>
            </a:r>
            <a:endParaRPr lang="en-IN" sz="1600" b="0" strike="noStrike" spc="-1">
              <a:latin typeface="Arial"/>
            </a:endParaRPr>
          </a:p>
        </p:txBody>
      </p:sp>
      <p:pic>
        <p:nvPicPr>
          <p:cNvPr id="177" name="Picture 176"/>
          <p:cNvPicPr/>
          <p:nvPr/>
        </p:nvPicPr>
        <p:blipFill>
          <a:blip r:embed="rId2"/>
          <a:stretch/>
        </p:blipFill>
        <p:spPr>
          <a:xfrm>
            <a:off x="650160" y="1576440"/>
            <a:ext cx="9772200" cy="39906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47520" y="73800"/>
            <a:ext cx="11418120" cy="668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Data Inputs- Logic- Output Relationships</a:t>
            </a:r>
            <a:endParaRPr lang="en-IN" sz="2000" b="0" strike="noStrike" spc="-1">
              <a:latin typeface="Arial"/>
            </a:endParaRPr>
          </a:p>
          <a:p>
            <a:pPr>
              <a:lnSpc>
                <a:spcPct val="150000"/>
              </a:lnSpc>
            </a:pPr>
            <a:r>
              <a:rPr lang="en-US" sz="1200" b="0" strike="noStrike" spc="-1">
                <a:solidFill>
                  <a:srgbClr val="000000"/>
                </a:solidFill>
                <a:latin typeface="Calibri"/>
              </a:rPr>
              <a:t>If y represents the dependent variable and x the independent variable, this relationship is described as the regression of y on x. </a:t>
            </a:r>
            <a:r>
              <a:rPr lang="en-US" sz="1200" b="0" u="sng" strike="noStrike" spc="-1">
                <a:solidFill>
                  <a:srgbClr val="000000"/>
                </a:solidFill>
                <a:uFillTx/>
                <a:latin typeface="Calibri"/>
              </a:rPr>
              <a:t>Regression equation.</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Linear regression attempts to model the relationship between two variables by fitting a linear equation to observed data. ... A linear regression line has an equation of the form Y = a + bX, where X is the explanatory variable and Y is the dependent variable.</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The output variable (also called dependent variable, or regress and) is assumed to be a linear function of the input variables (also called independent variables, or regressors) and of an unobservable error term that adds noise to the linear relationship between inputs and outputs.</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To do this a line is created that best fits a set of data pairs. The value of y is derived through the value of x, reflects their correlation</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The RESPONSE of a system is linear when the output is directly proportional to the input, that is, any change in the input produces a proportional change in the output. When plotted on a graph, a straight line results.</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Correlation describes the relationship between two sets of data.</a:t>
            </a:r>
            <a:endParaRPr lang="en-IN" sz="1200" b="0" strike="noStrike" spc="-1">
              <a:latin typeface="Arial"/>
            </a:endParaRPr>
          </a:p>
          <a:p>
            <a:pPr marL="228600" indent="-228240">
              <a:lnSpc>
                <a:spcPct val="150000"/>
              </a:lnSpc>
              <a:buClr>
                <a:srgbClr val="000000"/>
              </a:buClr>
              <a:buFont typeface="Century Schoolbook"/>
              <a:buAutoNum type="arabicPeriod"/>
            </a:pPr>
            <a:r>
              <a:rPr lang="en-US" sz="1200" b="0" strike="noStrike" spc="-1">
                <a:solidFill>
                  <a:srgbClr val="000000"/>
                </a:solidFill>
                <a:latin typeface="Calibri"/>
              </a:rPr>
              <a:t>Multiple linear regression is a regression model that estimates the relationship between a quantitative dependent variable and two or more independent variables using a straight line. In multiple regression, there are multiple independent variables that enable us to estimate the dependent variable y.</a:t>
            </a:r>
            <a:endParaRPr lang="en-IN" sz="1200" b="0" strike="noStrike" spc="-1">
              <a:latin typeface="Arial"/>
            </a:endParaRPr>
          </a:p>
          <a:p>
            <a:pPr>
              <a:lnSpc>
                <a:spcPct val="150000"/>
              </a:lnSpc>
            </a:pPr>
            <a:r>
              <a:rPr lang="en-US" sz="1200" b="0" strike="noStrike" spc="-1">
                <a:solidFill>
                  <a:srgbClr val="000000"/>
                </a:solidFill>
                <a:latin typeface="Calibri"/>
              </a:rPr>
              <a:t>            Multiple regression equation is derived by:</a:t>
            </a:r>
            <a:endParaRPr lang="en-IN" sz="1200" b="0" strike="noStrike" spc="-1">
              <a:latin typeface="Arial"/>
            </a:endParaRPr>
          </a:p>
          <a:p>
            <a:pPr>
              <a:lnSpc>
                <a:spcPct val="150000"/>
              </a:lnSpc>
            </a:pPr>
            <a:r>
              <a:rPr lang="en-US" sz="1200" b="0" strike="noStrike" spc="-1">
                <a:solidFill>
                  <a:srgbClr val="000000"/>
                </a:solidFill>
                <a:highlight>
                  <a:srgbClr val="FFFF00"/>
                </a:highlight>
                <a:latin typeface="Calibri"/>
              </a:rPr>
              <a:t>Y = a + b1*1 + b2*2 + b3*3……………. bk*k,  Here, y is an independent variables whereas  b1, b2 and bk</a:t>
            </a:r>
            <a:endParaRPr lang="en-IN" sz="1200" b="0" strike="noStrike" spc="-1">
              <a:latin typeface="Arial"/>
            </a:endParaRPr>
          </a:p>
          <a:p>
            <a:pPr marL="171360" indent="-171000">
              <a:lnSpc>
                <a:spcPct val="150000"/>
              </a:lnSpc>
              <a:buClr>
                <a:srgbClr val="000000"/>
              </a:buClr>
              <a:buFont typeface="Arial"/>
              <a:buChar char="•"/>
            </a:pPr>
            <a:r>
              <a:rPr lang="en-US" sz="1200" b="0" strike="noStrike" spc="-1">
                <a:solidFill>
                  <a:srgbClr val="000000"/>
                </a:solidFill>
                <a:highlight>
                  <a:srgbClr val="FFFF00"/>
                </a:highlight>
                <a:latin typeface="Calibri"/>
              </a:rPr>
              <a:t>Multiple linear regression attempts to model the relationship between two or more features and a response by fitting a linear equation to observed data.</a:t>
            </a:r>
            <a:endParaRPr lang="en-IN" sz="1200" b="0" strike="noStrike" spc="-1">
              <a:latin typeface="Arial"/>
            </a:endParaRPr>
          </a:p>
          <a:p>
            <a:pPr marL="171360" indent="-171000">
              <a:lnSpc>
                <a:spcPct val="150000"/>
              </a:lnSpc>
              <a:buClr>
                <a:srgbClr val="000000"/>
              </a:buClr>
              <a:buFont typeface="Arial"/>
              <a:buChar char="•"/>
            </a:pPr>
            <a:r>
              <a:rPr lang="en-US" sz="1200" b="0" strike="noStrike" spc="-1">
                <a:solidFill>
                  <a:srgbClr val="000000"/>
                </a:solidFill>
                <a:highlight>
                  <a:srgbClr val="FFFF00"/>
                </a:highlight>
                <a:latin typeface="Calibri"/>
              </a:rPr>
              <a:t>In Multiple Linear Regression, a Residual is the Difference Between Estimated Dependent Variables and Actual Dependent Variables. Multiple linear regression assumes that the remaining variables’ error is similar at each point of the linear model. This is known as homoscedasticity. When the data analysis is done, the standard residuals against the predicted values are plotted to determine if the points are properly distributed across independent variables’ values. Larger residuals indicate that the regression line is a poor fit for the data, i.e. the actual data points do not fall close to the regression line. Smaller residuals indicate that the regression line fits the data better, i.e. the actual data points fall close to the regression line.</a:t>
            </a:r>
            <a:endParaRPr lang="en-IN" sz="12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53640" y="-196560"/>
            <a:ext cx="11035440" cy="696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200000"/>
              </a:lnSpc>
            </a:pPr>
            <a:r>
              <a:rPr lang="en-US" sz="2000" b="1" strike="noStrike" spc="-1">
                <a:solidFill>
                  <a:srgbClr val="000000"/>
                </a:solidFill>
                <a:latin typeface="Calibri"/>
              </a:rPr>
              <a:t>Data Inputs- Logic- Output Relationships</a:t>
            </a:r>
            <a:endParaRPr lang="en-IN" sz="2000" b="0" strike="noStrike" spc="-1">
              <a:latin typeface="Arial"/>
            </a:endParaRPr>
          </a:p>
          <a:p>
            <a:pPr>
              <a:lnSpc>
                <a:spcPct val="200000"/>
              </a:lnSpc>
            </a:pPr>
            <a:r>
              <a:rPr lang="en-US" sz="1200" b="0" strike="noStrike" spc="-1">
                <a:solidFill>
                  <a:srgbClr val="000000"/>
                </a:solidFill>
                <a:latin typeface="Calibri"/>
              </a:rPr>
              <a:t>The coefficient of determination (R-squared) is a statistical metric that is used to measure how much of the variation in outcome can be explained by the variation in the independent variables. R2 always increases as more predictors are added to the MLR model, even though the predictors may not be related to the outcome variable.</a:t>
            </a:r>
            <a:endParaRPr lang="en-IN" sz="1200" b="0" strike="noStrike" spc="-1">
              <a:latin typeface="Arial"/>
            </a:endParaRPr>
          </a:p>
          <a:p>
            <a:pPr>
              <a:lnSpc>
                <a:spcPct val="200000"/>
              </a:lnSpc>
            </a:pPr>
            <a:r>
              <a:rPr lang="en-US" sz="1200" b="0" strike="noStrike" spc="-1">
                <a:solidFill>
                  <a:srgbClr val="000000"/>
                </a:solidFill>
                <a:latin typeface="Calibri"/>
              </a:rPr>
              <a:t>Multiple linear regression (MLR) is used to determine a mathematical relationship among several random variables. </a:t>
            </a:r>
            <a:endParaRPr lang="en-IN" sz="1200" b="0" strike="noStrike" spc="-1">
              <a:latin typeface="Arial"/>
            </a:endParaRPr>
          </a:p>
          <a:p>
            <a:pPr>
              <a:lnSpc>
                <a:spcPct val="200000"/>
              </a:lnSpc>
            </a:pPr>
            <a:r>
              <a:rPr lang="en-US" sz="1200" b="0" strike="noStrike" spc="-1">
                <a:solidFill>
                  <a:srgbClr val="000000"/>
                </a:solidFill>
                <a:latin typeface="Calibri"/>
              </a:rPr>
              <a:t>In a multiple linear regression, the model calculates the line of best fit that minimizes the variances of each of the variables included as it relates to the dependent variable. Because it fits a line, it is a linear model.</a:t>
            </a:r>
            <a:endParaRPr lang="en-IN" sz="1200" b="0" strike="noStrike" spc="-1">
              <a:latin typeface="Arial"/>
            </a:endParaRPr>
          </a:p>
          <a:p>
            <a:pPr>
              <a:lnSpc>
                <a:spcPct val="200000"/>
              </a:lnSpc>
            </a:pPr>
            <a:r>
              <a:rPr lang="en-US" sz="1200" b="0" strike="noStrike" spc="-1">
                <a:solidFill>
                  <a:srgbClr val="000000"/>
                </a:solidFill>
                <a:latin typeface="Calibri"/>
              </a:rPr>
              <a:t>The relationship can also be non-linear, and the dependent and independent variables will not follow a straight line. Linear and non-linear regression are used to track a response using two or more variables.</a:t>
            </a:r>
            <a:endParaRPr lang="en-IN" sz="1200" b="0" strike="noStrike" spc="-1">
              <a:latin typeface="Arial"/>
            </a:endParaRPr>
          </a:p>
          <a:p>
            <a:pPr>
              <a:lnSpc>
                <a:spcPct val="200000"/>
              </a:lnSpc>
            </a:pPr>
            <a:r>
              <a:rPr lang="en-US" sz="1200" b="0" strike="noStrike" spc="-1">
                <a:solidFill>
                  <a:srgbClr val="000000"/>
                </a:solidFill>
                <a:latin typeface="Calibri"/>
              </a:rPr>
              <a:t>Assuming a linear relation in population, mean of Y for given X equals α+βX i.e. the "population regression line". If Y = a + bX is the estimated line, then the fitted Ŷi = a + bXi is called the fitted (or predicted) value, and Yi Ŷi is called the residual.</a:t>
            </a:r>
            <a:endParaRPr lang="en-IN" sz="1200" b="0" strike="noStrike" spc="-1">
              <a:latin typeface="Arial"/>
            </a:endParaRPr>
          </a:p>
          <a:p>
            <a:pPr>
              <a:lnSpc>
                <a:spcPct val="200000"/>
              </a:lnSpc>
            </a:pPr>
            <a:r>
              <a:rPr lang="en-US" sz="1200" b="0" strike="noStrike" spc="-1">
                <a:solidFill>
                  <a:srgbClr val="000000"/>
                </a:solidFill>
                <a:latin typeface="Calibri"/>
              </a:rPr>
              <a:t>The regression coefficient of y on x is represented by b yx and x on y as b xy. Both of the regression coefficients must have the same sign. If b yx is positive, bxy will also be positive and it is true for vice versa. If one regression coefficient is greater than unity, then others will be lesser than unity.</a:t>
            </a:r>
            <a:endParaRPr lang="en-IN" sz="1200" b="0" strike="noStrike" spc="-1">
              <a:latin typeface="Arial"/>
            </a:endParaRPr>
          </a:p>
          <a:p>
            <a:pPr>
              <a:lnSpc>
                <a:spcPct val="200000"/>
              </a:lnSpc>
            </a:pPr>
            <a:r>
              <a:rPr lang="en-US" sz="1200" b="0" strike="noStrike" spc="-1">
                <a:solidFill>
                  <a:srgbClr val="000000"/>
                </a:solidFill>
                <a:latin typeface="Calibri"/>
              </a:rPr>
              <a:t>For a bivariate data (Xi, Yi), the relationship may be Y depends on X or X depends on Y. If Y depends on X then the regression line is Y on X. Y is dependent variable and X is independent variable. If X depends on Y, then regression line is X on Y and X is dependent variable and Y is independent variable.</a:t>
            </a:r>
            <a:endParaRPr lang="en-IN" sz="1200" b="0" strike="noStrike" spc="-1">
              <a:latin typeface="Arial"/>
            </a:endParaRPr>
          </a:p>
          <a:p>
            <a:pPr>
              <a:lnSpc>
                <a:spcPct val="200000"/>
              </a:lnSpc>
            </a:pPr>
            <a:r>
              <a:rPr lang="en-US" sz="1400" b="1" strike="noStrike" spc="-1">
                <a:solidFill>
                  <a:srgbClr val="000000"/>
                </a:solidFill>
                <a:highlight>
                  <a:srgbClr val="FFFF00"/>
                </a:highlight>
                <a:latin typeface="Calibri"/>
              </a:rPr>
              <a:t>State the set of assumptions (if any) related to the   problem under consideration</a:t>
            </a:r>
            <a:endParaRPr lang="en-IN" sz="14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CustomShape 1"/>
          <p:cNvSpPr/>
          <p:nvPr/>
        </p:nvSpPr>
        <p:spPr>
          <a:xfrm>
            <a:off x="248760" y="443880"/>
            <a:ext cx="7014240" cy="36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spcAft>
                <a:spcPts val="799"/>
              </a:spcAft>
            </a:pPr>
            <a:r>
              <a:rPr lang="en-US" sz="1800" b="1" u="sng" strike="noStrike" spc="-1">
                <a:solidFill>
                  <a:srgbClr val="000000"/>
                </a:solidFill>
                <a:uFillTx/>
                <a:latin typeface="Calibri"/>
                <a:ea typeface="Calibri"/>
              </a:rPr>
              <a:t>Data Pre-processing &amp; Feature Engineering</a:t>
            </a:r>
            <a:endParaRPr lang="en-IN" sz="1800" b="0" strike="noStrike" spc="-1">
              <a:latin typeface="Arial"/>
            </a:endParaRPr>
          </a:p>
        </p:txBody>
      </p:sp>
      <p:pic>
        <p:nvPicPr>
          <p:cNvPr id="181" name="Picture 180"/>
          <p:cNvPicPr/>
          <p:nvPr/>
        </p:nvPicPr>
        <p:blipFill>
          <a:blip r:embed="rId2"/>
          <a:stretch/>
        </p:blipFill>
        <p:spPr>
          <a:xfrm>
            <a:off x="475920" y="1130760"/>
            <a:ext cx="3759840" cy="5598360"/>
          </a:xfrm>
          <a:prstGeom prst="rect">
            <a:avLst/>
          </a:prstGeom>
          <a:ln>
            <a:noFill/>
          </a:ln>
        </p:spPr>
      </p:pic>
      <p:pic>
        <p:nvPicPr>
          <p:cNvPr id="182" name="Picture 181"/>
          <p:cNvPicPr/>
          <p:nvPr/>
        </p:nvPicPr>
        <p:blipFill>
          <a:blip r:embed="rId3"/>
          <a:stretch/>
        </p:blipFill>
        <p:spPr>
          <a:xfrm>
            <a:off x="5191200" y="1190160"/>
            <a:ext cx="2128320" cy="5631840"/>
          </a:xfrm>
          <a:prstGeom prst="rect">
            <a:avLst/>
          </a:prstGeom>
          <a:ln>
            <a:noFill/>
          </a:ln>
        </p:spPr>
      </p:pic>
      <p:pic>
        <p:nvPicPr>
          <p:cNvPr id="183" name="Picture 182"/>
          <p:cNvPicPr/>
          <p:nvPr/>
        </p:nvPicPr>
        <p:blipFill>
          <a:blip r:embed="rId4"/>
          <a:stretch/>
        </p:blipFill>
        <p:spPr>
          <a:xfrm>
            <a:off x="8254440" y="1226160"/>
            <a:ext cx="2068200" cy="550764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231840" y="221400"/>
            <a:ext cx="5137920" cy="6392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Correlation with Heat-map:</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400" b="0" strike="noStrike" spc="-1">
                <a:solidFill>
                  <a:srgbClr val="000000"/>
                </a:solidFill>
                <a:latin typeface="Calibri"/>
              </a:rPr>
              <a:t>The correlation coefficient is a statistical measure of the strength of the relationship between the relative movements of two variables. The values range between -1.0 and 1.0. A calculated number greater than 1.0 or less than -1.0 means that there was an error in the correlation measurement. A correlation of -1.0 shows a perfect </a:t>
            </a:r>
            <a:r>
              <a:rPr lang="en-US" sz="1400" b="0" u="sng" strike="noStrike" spc="-1">
                <a:solidFill>
                  <a:srgbClr val="000000"/>
                </a:solidFill>
                <a:uFillTx/>
                <a:latin typeface="Calibri"/>
              </a:rPr>
              <a:t>negative correlation</a:t>
            </a:r>
            <a:r>
              <a:rPr lang="en-US" sz="1400" b="0" strike="noStrike" spc="-1">
                <a:solidFill>
                  <a:srgbClr val="000000"/>
                </a:solidFill>
                <a:latin typeface="Calibri"/>
              </a:rPr>
              <a:t>, while a correlation of 1.0 shows a perfect </a:t>
            </a:r>
            <a:r>
              <a:rPr lang="en-US" sz="1400" b="0" u="sng" strike="noStrike" spc="-1">
                <a:solidFill>
                  <a:srgbClr val="000000"/>
                </a:solidFill>
                <a:uFillTx/>
                <a:latin typeface="Calibri"/>
              </a:rPr>
              <a:t>positive correlation.</a:t>
            </a:r>
            <a:r>
              <a:rPr lang="en-US" sz="1400" b="0" strike="noStrike" spc="-1">
                <a:solidFill>
                  <a:srgbClr val="000000"/>
                </a:solidFill>
                <a:latin typeface="Calibri"/>
              </a:rPr>
              <a:t> A correlation of 0.0 shows no linear relationship between the movement of the two variables. Correlation statistics can be used in finance and investing. Pearson correlation is the one most commonly used in statistics. This measures the strength and direction of a linear relationship between two variables.</a:t>
            </a:r>
            <a:endParaRPr lang="en-IN" sz="1400" b="0" strike="noStrike" spc="-1">
              <a:latin typeface="Arial"/>
            </a:endParaRPr>
          </a:p>
          <a:p>
            <a:pPr>
              <a:lnSpc>
                <a:spcPct val="100000"/>
              </a:lnSpc>
            </a:pPr>
            <a:r>
              <a:rPr lang="en-US" sz="1400" b="0" strike="noStrike" spc="-1">
                <a:solidFill>
                  <a:srgbClr val="000000"/>
                </a:solidFill>
                <a:latin typeface="Calibri"/>
              </a:rPr>
              <a:t>It can also be defined as the measure of dependence between two different variables. If there are multiple variables and the goal is to find correlation between all of these variables and store them using appropriate data structure, the </a:t>
            </a:r>
            <a:r>
              <a:rPr lang="en-US" sz="1400" b="1" strike="noStrike" spc="-1">
                <a:solidFill>
                  <a:srgbClr val="000000"/>
                </a:solidFill>
                <a:latin typeface="Calibri"/>
              </a:rPr>
              <a:t>matrix data structure </a:t>
            </a:r>
            <a:r>
              <a:rPr lang="en-US" sz="1400" b="0" strike="noStrike" spc="-1">
                <a:solidFill>
                  <a:srgbClr val="000000"/>
                </a:solidFill>
                <a:latin typeface="Calibri"/>
              </a:rPr>
              <a:t>is used. Such matrix is called as </a:t>
            </a:r>
            <a:r>
              <a:rPr lang="en-US" sz="1400" b="1" strike="noStrike" spc="-1">
                <a:solidFill>
                  <a:srgbClr val="000000"/>
                </a:solidFill>
                <a:latin typeface="Calibri"/>
              </a:rPr>
              <a:t>correlation matrix</a:t>
            </a:r>
            <a:r>
              <a:rPr lang="en-US" sz="1400" b="0" strike="noStrike" spc="-1">
                <a:solidFill>
                  <a:srgbClr val="000000"/>
                </a:solidFill>
                <a:latin typeface="Calibri"/>
              </a:rPr>
              <a:t>. </a:t>
            </a:r>
            <a:endParaRPr lang="en-IN" sz="1400" b="0" strike="noStrike" spc="-1">
              <a:latin typeface="Arial"/>
            </a:endParaRPr>
          </a:p>
          <a:p>
            <a:pPr>
              <a:lnSpc>
                <a:spcPct val="100000"/>
              </a:lnSpc>
            </a:pPr>
            <a:r>
              <a:rPr lang="en-US" sz="1400" b="0" strike="noStrike" spc="-1">
                <a:solidFill>
                  <a:srgbClr val="000000"/>
                </a:solidFill>
                <a:latin typeface="Calibri"/>
              </a:rPr>
              <a:t>Correlation heatmap is graphical representation of correlation matrix representing correlation between different variables. </a:t>
            </a:r>
            <a:endParaRPr lang="en-IN" sz="1400" b="0" strike="noStrike" spc="-1">
              <a:latin typeface="Arial"/>
            </a:endParaRPr>
          </a:p>
          <a:p>
            <a:pPr>
              <a:lnSpc>
                <a:spcPct val="100000"/>
              </a:lnSpc>
            </a:pPr>
            <a:r>
              <a:rPr lang="en-US" sz="1400" b="0" strike="noStrike" spc="-1">
                <a:solidFill>
                  <a:srgbClr val="000000"/>
                </a:solidFill>
                <a:latin typeface="Calibri"/>
              </a:rPr>
              <a:t>To do feature selection and make feature ready for the model building. we check correlation of variables using heatmap. And describe method for the census data set</a:t>
            </a:r>
            <a:endParaRPr lang="en-IN" sz="1400" b="0" strike="noStrike" spc="-1">
              <a:latin typeface="Arial"/>
            </a:endParaRPr>
          </a:p>
        </p:txBody>
      </p:sp>
      <p:pic>
        <p:nvPicPr>
          <p:cNvPr id="3" name="Picture 2">
            <a:extLst>
              <a:ext uri="{FF2B5EF4-FFF2-40B4-BE49-F238E27FC236}">
                <a16:creationId xmlns:a16="http://schemas.microsoft.com/office/drawing/2014/main" id="{F5425DC6-0FA5-65D3-DFCE-E1CB0362406C}"/>
              </a:ext>
            </a:extLst>
          </p:cNvPr>
          <p:cNvPicPr>
            <a:picLocks noChangeAspect="1"/>
          </p:cNvPicPr>
          <p:nvPr/>
        </p:nvPicPr>
        <p:blipFill>
          <a:blip r:embed="rId2"/>
          <a:stretch>
            <a:fillRect/>
          </a:stretch>
        </p:blipFill>
        <p:spPr>
          <a:xfrm>
            <a:off x="5369760" y="998375"/>
            <a:ext cx="5780949" cy="37322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231840" y="160560"/>
            <a:ext cx="6404400" cy="4026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HARDWARE &amp; SOFTWARE TOOLS, LIBRARIES &amp; PACKAGES USED:</a:t>
            </a:r>
            <a:endParaRPr lang="en-IN" sz="2000" b="0" strike="noStrike" spc="-1">
              <a:latin typeface="Arial"/>
            </a:endParaRPr>
          </a:p>
          <a:p>
            <a:pPr>
              <a:lnSpc>
                <a:spcPct val="100000"/>
              </a:lnSpc>
              <a:spcAft>
                <a:spcPts val="799"/>
              </a:spcAft>
            </a:pPr>
            <a:r>
              <a:rPr lang="en-IN" sz="1600" b="0" strike="noStrike" spc="-1">
                <a:solidFill>
                  <a:srgbClr val="000000"/>
                </a:solidFill>
                <a:latin typeface="Calibri"/>
                <a:ea typeface="Calibri"/>
              </a:rPr>
              <a:t>Hardware :Intel i7,RAM 16GB used.</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Software:  Jupyter Notebook (Anaconda 3)</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Language: Python</a:t>
            </a:r>
            <a:endParaRPr lang="en-IN" sz="1600" b="0" strike="noStrike" spc="-1">
              <a:latin typeface="Arial"/>
            </a:endParaRPr>
          </a:p>
          <a:p>
            <a:pPr>
              <a:lnSpc>
                <a:spcPct val="100000"/>
              </a:lnSpc>
              <a:spcAft>
                <a:spcPts val="799"/>
              </a:spcAft>
            </a:pPr>
            <a:r>
              <a:rPr lang="en-IN" sz="1600" b="0" strike="noStrike" spc="-1">
                <a:solidFill>
                  <a:srgbClr val="000000"/>
                </a:solidFill>
                <a:latin typeface="Calibri"/>
                <a:ea typeface="Calibri"/>
              </a:rPr>
              <a:t>Libraries:</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Pandas </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Numpy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Matplotlib</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Seaborn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Sklean</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Scipy</a:t>
            </a:r>
            <a:endParaRPr lang="en-IN" sz="1600" b="0" strike="noStrike" spc="-1">
              <a:latin typeface="Arial"/>
            </a:endParaRPr>
          </a:p>
          <a:p>
            <a:pPr marL="343080" indent="-342720">
              <a:lnSpc>
                <a:spcPct val="100000"/>
              </a:lnSpc>
              <a:buClr>
                <a:srgbClr val="000000"/>
              </a:buClr>
              <a:buFont typeface="Century Schoolbook"/>
              <a:buAutoNum type="arabicPeriod"/>
            </a:pPr>
            <a:r>
              <a:rPr lang="en-IN" sz="1600" b="0" strike="noStrike" spc="-1">
                <a:solidFill>
                  <a:srgbClr val="000000"/>
                </a:solidFill>
                <a:latin typeface="Calibri"/>
                <a:ea typeface="Calibri"/>
              </a:rPr>
              <a:t>Statsmodels</a:t>
            </a:r>
            <a:endParaRPr lang="en-IN" sz="1600" b="0" strike="noStrike" spc="-1">
              <a:latin typeface="Arial"/>
            </a:endParaRPr>
          </a:p>
          <a:p>
            <a:pPr marL="343080" indent="-342720">
              <a:lnSpc>
                <a:spcPct val="100000"/>
              </a:lnSpc>
              <a:spcAft>
                <a:spcPts val="799"/>
              </a:spcAft>
              <a:buClr>
                <a:srgbClr val="000000"/>
              </a:buClr>
              <a:buFont typeface="Century Schoolbook"/>
              <a:buAutoNum type="arabicPeriod"/>
            </a:pPr>
            <a:r>
              <a:rPr lang="en-IN" sz="1600" b="0" strike="noStrike" spc="-1">
                <a:solidFill>
                  <a:srgbClr val="000000"/>
                </a:solidFill>
                <a:latin typeface="Calibri"/>
                <a:ea typeface="Calibri"/>
              </a:rPr>
              <a:t>Pip-Package install Manager</a:t>
            </a:r>
            <a:endParaRPr lang="en-IN" sz="1600" b="0" strike="noStrike" spc="-1">
              <a:latin typeface="Arial"/>
            </a:endParaRPr>
          </a:p>
        </p:txBody>
      </p:sp>
      <p:pic>
        <p:nvPicPr>
          <p:cNvPr id="187" name="Picture 8"/>
          <p:cNvPicPr/>
          <p:nvPr/>
        </p:nvPicPr>
        <p:blipFill>
          <a:blip r:embed="rId2"/>
          <a:stretch/>
        </p:blipFill>
        <p:spPr>
          <a:xfrm>
            <a:off x="7025760" y="0"/>
            <a:ext cx="5166000" cy="6855840"/>
          </a:xfrm>
          <a:prstGeom prst="rect">
            <a:avLst/>
          </a:prstGeom>
          <a:ln>
            <a:noFill/>
          </a:ln>
        </p:spPr>
      </p:pic>
      <p:pic>
        <p:nvPicPr>
          <p:cNvPr id="188" name="Picture 187"/>
          <p:cNvPicPr/>
          <p:nvPr/>
        </p:nvPicPr>
        <p:blipFill>
          <a:blip r:embed="rId3"/>
          <a:stretch/>
        </p:blipFill>
        <p:spPr>
          <a:xfrm>
            <a:off x="297720" y="4408920"/>
            <a:ext cx="6240600" cy="238680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cap="all" spc="-52">
                <a:solidFill>
                  <a:srgbClr val="000000"/>
                </a:solidFill>
                <a:latin typeface="Calibri"/>
              </a:rPr>
              <a:t>Problem Overview</a:t>
            </a:r>
            <a:endParaRPr lang="en-US" sz="3600" b="0" strike="noStrike" spc="-1">
              <a:solidFill>
                <a:srgbClr val="000000"/>
              </a:solidFill>
              <a:latin typeface="Century Schoolbook"/>
            </a:endParaRPr>
          </a:p>
        </p:txBody>
      </p:sp>
      <p:sp>
        <p:nvSpPr>
          <p:cNvPr id="130" name="CustomShape 2"/>
          <p:cNvSpPr/>
          <p:nvPr/>
        </p:nvSpPr>
        <p:spPr>
          <a:xfrm>
            <a:off x="317160" y="889920"/>
            <a:ext cx="10953720" cy="43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0000"/>
                </a:solidFill>
                <a:latin typeface="Calibri"/>
              </a:rPr>
              <a:t>US-based housing company named Surprise Housing has decided to enter the Australian market. </a:t>
            </a:r>
            <a:endParaRPr lang="en-IN" sz="2000" b="0" strike="noStrike" spc="-1">
              <a:latin typeface="Arial"/>
            </a:endParaRPr>
          </a:p>
          <a:p>
            <a:pPr>
              <a:lnSpc>
                <a:spcPct val="100000"/>
              </a:lnSpc>
            </a:pPr>
            <a:r>
              <a:rPr lang="en-US" sz="2000" b="0" strike="noStrike" spc="-1">
                <a:solidFill>
                  <a:srgbClr val="000000"/>
                </a:solidFill>
                <a:latin typeface="Calibri"/>
              </a:rPr>
              <a:t>Company uses data analytics to purchase houses at a price below their actual values &amp; flip them at a higher price. For the same purpose, the company has collected a data set from the sale of houses in Australia.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rPr>
              <a:t>You are required to build a model using Machine Learning in order to predict the actual value of the prospective properties and decide whether to invest in them or not.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0000"/>
                </a:solidFill>
                <a:latin typeface="Calibri"/>
              </a:rPr>
              <a:t>For this company wants to know: </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000000"/>
              </a:buClr>
              <a:buFont typeface="Arial"/>
              <a:buChar char="•"/>
            </a:pPr>
            <a:r>
              <a:rPr lang="en-US" sz="2000" b="0" strike="noStrike" spc="-1">
                <a:solidFill>
                  <a:srgbClr val="000000"/>
                </a:solidFill>
                <a:latin typeface="Calibri"/>
              </a:rPr>
              <a:t>Which variables are important to predict the price of variable?</a:t>
            </a:r>
            <a:endParaRPr lang="en-IN" sz="2000" b="0" strike="noStrike" spc="-1">
              <a:latin typeface="Arial"/>
            </a:endParaRPr>
          </a:p>
          <a:p>
            <a:pPr marL="285840" indent="-285480">
              <a:lnSpc>
                <a:spcPct val="100000"/>
              </a:lnSpc>
              <a:buClr>
                <a:srgbClr val="000000"/>
              </a:buClr>
              <a:buFont typeface="Arial"/>
              <a:buChar char="•"/>
            </a:pPr>
            <a:r>
              <a:rPr lang="en-US" sz="2000" b="0" strike="noStrike" spc="-1">
                <a:solidFill>
                  <a:srgbClr val="000000"/>
                </a:solidFill>
                <a:latin typeface="Calibri"/>
              </a:rPr>
              <a:t>How do these variables describe the price of the house?</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CustomShape 1"/>
          <p:cNvSpPr/>
          <p:nvPr/>
        </p:nvSpPr>
        <p:spPr>
          <a:xfrm>
            <a:off x="214560" y="24768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ea typeface="Calibri"/>
              </a:rPr>
              <a:t>Data Visualation </a:t>
            </a:r>
            <a:endParaRPr lang="en-IN" sz="2000" b="0" strike="noStrike" spc="-1">
              <a:latin typeface="Arial"/>
            </a:endParaRPr>
          </a:p>
        </p:txBody>
      </p:sp>
      <p:pic>
        <p:nvPicPr>
          <p:cNvPr id="190" name="Picture 189"/>
          <p:cNvPicPr/>
          <p:nvPr/>
        </p:nvPicPr>
        <p:blipFill>
          <a:blip r:embed="rId2"/>
          <a:stretch/>
        </p:blipFill>
        <p:spPr>
          <a:xfrm>
            <a:off x="521640" y="793080"/>
            <a:ext cx="9682200" cy="2457000"/>
          </a:xfrm>
          <a:prstGeom prst="rect">
            <a:avLst/>
          </a:prstGeom>
          <a:ln>
            <a:noFill/>
          </a:ln>
        </p:spPr>
      </p:pic>
      <p:pic>
        <p:nvPicPr>
          <p:cNvPr id="191" name="Picture 190"/>
          <p:cNvPicPr/>
          <p:nvPr/>
        </p:nvPicPr>
        <p:blipFill>
          <a:blip r:embed="rId3"/>
          <a:stretch/>
        </p:blipFill>
        <p:spPr>
          <a:xfrm>
            <a:off x="428760" y="3321720"/>
            <a:ext cx="9905760" cy="349308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CustomShape 1"/>
          <p:cNvSpPr/>
          <p:nvPr/>
        </p:nvSpPr>
        <p:spPr>
          <a:xfrm>
            <a:off x="309960" y="4500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0000"/>
                </a:solidFill>
                <a:latin typeface="Calibri"/>
                <a:ea typeface="Calibri"/>
              </a:rPr>
              <a:t> </a:t>
            </a:r>
            <a:r>
              <a:rPr lang="en-IN" sz="2000" b="1" strike="noStrike" spc="-1">
                <a:solidFill>
                  <a:srgbClr val="000000"/>
                </a:solidFill>
                <a:latin typeface="Calibri"/>
                <a:ea typeface="Calibri"/>
              </a:rPr>
              <a:t>Model/s Development and Evaluation </a:t>
            </a:r>
            <a:endParaRPr lang="en-IN" sz="2000" b="0" strike="noStrike" spc="-1">
              <a:latin typeface="Arial"/>
            </a:endParaRPr>
          </a:p>
        </p:txBody>
      </p:sp>
      <p:pic>
        <p:nvPicPr>
          <p:cNvPr id="193" name="Picture 192"/>
          <p:cNvPicPr/>
          <p:nvPr/>
        </p:nvPicPr>
        <p:blipFill>
          <a:blip r:embed="rId2"/>
          <a:stretch/>
        </p:blipFill>
        <p:spPr>
          <a:xfrm>
            <a:off x="409320" y="1455120"/>
            <a:ext cx="9515160" cy="378108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 name="CustomShape 1"/>
          <p:cNvSpPr/>
          <p:nvPr/>
        </p:nvSpPr>
        <p:spPr>
          <a:xfrm>
            <a:off x="450720" y="358920"/>
            <a:ext cx="10424160" cy="325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Testing of Identified Approaches (Algorithms)</a:t>
            </a:r>
            <a:endParaRPr lang="en-IN" sz="2000" b="0" strike="noStrike" spc="-1">
              <a:latin typeface="Arial"/>
            </a:endParaRPr>
          </a:p>
          <a:p>
            <a:pPr>
              <a:lnSpc>
                <a:spcPct val="100000"/>
              </a:lnSpc>
            </a:pPr>
            <a:endParaRPr lang="en-IN" sz="2000" b="0" strike="noStrike" spc="-1">
              <a:latin typeface="Arial"/>
            </a:endParaRPr>
          </a:p>
          <a:p>
            <a:pPr>
              <a:lnSpc>
                <a:spcPct val="150000"/>
              </a:lnSpc>
            </a:pPr>
            <a:r>
              <a:rPr lang="en-IN" sz="1400" b="0" strike="noStrike" spc="-1">
                <a:solidFill>
                  <a:srgbClr val="000000"/>
                </a:solidFill>
                <a:latin typeface="Calibri"/>
              </a:rPr>
              <a:t>These are all the Algorithms used for Model Building and Prediction. We did Hyper Parameter Tuning with these algorithms using the GridSearchCV.</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Ridge Regressor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LinearRegression</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Support Vector Regressor</a:t>
            </a:r>
            <a:endParaRPr lang="en-IN" sz="1400" b="0" strike="noStrike" spc="-1">
              <a:latin typeface="Arial"/>
            </a:endParaRPr>
          </a:p>
          <a:p>
            <a:pPr marL="285840" indent="-285480">
              <a:lnSpc>
                <a:spcPct val="150000"/>
              </a:lnSpc>
              <a:buClr>
                <a:srgbClr val="000000"/>
              </a:buClr>
              <a:buFont typeface="Arial"/>
              <a:buChar char="•"/>
            </a:pPr>
            <a:r>
              <a:rPr lang="en-IN" sz="1400" b="0" strike="noStrike" spc="-1">
                <a:solidFill>
                  <a:srgbClr val="000000"/>
                </a:solidFill>
                <a:latin typeface="Calibri"/>
              </a:rPr>
              <a:t>ElasticNet Regression</a:t>
            </a:r>
            <a:endParaRPr lang="en-IN" sz="1400" b="0" strike="noStrike" spc="-1">
              <a:latin typeface="Arial"/>
            </a:endParaRPr>
          </a:p>
          <a:p>
            <a:pPr>
              <a:lnSpc>
                <a:spcPct val="150000"/>
              </a:lnSpc>
            </a:pPr>
            <a:r>
              <a:rPr lang="en-IN" sz="1400" b="0" strike="noStrike" spc="-1">
                <a:solidFill>
                  <a:srgbClr val="000000"/>
                </a:solidFill>
                <a:latin typeface="Calibri"/>
              </a:rPr>
              <a:t>These algorithms has been used for both Training and Testing purpose and got evaluated with r2 score.And also the predicted result got Evaluated with Key Metrics.</a:t>
            </a:r>
            <a:endParaRPr lang="en-IN" sz="1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CustomShape 1"/>
          <p:cNvSpPr/>
          <p:nvPr/>
        </p:nvSpPr>
        <p:spPr>
          <a:xfrm>
            <a:off x="166320" y="112680"/>
            <a:ext cx="895392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 MODEL PREDICTION AND EVALUATION</a:t>
            </a:r>
            <a:endParaRPr lang="en-IN" sz="2200" b="0" strike="noStrike" spc="-1">
              <a:latin typeface="Arial"/>
            </a:endParaRPr>
          </a:p>
        </p:txBody>
      </p:sp>
      <p:sp>
        <p:nvSpPr>
          <p:cNvPr id="196" name="CustomShape 2"/>
          <p:cNvSpPr/>
          <p:nvPr/>
        </p:nvSpPr>
        <p:spPr>
          <a:xfrm>
            <a:off x="308520" y="466920"/>
            <a:ext cx="10965960" cy="1550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1" strike="noStrike" spc="-1">
                <a:solidFill>
                  <a:srgbClr val="000000"/>
                </a:solidFill>
                <a:latin typeface="Calibri"/>
              </a:rPr>
              <a:t>Linear Regression:</a:t>
            </a:r>
            <a:endParaRPr lang="en-IN" sz="1600" b="0" strike="noStrike" spc="-1">
              <a:latin typeface="Arial"/>
            </a:endParaRPr>
          </a:p>
          <a:p>
            <a:pPr>
              <a:lnSpc>
                <a:spcPct val="100000"/>
              </a:lnSpc>
            </a:pPr>
            <a:r>
              <a:rPr lang="en-IN" sz="1600" b="0" strike="noStrike" spc="-1">
                <a:solidFill>
                  <a:srgbClr val="000000"/>
                </a:solidFill>
                <a:latin typeface="Calibri"/>
              </a:rPr>
              <a:t>It performs a regression task. Regression models a target prediction value based on independent variables &amp; is mostly used for finding out the relationship between variables and forecasting.</a:t>
            </a:r>
            <a:endParaRPr lang="en-IN" sz="1600" b="0" strike="noStrike" spc="-1">
              <a:latin typeface="Arial"/>
            </a:endParaRPr>
          </a:p>
          <a:p>
            <a:pPr>
              <a:lnSpc>
                <a:spcPct val="100000"/>
              </a:lnSpc>
            </a:pPr>
            <a:r>
              <a:rPr lang="en-IN" sz="1600" b="0" strike="noStrike" spc="-1">
                <a:solidFill>
                  <a:srgbClr val="000000"/>
                </a:solidFill>
                <a:latin typeface="Calibri"/>
              </a:rPr>
              <a:t>In linear regression, the observations (red) are assumed to be the result of random deviations (green) from an underlying relationship (blue) between a dependent variable (y) and an independent variable (x).</a:t>
            </a:r>
            <a:endParaRPr lang="en-IN" sz="1600" b="0" strike="noStrike" spc="-1">
              <a:latin typeface="Arial"/>
            </a:endParaRPr>
          </a:p>
          <a:p>
            <a:pPr>
              <a:lnSpc>
                <a:spcPct val="100000"/>
              </a:lnSpc>
            </a:pPr>
            <a:r>
              <a:rPr lang="en-IN" sz="1600" b="0" strike="noStrike" spc="-1">
                <a:solidFill>
                  <a:srgbClr val="000000"/>
                </a:solidFill>
                <a:latin typeface="Calibri"/>
              </a:rPr>
              <a:t> </a:t>
            </a:r>
            <a:endParaRPr lang="en-IN" sz="1600" b="0" strike="noStrike" spc="-1">
              <a:latin typeface="Arial"/>
            </a:endParaRPr>
          </a:p>
        </p:txBody>
      </p:sp>
      <p:pic>
        <p:nvPicPr>
          <p:cNvPr id="197" name="Picture 196"/>
          <p:cNvPicPr/>
          <p:nvPr/>
        </p:nvPicPr>
        <p:blipFill>
          <a:blip r:embed="rId2"/>
          <a:stretch/>
        </p:blipFill>
        <p:spPr>
          <a:xfrm>
            <a:off x="512280" y="2601000"/>
            <a:ext cx="4983480" cy="3711240"/>
          </a:xfrm>
          <a:prstGeom prst="rect">
            <a:avLst/>
          </a:prstGeom>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230760" y="206640"/>
            <a:ext cx="10981440" cy="2341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cap="all" spc="-1">
                <a:solidFill>
                  <a:srgbClr val="000000"/>
                </a:solidFill>
                <a:latin typeface="Calibri"/>
              </a:rPr>
              <a:t>Ridge Regression:</a:t>
            </a:r>
            <a:endParaRPr lang="en-IN" sz="20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Ridge regression is a technique which is specialized to analyze multiple regression data which is multicollinearity in nature.</a:t>
            </a:r>
            <a:endParaRPr lang="en-IN" sz="16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lang="en-IN" sz="1600" b="0" strike="noStrike" spc="-1">
              <a:latin typeface="Arial"/>
            </a:endParaRPr>
          </a:p>
          <a:p>
            <a:pPr marL="285840" indent="-285480">
              <a:lnSpc>
                <a:spcPct val="100000"/>
              </a:lnSpc>
              <a:buClr>
                <a:srgbClr val="000000"/>
              </a:buClr>
              <a:buFont typeface="Arial"/>
              <a:buChar char="•"/>
            </a:pPr>
            <a:r>
              <a:rPr lang="en-US" sz="1600" b="0" strike="noStrike" spc="-1">
                <a:solidFill>
                  <a:srgbClr val="000000"/>
                </a:solidFill>
                <a:latin typeface="Calibri"/>
              </a:rPr>
              <a:t>The biggest benefit of ridge regression is its ability to produce a lower test mean squared error (MSE) compared to least squares regression when multicollinearity is present. </a:t>
            </a:r>
            <a:endParaRPr lang="en-IN" sz="1600" b="0" strike="noStrike" spc="-1">
              <a:latin typeface="Arial"/>
            </a:endParaRPr>
          </a:p>
        </p:txBody>
      </p:sp>
      <p:pic>
        <p:nvPicPr>
          <p:cNvPr id="199" name="Picture 198"/>
          <p:cNvPicPr/>
          <p:nvPr/>
        </p:nvPicPr>
        <p:blipFill>
          <a:blip r:embed="rId2"/>
          <a:stretch/>
        </p:blipFill>
        <p:spPr>
          <a:xfrm>
            <a:off x="654840" y="2844000"/>
            <a:ext cx="7881840" cy="363492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28600" y="158760"/>
            <a:ext cx="11125440" cy="209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SUPPORT VECTOR REGRESSOR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Support Vector Machine is a discriminative algorithm that tries to find the optimal hyperplane that distinctly classifies the data points in N-dimensional space(N - the number of features). In a 2D space, a hyperplane is a line that optimally divides the data points into two different classes. In a higher-dimensional space, the hyperplane would have a different shape rather than a line.</a:t>
            </a:r>
            <a:endParaRPr lang="en-IN" sz="1600" b="0" strike="noStrike" spc="-1">
              <a:latin typeface="Arial"/>
            </a:endParaRPr>
          </a:p>
          <a:p>
            <a:pPr>
              <a:lnSpc>
                <a:spcPct val="100000"/>
              </a:lnSpc>
            </a:pPr>
            <a:r>
              <a:rPr lang="en-US" sz="1600" b="0" strike="noStrike" spc="-1">
                <a:solidFill>
                  <a:srgbClr val="000000"/>
                </a:solidFill>
                <a:latin typeface="Calibri"/>
              </a:rPr>
              <a:t> Support Vector Regression (SVR) is quite different than other Regression models. It uses the Support Vector Machine (SVM, a classification algorithm) algorithm to predict a continuous variable.</a:t>
            </a:r>
            <a:endParaRPr lang="en-IN" sz="1600" b="0" strike="noStrike" spc="-1">
              <a:latin typeface="Arial"/>
            </a:endParaRPr>
          </a:p>
        </p:txBody>
      </p:sp>
      <p:pic>
        <p:nvPicPr>
          <p:cNvPr id="201" name="Picture 200"/>
          <p:cNvPicPr/>
          <p:nvPr/>
        </p:nvPicPr>
        <p:blipFill>
          <a:blip r:embed="rId2"/>
          <a:stretch/>
        </p:blipFill>
        <p:spPr>
          <a:xfrm>
            <a:off x="1130760" y="2770200"/>
            <a:ext cx="4698000" cy="3630240"/>
          </a:xfrm>
          <a:prstGeom prst="rect">
            <a:avLst/>
          </a:prstGeom>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122040" y="132120"/>
            <a:ext cx="11232000" cy="1368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ELASTIC NET REGRESSION(COMBINATION OF L1 AND L2)</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Elastic net is a combination of the two most popular regularized variants of linear regression: ridge and lasso. Ridge utilizes an L2 penalty and lasso uses an L1 penalty. With elastic net, you don't have to choose between these two models, because elastic net uses both the L2 and the L1 penalty!</a:t>
            </a:r>
            <a:endParaRPr lang="en-IN" sz="1600" b="0" strike="noStrike" spc="-1">
              <a:latin typeface="Arial"/>
            </a:endParaRPr>
          </a:p>
        </p:txBody>
      </p:sp>
      <p:sp>
        <p:nvSpPr>
          <p:cNvPr id="203" name="CustomShape 2"/>
          <p:cNvSpPr/>
          <p:nvPr/>
        </p:nvSpPr>
        <p:spPr>
          <a:xfrm>
            <a:off x="5167800" y="1753200"/>
            <a:ext cx="5821560" cy="3558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200" b="0" strike="noStrike" spc="-1">
                <a:solidFill>
                  <a:srgbClr val="000000"/>
                </a:solidFill>
                <a:latin typeface="Calibri"/>
              </a:rPr>
              <a:t>These are all the algorithms used and it described here  with the snapshot of their code and the results observed over different evaluation metrics are also mentioned.</a:t>
            </a:r>
            <a:endParaRPr lang="en-IN" sz="1200" b="0" strike="noStrike" spc="-1">
              <a:latin typeface="Arial"/>
            </a:endParaRPr>
          </a:p>
          <a:p>
            <a:pPr>
              <a:lnSpc>
                <a:spcPct val="100000"/>
              </a:lnSpc>
            </a:pPr>
            <a:r>
              <a:rPr lang="en-US" sz="1200" b="0" strike="noStrike" spc="-1">
                <a:solidFill>
                  <a:srgbClr val="000000"/>
                </a:solidFill>
                <a:latin typeface="Calibri"/>
              </a:rPr>
              <a:t>The evaluation metrics used here is r2 score.</a:t>
            </a:r>
            <a:endParaRPr lang="en-IN" sz="1200" b="0" strike="noStrike" spc="-1">
              <a:latin typeface="Arial"/>
            </a:endParaRPr>
          </a:p>
          <a:p>
            <a:pPr>
              <a:lnSpc>
                <a:spcPct val="100000"/>
              </a:lnSpc>
            </a:pPr>
            <a:endParaRPr lang="en-IN" sz="1200" b="0" strike="noStrike" spc="-1">
              <a:latin typeface="Arial"/>
            </a:endParaRPr>
          </a:p>
          <a:p>
            <a:pPr>
              <a:lnSpc>
                <a:spcPct val="100000"/>
              </a:lnSpc>
            </a:pPr>
            <a:r>
              <a:rPr lang="en-IN" sz="1200" b="0" strike="noStrike" spc="-1">
                <a:solidFill>
                  <a:srgbClr val="000000"/>
                </a:solidFill>
                <a:latin typeface="Calibri"/>
              </a:rPr>
              <a:t>R2 score: </a:t>
            </a:r>
            <a:endParaRPr lang="en-IN" sz="1200" b="0" strike="noStrike" spc="-1">
              <a:latin typeface="Arial"/>
            </a:endParaRPr>
          </a:p>
          <a:p>
            <a:pPr>
              <a:lnSpc>
                <a:spcPct val="100000"/>
              </a:lnSpc>
            </a:pPr>
            <a:r>
              <a:rPr lang="en-IN" sz="1200" b="0" strike="noStrike" spc="-1">
                <a:solidFill>
                  <a:srgbClr val="000000"/>
                </a:solidFill>
                <a:latin typeface="Calibri"/>
              </a:rPr>
              <a:t>It is the proportion of the variance in the dependent variable that is predictable from the independent variable(s).” Another definition is “(total variance explained by model) / total variance.” So if it is 100%, the two variables are perfectly correlated, i.e., with no variance at all.</a:t>
            </a:r>
            <a:endParaRPr lang="en-IN" sz="1200" b="0" strike="noStrike" spc="-1">
              <a:latin typeface="Arial"/>
            </a:endParaRPr>
          </a:p>
          <a:p>
            <a:pPr>
              <a:lnSpc>
                <a:spcPct val="100000"/>
              </a:lnSpc>
            </a:pPr>
            <a:r>
              <a:rPr lang="en-IN" sz="1200" b="0" strike="noStrike" spc="-1">
                <a:solidFill>
                  <a:srgbClr val="000000"/>
                </a:solidFill>
                <a:latin typeface="Calibri"/>
              </a:rPr>
              <a:t>Key Metrics for success in solving problem under consideration</a:t>
            </a:r>
            <a:endParaRPr lang="en-IN" sz="1200" b="0" strike="noStrike" spc="-1">
              <a:latin typeface="Arial"/>
            </a:endParaRPr>
          </a:p>
          <a:p>
            <a:pPr>
              <a:lnSpc>
                <a:spcPct val="100000"/>
              </a:lnSpc>
            </a:pPr>
            <a:r>
              <a:rPr lang="en-IN" sz="1200" b="0" strike="noStrike" spc="-1">
                <a:solidFill>
                  <a:srgbClr val="000000"/>
                </a:solidFill>
                <a:latin typeface="Calibri"/>
              </a:rPr>
              <a:t>Error addresses exactly this and summarizes on average how close predictions were to their expected values. There are three error metrics that are commonly used for evaluating and reporting the performance of a regression model; they are: Mean Squared Error (MSE). Root Mean Squared Error (RMSE) and Mean Absolute Error(MAE). We got minimum errors in Ridge Regression Model of our project. Because it handles multicollinearity with features well and gives good accuracy with less errors.so we used this metrics.</a:t>
            </a:r>
            <a:endParaRPr lang="en-IN" sz="1200" b="0" strike="noStrike" spc="-1">
              <a:latin typeface="Arial"/>
            </a:endParaRPr>
          </a:p>
        </p:txBody>
      </p:sp>
      <p:pic>
        <p:nvPicPr>
          <p:cNvPr id="204" name="Picture 203"/>
          <p:cNvPicPr/>
          <p:nvPr/>
        </p:nvPicPr>
        <p:blipFill>
          <a:blip r:embed="rId2"/>
          <a:stretch/>
        </p:blipFill>
        <p:spPr>
          <a:xfrm>
            <a:off x="126720" y="1664280"/>
            <a:ext cx="4962240" cy="4981320"/>
          </a:xfrm>
          <a:prstGeom prst="rect">
            <a:avLst/>
          </a:prstGeom>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210960" y="183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06" name="Picture 205"/>
          <p:cNvPicPr/>
          <p:nvPr/>
        </p:nvPicPr>
        <p:blipFill>
          <a:blip r:embed="rId2"/>
          <a:stretch/>
        </p:blipFill>
        <p:spPr>
          <a:xfrm>
            <a:off x="131040" y="790560"/>
            <a:ext cx="9112320" cy="5572080"/>
          </a:xfrm>
          <a:prstGeom prst="rect">
            <a:avLst/>
          </a:prstGeom>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10960" y="183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08" name="Picture 207"/>
          <p:cNvPicPr/>
          <p:nvPr/>
        </p:nvPicPr>
        <p:blipFill>
          <a:blip r:embed="rId2"/>
          <a:stretch/>
        </p:blipFill>
        <p:spPr>
          <a:xfrm>
            <a:off x="416520" y="843480"/>
            <a:ext cx="8615160" cy="5492880"/>
          </a:xfrm>
          <a:prstGeom prst="rect">
            <a:avLst/>
          </a:prstGeom>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12040" y="30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0" name="Picture 209"/>
          <p:cNvPicPr/>
          <p:nvPr/>
        </p:nvPicPr>
        <p:blipFill>
          <a:blip r:embed="rId2"/>
          <a:stretch/>
        </p:blipFill>
        <p:spPr>
          <a:xfrm>
            <a:off x="190440" y="835920"/>
            <a:ext cx="8283960" cy="5517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Conceptual Background of the Domain Problem</a:t>
            </a:r>
            <a:endParaRPr lang="en-US" sz="3600" b="0" strike="noStrike" spc="-1">
              <a:solidFill>
                <a:srgbClr val="000000"/>
              </a:solidFill>
              <a:latin typeface="Century Schoolbook"/>
            </a:endParaRPr>
          </a:p>
        </p:txBody>
      </p:sp>
      <p:sp>
        <p:nvSpPr>
          <p:cNvPr id="132" name="CustomShape 2"/>
          <p:cNvSpPr/>
          <p:nvPr/>
        </p:nvSpPr>
        <p:spPr>
          <a:xfrm>
            <a:off x="252000" y="1533600"/>
            <a:ext cx="10953720" cy="5301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Machine learning is a branch of artificial intelligence (AI) &amp; computer science focusing on the use of data &amp; algorithms to imitate the way that humans learn from experience, make predictions and gradually improving its accuracy. It is an important component of the growing field of data science. </a:t>
            </a:r>
            <a:endParaRPr lang="en-IN" sz="1800" b="0" strike="noStrike" spc="-1">
              <a:latin typeface="Arial"/>
            </a:endParaRPr>
          </a:p>
          <a:p>
            <a:pPr>
              <a:lnSpc>
                <a:spcPct val="100000"/>
              </a:lnSpc>
            </a:pPr>
            <a:r>
              <a:rPr lang="en-US" sz="1800" b="0" strike="noStrike" spc="-1">
                <a:solidFill>
                  <a:srgbClr val="000000"/>
                </a:solidFill>
                <a:latin typeface="Calibri"/>
              </a:rPr>
              <a:t>Through the use of statistical methods, algorithms are trained to make classifications or predictions, uncovering key insights within data mining projects. These insights subsequently drive decision making within applications and businesses, ideally impacting key growth metrics. </a:t>
            </a:r>
            <a:endParaRPr lang="en-IN" sz="1800" b="0" strike="noStrike" spc="-1">
              <a:latin typeface="Arial"/>
            </a:endParaRPr>
          </a:p>
          <a:p>
            <a:pPr>
              <a:lnSpc>
                <a:spcPct val="100000"/>
              </a:lnSpc>
            </a:pPr>
            <a:r>
              <a:rPr lang="en-US" sz="1800" b="0" strike="noStrike" spc="-1">
                <a:solidFill>
                  <a:srgbClr val="000000"/>
                </a:solidFill>
                <a:latin typeface="Calibri"/>
              </a:rPr>
              <a:t>As big data continues to expand and grow, the market demand for data science will increase, requires to assist in the identification of the most relevant business questions and subsequently the data to answer them. Following are the ways Data science can add value to Business :</a:t>
            </a:r>
            <a:endParaRPr lang="en-IN" sz="1800" b="0" strike="noStrike" spc="-1">
              <a:latin typeface="Arial"/>
            </a:endParaRPr>
          </a:p>
          <a:p>
            <a:pPr>
              <a:lnSpc>
                <a:spcPct val="100000"/>
              </a:lnSpc>
            </a:pPr>
            <a:r>
              <a:rPr lang="en-US" sz="1800" b="0" strike="noStrike" spc="-1">
                <a:solidFill>
                  <a:srgbClr val="000000"/>
                </a:solidFill>
                <a:latin typeface="Calibri"/>
              </a:rPr>
              <a:t>•	Empowering management and officers to make better decision</a:t>
            </a:r>
            <a:endParaRPr lang="en-IN" sz="1800" b="0" strike="noStrike" spc="-1">
              <a:latin typeface="Arial"/>
            </a:endParaRPr>
          </a:p>
          <a:p>
            <a:pPr>
              <a:lnSpc>
                <a:spcPct val="100000"/>
              </a:lnSpc>
            </a:pPr>
            <a:r>
              <a:rPr lang="en-US" sz="1800" b="0" strike="noStrike" spc="-1">
                <a:solidFill>
                  <a:srgbClr val="000000"/>
                </a:solidFill>
                <a:latin typeface="Calibri"/>
              </a:rPr>
              <a:t>•	Directing actions based on trends—which in turn help to define goals</a:t>
            </a:r>
            <a:endParaRPr lang="en-IN" sz="1800" b="0" strike="noStrike" spc="-1">
              <a:latin typeface="Arial"/>
            </a:endParaRPr>
          </a:p>
          <a:p>
            <a:pPr>
              <a:lnSpc>
                <a:spcPct val="100000"/>
              </a:lnSpc>
            </a:pPr>
            <a:r>
              <a:rPr lang="en-US" sz="1800" b="0" strike="noStrike" spc="-1">
                <a:solidFill>
                  <a:srgbClr val="000000"/>
                </a:solidFill>
                <a:latin typeface="Calibri"/>
              </a:rPr>
              <a:t>•	Challenging the staff to adopt best practices and focus on issues that     matter</a:t>
            </a:r>
            <a:endParaRPr lang="en-IN" sz="1800" b="0" strike="noStrike" spc="-1">
              <a:latin typeface="Arial"/>
            </a:endParaRPr>
          </a:p>
          <a:p>
            <a:pPr>
              <a:lnSpc>
                <a:spcPct val="100000"/>
              </a:lnSpc>
            </a:pPr>
            <a:r>
              <a:rPr lang="en-US" sz="1800" b="0" strike="noStrike" spc="-1">
                <a:solidFill>
                  <a:srgbClr val="000000"/>
                </a:solidFill>
                <a:latin typeface="Calibri"/>
              </a:rPr>
              <a:t>•	Identifying opportunities</a:t>
            </a:r>
            <a:endParaRPr lang="en-IN" sz="1800" b="0" strike="noStrike" spc="-1">
              <a:latin typeface="Arial"/>
            </a:endParaRPr>
          </a:p>
          <a:p>
            <a:pPr>
              <a:lnSpc>
                <a:spcPct val="100000"/>
              </a:lnSpc>
            </a:pPr>
            <a:r>
              <a:rPr lang="en-US" sz="1800" b="0" strike="noStrike" spc="-1">
                <a:solidFill>
                  <a:srgbClr val="000000"/>
                </a:solidFill>
                <a:latin typeface="Calibri"/>
              </a:rPr>
              <a:t>•	Decision making with quantifiable, data-driven evidence</a:t>
            </a:r>
            <a:endParaRPr lang="en-IN" sz="1800" b="0" strike="noStrike" spc="-1">
              <a:latin typeface="Arial"/>
            </a:endParaRPr>
          </a:p>
          <a:p>
            <a:pPr>
              <a:lnSpc>
                <a:spcPct val="100000"/>
              </a:lnSpc>
            </a:pPr>
            <a:r>
              <a:rPr lang="en-US" sz="1800" b="0" strike="noStrike" spc="-1">
                <a:solidFill>
                  <a:srgbClr val="000000"/>
                </a:solidFill>
                <a:latin typeface="Calibri"/>
              </a:rPr>
              <a:t>•	Testing these decisions</a:t>
            </a:r>
            <a:endParaRPr lang="en-IN" sz="1800" b="0" strike="noStrike" spc="-1">
              <a:latin typeface="Arial"/>
            </a:endParaRPr>
          </a:p>
          <a:p>
            <a:pPr>
              <a:lnSpc>
                <a:spcPct val="100000"/>
              </a:lnSpc>
            </a:pPr>
            <a:r>
              <a:rPr lang="en-US" sz="1800" b="0" strike="noStrike" spc="-1">
                <a:solidFill>
                  <a:srgbClr val="000000"/>
                </a:solidFill>
                <a:latin typeface="Calibri"/>
              </a:rPr>
              <a:t>•	Identification and refining of target audiences</a:t>
            </a:r>
            <a:endParaRPr lang="en-IN" sz="1800" b="0" strike="noStrike" spc="-1">
              <a:latin typeface="Arial"/>
            </a:endParaRPr>
          </a:p>
        </p:txBody>
      </p:sp>
      <p:sp>
        <p:nvSpPr>
          <p:cNvPr id="133" name="CustomShape 3"/>
          <p:cNvSpPr/>
          <p:nvPr/>
        </p:nvSpPr>
        <p:spPr>
          <a:xfrm>
            <a:off x="154800" y="904680"/>
            <a:ext cx="1006092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Calibri"/>
              </a:rPr>
              <a:t>MACHINE LEARNING AND DATA SCIENCE FOR BUSINESS:</a:t>
            </a:r>
            <a:endParaRPr lang="en-IN" sz="24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452160" y="27756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2" name="Picture 211"/>
          <p:cNvPicPr/>
          <p:nvPr/>
        </p:nvPicPr>
        <p:blipFill>
          <a:blip r:embed="rId2"/>
          <a:stretch/>
        </p:blipFill>
        <p:spPr>
          <a:xfrm>
            <a:off x="357120" y="1077120"/>
            <a:ext cx="8072280" cy="5199120"/>
          </a:xfrm>
          <a:prstGeom prst="rect">
            <a:avLst/>
          </a:prstGeom>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12040" y="30600"/>
            <a:ext cx="61030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Visualizations</a:t>
            </a:r>
            <a:endParaRPr lang="en-IN" sz="2200" b="0" strike="noStrike" spc="-1">
              <a:latin typeface="Arial"/>
            </a:endParaRPr>
          </a:p>
        </p:txBody>
      </p:sp>
      <p:pic>
        <p:nvPicPr>
          <p:cNvPr id="214" name="Picture 213"/>
          <p:cNvPicPr/>
          <p:nvPr/>
        </p:nvPicPr>
        <p:blipFill>
          <a:blip r:embed="rId2"/>
          <a:stretch/>
        </p:blipFill>
        <p:spPr>
          <a:xfrm>
            <a:off x="921600" y="1071720"/>
            <a:ext cx="9086400" cy="4428720"/>
          </a:xfrm>
          <a:prstGeom prst="rect">
            <a:avLst/>
          </a:prstGeom>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CustomShape 1"/>
          <p:cNvSpPr/>
          <p:nvPr/>
        </p:nvSpPr>
        <p:spPr>
          <a:xfrm>
            <a:off x="218520" y="16596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ea typeface="Calibri"/>
              </a:rPr>
              <a:t> Interpretation of the Results</a:t>
            </a:r>
            <a:endParaRPr lang="en-IN" sz="2000" b="0" strike="noStrike" spc="-1">
              <a:latin typeface="Arial"/>
            </a:endParaRPr>
          </a:p>
        </p:txBody>
      </p:sp>
      <p:pic>
        <p:nvPicPr>
          <p:cNvPr id="216" name="Picture 215"/>
          <p:cNvPicPr/>
          <p:nvPr/>
        </p:nvPicPr>
        <p:blipFill>
          <a:blip r:embed="rId2"/>
          <a:stretch/>
        </p:blipFill>
        <p:spPr>
          <a:xfrm>
            <a:off x="2007360" y="2166840"/>
            <a:ext cx="6438600" cy="2238120"/>
          </a:xfrm>
          <a:prstGeom prst="rect">
            <a:avLst/>
          </a:prstGeom>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28600" y="176040"/>
            <a:ext cx="610596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000000"/>
                </a:solidFill>
                <a:latin typeface="Calibri"/>
              </a:rPr>
              <a:t>MODEL SAVING:</a:t>
            </a:r>
            <a:endParaRPr lang="en-IN" sz="2000" b="0" strike="noStrike" spc="-1">
              <a:latin typeface="Arial"/>
            </a:endParaRPr>
          </a:p>
        </p:txBody>
      </p:sp>
      <p:pic>
        <p:nvPicPr>
          <p:cNvPr id="218" name="Picture 217"/>
          <p:cNvPicPr/>
          <p:nvPr/>
        </p:nvPicPr>
        <p:blipFill>
          <a:blip r:embed="rId2"/>
          <a:stretch/>
        </p:blipFill>
        <p:spPr>
          <a:xfrm>
            <a:off x="652680" y="1926360"/>
            <a:ext cx="6124320" cy="837720"/>
          </a:xfrm>
          <a:prstGeom prst="rect">
            <a:avLst/>
          </a:prstGeom>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83160" y="-38160"/>
            <a:ext cx="11430000" cy="694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400" b="1" strike="noStrike" spc="-1">
                <a:solidFill>
                  <a:srgbClr val="000000"/>
                </a:solidFill>
                <a:latin typeface="Calibri"/>
                <a:ea typeface="Calibri"/>
              </a:rPr>
              <a:t>CONCLUSION </a:t>
            </a:r>
            <a:endParaRPr lang="en-IN" sz="2400" b="0" strike="noStrike" spc="-1">
              <a:latin typeface="Arial"/>
            </a:endParaRPr>
          </a:p>
          <a:p>
            <a:pPr>
              <a:lnSpc>
                <a:spcPct val="107000"/>
              </a:lnSpc>
              <a:spcAft>
                <a:spcPts val="799"/>
              </a:spcAft>
            </a:pPr>
            <a:r>
              <a:rPr lang="en-IN" sz="1400" b="0" u="sng" strike="noStrike" spc="-1">
                <a:solidFill>
                  <a:srgbClr val="000000"/>
                </a:solidFill>
                <a:uFillTx/>
                <a:latin typeface="Calibri"/>
                <a:ea typeface="Calibri"/>
              </a:rPr>
              <a:t>Key Findings and Conclusions of the Study</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Sale price of the house mostly depends on overall condition, sale condition, house zones and types, garage area, lot area, total room above ground, age of the house, remodelled or not, fireplace, Full Bath etc., </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These are the variables are important to predict the price of variable.</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These variables describes the price of the house because these depends on environment, people’s living style and needs of Australia.</a:t>
            </a:r>
            <a:endParaRPr lang="en-IN" sz="1400" b="0" strike="noStrike" spc="-1">
              <a:latin typeface="Arial"/>
            </a:endParaRPr>
          </a:p>
          <a:p>
            <a:pPr marL="285840" indent="-285480">
              <a:lnSpc>
                <a:spcPct val="107000"/>
              </a:lnSpc>
              <a:spcAft>
                <a:spcPts val="799"/>
              </a:spcAft>
              <a:buClr>
                <a:srgbClr val="000000"/>
              </a:buClr>
              <a:buFont typeface="Arial"/>
              <a:buChar char="•"/>
            </a:pPr>
            <a:r>
              <a:rPr lang="en-IN" sz="1400" b="0" strike="noStrike" spc="-1">
                <a:solidFill>
                  <a:srgbClr val="000000"/>
                </a:solidFill>
                <a:latin typeface="Calibri"/>
                <a:ea typeface="Calibri"/>
              </a:rPr>
              <a:t>All Houses are fixed with price depends on the above all prescribed variables only.</a:t>
            </a:r>
            <a:endParaRPr lang="en-IN" sz="1400" b="0" strike="noStrike" spc="-1">
              <a:latin typeface="Arial"/>
            </a:endParaRPr>
          </a:p>
          <a:p>
            <a:pPr>
              <a:lnSpc>
                <a:spcPct val="107000"/>
              </a:lnSpc>
              <a:spcAft>
                <a:spcPts val="799"/>
              </a:spcAft>
            </a:pPr>
            <a:r>
              <a:rPr lang="en-US" sz="1400" b="0" u="sng" strike="noStrike" spc="-1">
                <a:solidFill>
                  <a:srgbClr val="000000"/>
                </a:solidFill>
                <a:uFillTx/>
                <a:latin typeface="Calibri"/>
                <a:ea typeface="Calibri"/>
              </a:rPr>
              <a:t>Learning Outcomes of the Study in respect of Data Science</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From the above models, Ridge Regressor performs well, Because Ridge regression is a model tuning method that is used to analyse any data that suffers from multicollinearity. This method performs L2 regularization. When the issue of multicollinearity occurs, least-squares are unbiased, and variances are large, this results in predicted values to be far away from the actual values.</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This is our Best Fit Model. So we save this model for our analysis</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We faced multicollinearity because too many features in the dataset. Eventhough the number of  features after reduced from 81 to 61.we still face multicollinearity issue.So we used Ridge Regression Model because it handles the problem of multicollinearity very well. </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Because to get out of  this issue of  without completely removing some predictor variables from the model is to use a method known as ridge regression, which instead seeks to minimize the following: where j ranges from 1 to p and λ ≥ 0. This second term in the equation is known as a shrinkage penalty.</a:t>
            </a:r>
            <a:endParaRPr lang="en-IN" sz="1400" b="0" strike="noStrike" spc="-1">
              <a:latin typeface="Arial"/>
            </a:endParaRPr>
          </a:p>
          <a:p>
            <a:pPr>
              <a:lnSpc>
                <a:spcPct val="107000"/>
              </a:lnSpc>
              <a:spcAft>
                <a:spcPts val="799"/>
              </a:spcAft>
            </a:pPr>
            <a:r>
              <a:rPr lang="en-US" sz="1400" b="0" strike="noStrike" spc="-1">
                <a:solidFill>
                  <a:srgbClr val="000000"/>
                </a:solidFill>
                <a:latin typeface="Calibri"/>
                <a:ea typeface="Calibri"/>
              </a:rPr>
              <a:t>To get out of  this issue without completely removing some predictor variables from the model is to use a method known as ridge regression, which instead seeks to minimize the following: where j ranges from 1 to p and λ ≥ 0. This second term in the equation is known as a shrinkage penalty.</a:t>
            </a:r>
            <a:endParaRPr lang="en-IN" sz="1400" b="0" strike="noStrike" spc="-1">
              <a:latin typeface="Arial"/>
            </a:endParaRPr>
          </a:p>
          <a:p>
            <a:pPr>
              <a:lnSpc>
                <a:spcPct val="107000"/>
              </a:lnSpc>
              <a:spcAft>
                <a:spcPts val="799"/>
              </a:spcAft>
            </a:pPr>
            <a:r>
              <a:rPr lang="en-US" sz="1400" b="1" strike="noStrike" spc="-1">
                <a:solidFill>
                  <a:srgbClr val="000000"/>
                </a:solidFill>
                <a:highlight>
                  <a:srgbClr val="FFFF00"/>
                </a:highlight>
                <a:latin typeface="Calibri"/>
                <a:ea typeface="Calibri"/>
              </a:rPr>
              <a:t>Thus this Ridge Linear Regression Model performs good so we saved this model</a:t>
            </a:r>
            <a:endParaRPr lang="en-IN" sz="14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274320" y="363600"/>
            <a:ext cx="10728720" cy="270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7000"/>
              </a:lnSpc>
              <a:spcAft>
                <a:spcPts val="799"/>
              </a:spcAft>
            </a:pPr>
            <a:r>
              <a:rPr lang="en-IN" sz="2000" b="1" strike="noStrike" spc="-1">
                <a:solidFill>
                  <a:srgbClr val="000000"/>
                </a:solidFill>
                <a:latin typeface="Calibri"/>
                <a:ea typeface="Calibri"/>
              </a:rPr>
              <a:t>Limitations of this work and Scope for Future Work:</a:t>
            </a:r>
            <a:endParaRPr lang="en-IN" sz="2000" b="0" strike="noStrike" spc="-1">
              <a:latin typeface="Arial"/>
            </a:endParaRPr>
          </a:p>
          <a:p>
            <a:pPr>
              <a:lnSpc>
                <a:spcPct val="107000"/>
              </a:lnSpc>
              <a:spcAft>
                <a:spcPts val="799"/>
              </a:spcAft>
            </a:pPr>
            <a:endParaRPr lang="en-IN" sz="2000" b="0" strike="noStrike" spc="-1">
              <a:latin typeface="Arial"/>
            </a:endParaRPr>
          </a:p>
          <a:p>
            <a:pPr>
              <a:lnSpc>
                <a:spcPct val="107000"/>
              </a:lnSpc>
              <a:spcAft>
                <a:spcPts val="799"/>
              </a:spcAft>
            </a:pPr>
            <a:r>
              <a:rPr lang="en-IN" sz="1600" b="0" strike="noStrike" spc="-1">
                <a:solidFill>
                  <a:srgbClr val="4D5156"/>
                </a:solidFill>
                <a:latin typeface="Calibri"/>
                <a:ea typeface="Calibri"/>
              </a:rPr>
              <a:t>The biggest drawback of ridge regression is its inability to perform variable selection since it includes all predictor variables in the final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Since some predictors will get shrunken very close to zero, this can make it hard to interpret the results of the model.</a:t>
            </a:r>
            <a:endParaRPr lang="en-IN" sz="1600" b="0" strike="noStrike" spc="-1">
              <a:latin typeface="Arial"/>
            </a:endParaRPr>
          </a:p>
          <a:p>
            <a:pPr>
              <a:lnSpc>
                <a:spcPct val="107000"/>
              </a:lnSpc>
              <a:spcAft>
                <a:spcPts val="799"/>
              </a:spcAft>
            </a:pPr>
            <a:r>
              <a:rPr lang="en-IN" sz="1600" b="0" strike="noStrike" spc="-1">
                <a:solidFill>
                  <a:srgbClr val="000000"/>
                </a:solidFill>
                <a:latin typeface="Calibri"/>
                <a:ea typeface="Calibri"/>
              </a:rPr>
              <a:t>Handling of multicollinearity with more accuracy can improve the model performance to great extent and can predict any kind of similar datasets with more accurate results.</a:t>
            </a:r>
            <a:endParaRPr lang="en-IN"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Picture 2"/>
          <p:cNvPicPr/>
          <p:nvPr/>
        </p:nvPicPr>
        <p:blipFill>
          <a:blip r:embed="rId2"/>
          <a:stretch/>
        </p:blipFill>
        <p:spPr>
          <a:xfrm>
            <a:off x="8388360" y="181080"/>
            <a:ext cx="2528280" cy="3402720"/>
          </a:xfrm>
          <a:prstGeom prst="rect">
            <a:avLst/>
          </a:prstGeom>
          <a:ln>
            <a:noFill/>
          </a:ln>
        </p:spPr>
      </p:pic>
      <p:sp>
        <p:nvSpPr>
          <p:cNvPr id="135" name="CustomShape 1"/>
          <p:cNvSpPr/>
          <p:nvPr/>
        </p:nvSpPr>
        <p:spPr>
          <a:xfrm>
            <a:off x="211320" y="780840"/>
            <a:ext cx="77252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The data science pipeline is a collection of connected tasks that aims at delivering an insightful data science product or service to the business organization. </a:t>
            </a:r>
            <a:endParaRPr lang="en-IN" sz="1800" b="0" strike="noStrike" spc="-1">
              <a:latin typeface="Arial"/>
            </a:endParaRPr>
          </a:p>
          <a:p>
            <a:pPr>
              <a:lnSpc>
                <a:spcPct val="100000"/>
              </a:lnSpc>
            </a:pPr>
            <a:r>
              <a:rPr lang="en-US" sz="1800" b="0" strike="noStrike" spc="-1">
                <a:solidFill>
                  <a:srgbClr val="000000"/>
                </a:solidFill>
                <a:latin typeface="Calibri"/>
              </a:rPr>
              <a:t>The responsibilities include collecting, cleaning, exploring, modeling, interpreting the data, and other processes of the launching of the product. </a:t>
            </a:r>
            <a:endParaRPr lang="en-IN" sz="1800" b="0" strike="noStrike" spc="-1">
              <a:latin typeface="Arial"/>
            </a:endParaRPr>
          </a:p>
          <a:p>
            <a:pPr>
              <a:lnSpc>
                <a:spcPct val="100000"/>
              </a:lnSpc>
            </a:pPr>
            <a:r>
              <a:rPr lang="en-US" sz="1800" b="0" u="sng" strike="noStrike" spc="-1">
                <a:solidFill>
                  <a:srgbClr val="000000"/>
                </a:solidFill>
                <a:uFillTx/>
                <a:latin typeface="Calibri"/>
              </a:rPr>
              <a:t>“This final product can be used for to achieve Business Goals”</a:t>
            </a:r>
            <a:endParaRPr lang="en-IN" sz="1800" b="0" strike="noStrike" spc="-1">
              <a:latin typeface="Arial"/>
            </a:endParaRPr>
          </a:p>
        </p:txBody>
      </p:sp>
      <p:sp>
        <p:nvSpPr>
          <p:cNvPr id="136" name="CustomShape 2"/>
          <p:cNvSpPr/>
          <p:nvPr/>
        </p:nvSpPr>
        <p:spPr>
          <a:xfrm>
            <a:off x="202680" y="2960640"/>
            <a:ext cx="85248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cap="all" spc="-1">
                <a:solidFill>
                  <a:srgbClr val="000000"/>
                </a:solidFill>
                <a:latin typeface="Calibri"/>
              </a:rPr>
              <a:t>Exploratory Data Analysis (EDA) &amp; IT’s TYPES:</a:t>
            </a:r>
            <a:endParaRPr lang="en-IN" sz="2200" b="0" strike="noStrike" spc="-1">
              <a:latin typeface="Arial"/>
            </a:endParaRPr>
          </a:p>
        </p:txBody>
      </p:sp>
      <p:sp>
        <p:nvSpPr>
          <p:cNvPr id="137" name="CustomShape 3"/>
          <p:cNvSpPr/>
          <p:nvPr/>
        </p:nvSpPr>
        <p:spPr>
          <a:xfrm>
            <a:off x="142920" y="3516480"/>
            <a:ext cx="10370520" cy="301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600" b="0" strike="noStrike" spc="-1">
                <a:solidFill>
                  <a:srgbClr val="000000"/>
                </a:solidFill>
                <a:latin typeface="Calibri"/>
              </a:rPr>
              <a:t>The main purpose of EDA is to help look at data before making any assumptions. </a:t>
            </a:r>
            <a:endParaRPr lang="en-IN" sz="1600" b="0" strike="noStrike" spc="-1">
              <a:latin typeface="Arial"/>
            </a:endParaRPr>
          </a:p>
          <a:p>
            <a:pPr>
              <a:lnSpc>
                <a:spcPct val="100000"/>
              </a:lnSpc>
            </a:pPr>
            <a:r>
              <a:rPr lang="en-IN" sz="1600" b="0" strike="noStrike" spc="-1">
                <a:solidFill>
                  <a:srgbClr val="000000"/>
                </a:solidFill>
                <a:latin typeface="Calibri"/>
              </a:rPr>
              <a:t>It can help identify obvious errors, as well as better understand patterns within the data, detect outliers or anomalous events, find interesting relations among the variables.</a:t>
            </a:r>
            <a:endParaRPr lang="en-IN" sz="1600" b="0" strike="noStrike" spc="-1">
              <a:latin typeface="Arial"/>
            </a:endParaRPr>
          </a:p>
          <a:p>
            <a:pPr>
              <a:lnSpc>
                <a:spcPct val="100000"/>
              </a:lnSpc>
            </a:pPr>
            <a:r>
              <a:rPr lang="en-IN" sz="1600" b="0" strike="noStrike" spc="-1">
                <a:solidFill>
                  <a:srgbClr val="000000"/>
                </a:solidFill>
                <a:latin typeface="Calibri"/>
              </a:rPr>
              <a:t>Data scientists can use exploratory analysis to ensure the results they produce are valid and applicable to any desired business outcomes and goals. </a:t>
            </a:r>
            <a:endParaRPr lang="en-IN" sz="1600" b="0" strike="noStrike" spc="-1">
              <a:latin typeface="Arial"/>
            </a:endParaRPr>
          </a:p>
          <a:p>
            <a:pPr>
              <a:lnSpc>
                <a:spcPct val="100000"/>
              </a:lnSpc>
            </a:pPr>
            <a:r>
              <a:rPr lang="en-IN" sz="1600" b="0" strike="noStrike" spc="-1">
                <a:solidFill>
                  <a:srgbClr val="000000"/>
                </a:solidFill>
                <a:latin typeface="Calibri"/>
              </a:rPr>
              <a:t>EDA also helps stakeholders by confirming they are asking the right questions</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600" b="0" strike="noStrike" spc="-1">
                <a:solidFill>
                  <a:srgbClr val="000000"/>
                </a:solidFill>
                <a:latin typeface="Calibri"/>
              </a:rPr>
              <a:t>TYPES OF EXPLORATORY DATA ANALYSIS:</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Non-graphical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Univariate graphical</a:t>
            </a:r>
            <a:endParaRPr lang="en-IN" sz="1600" b="0" strike="noStrike" spc="-1">
              <a:latin typeface="Arial"/>
            </a:endParaRPr>
          </a:p>
          <a:p>
            <a:pPr marL="285840" indent="-285480">
              <a:lnSpc>
                <a:spcPct val="100000"/>
              </a:lnSpc>
              <a:buClr>
                <a:srgbClr val="000000"/>
              </a:buClr>
              <a:buFont typeface="Arial"/>
              <a:buChar char="•"/>
            </a:pPr>
            <a:r>
              <a:rPr lang="en-IN" sz="1600" b="0" strike="noStrike" spc="-1">
                <a:solidFill>
                  <a:srgbClr val="000000"/>
                </a:solidFill>
                <a:latin typeface="Calibri"/>
              </a:rPr>
              <a:t>Multivariate graphical</a:t>
            </a:r>
            <a:endParaRPr lang="en-IN" sz="1600" b="0" strike="noStrike" spc="-1">
              <a:latin typeface="Arial"/>
            </a:endParaRPr>
          </a:p>
        </p:txBody>
      </p:sp>
      <p:sp>
        <p:nvSpPr>
          <p:cNvPr id="138" name="CustomShape 4"/>
          <p:cNvSpPr/>
          <p:nvPr/>
        </p:nvSpPr>
        <p:spPr>
          <a:xfrm>
            <a:off x="205920" y="30420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DATASCIENCE PIPELINE:</a:t>
            </a:r>
            <a:endParaRPr lang="en-IN" sz="22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DATA PRE-PROCESSING</a:t>
            </a:r>
            <a:endParaRPr lang="en-US" sz="3600" b="0" strike="noStrike" spc="-1">
              <a:solidFill>
                <a:srgbClr val="000000"/>
              </a:solidFill>
              <a:latin typeface="Century Schoolbook"/>
            </a:endParaRPr>
          </a:p>
        </p:txBody>
      </p:sp>
      <p:sp>
        <p:nvSpPr>
          <p:cNvPr id="140" name="CustomShape 2"/>
          <p:cNvSpPr/>
          <p:nvPr/>
        </p:nvSpPr>
        <p:spPr>
          <a:xfrm>
            <a:off x="317160" y="889920"/>
            <a:ext cx="10589760" cy="820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u="sng" strike="noStrike" spc="-1">
                <a:solidFill>
                  <a:srgbClr val="000000"/>
                </a:solidFill>
                <a:uFillTx/>
                <a:latin typeface="Calibri"/>
              </a:rPr>
              <a:t>Data pre-processing </a:t>
            </a:r>
            <a:r>
              <a:rPr lang="en-US" sz="1600" b="0" strike="noStrike" spc="-1">
                <a:solidFill>
                  <a:srgbClr val="000000"/>
                </a:solidFill>
                <a:latin typeface="Calibri"/>
              </a:rPr>
              <a:t>is a very vital input to machine learning models, It is to prepare the raw data &amp; make it suitable for efficient machine learning model. These are the methods of data pre-processing and we are going to use the required ones in our project.</a:t>
            </a:r>
            <a:endParaRPr lang="en-IN" sz="1600" b="0" strike="noStrike" spc="-1">
              <a:latin typeface="Arial"/>
            </a:endParaRPr>
          </a:p>
        </p:txBody>
      </p:sp>
      <p:pic>
        <p:nvPicPr>
          <p:cNvPr id="141" name="Picture 2"/>
          <p:cNvPicPr/>
          <p:nvPr/>
        </p:nvPicPr>
        <p:blipFill>
          <a:blip r:embed="rId2"/>
          <a:stretch/>
        </p:blipFill>
        <p:spPr>
          <a:xfrm>
            <a:off x="1780200" y="1798920"/>
            <a:ext cx="7883280" cy="48834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154800" y="1533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FEATURE ENGINEERING</a:t>
            </a:r>
            <a:endParaRPr lang="en-US" sz="3600" b="0" strike="noStrike" spc="-1">
              <a:solidFill>
                <a:srgbClr val="000000"/>
              </a:solidFill>
              <a:latin typeface="Century Schoolbook"/>
            </a:endParaRPr>
          </a:p>
        </p:txBody>
      </p:sp>
      <p:sp>
        <p:nvSpPr>
          <p:cNvPr id="143" name="CustomShape 2"/>
          <p:cNvSpPr/>
          <p:nvPr/>
        </p:nvSpPr>
        <p:spPr>
          <a:xfrm>
            <a:off x="317160" y="889920"/>
            <a:ext cx="10897920" cy="2434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rPr>
              <a:t>Feature engineering</a:t>
            </a:r>
            <a:r>
              <a:rPr lang="en-US" sz="1400" b="0" strike="noStrike" spc="-1">
                <a:solidFill>
                  <a:srgbClr val="000000"/>
                </a:solidFill>
                <a:latin typeface="Calibri"/>
              </a:rPr>
              <a:t> is the process of selecting, manipulating &amp; transforming raw data into features that can be used in supervised learning. In simple terms, is the act of converting raw observations into desired features using statistical or machine learning approaches. It can produce new features for both supervised and unsupervised learning, with the goal of simplifying and speeding up data transformations while also enhancing model accuracy</a:t>
            </a:r>
            <a:endParaRPr lang="en-IN" sz="1400" b="0" strike="noStrike" spc="-1">
              <a:latin typeface="Arial"/>
            </a:endParaRPr>
          </a:p>
          <a:p>
            <a:pPr>
              <a:lnSpc>
                <a:spcPct val="100000"/>
              </a:lnSpc>
            </a:pPr>
            <a:endParaRPr lang="en-IN" sz="1400" b="0" strike="noStrike" spc="-1">
              <a:latin typeface="Arial"/>
            </a:endParaRPr>
          </a:p>
          <a:p>
            <a:pPr>
              <a:lnSpc>
                <a:spcPct val="100000"/>
              </a:lnSpc>
            </a:pPr>
            <a:r>
              <a:rPr lang="en-US" sz="1400" b="0" strike="noStrike" spc="-1">
                <a:solidFill>
                  <a:srgbClr val="000000"/>
                </a:solidFill>
                <a:latin typeface="Calibri"/>
              </a:rPr>
              <a:t>Techniques Used,</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Imputation</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Handling Outliers</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Log Transform</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One-hot encoding/Label Encoding</a:t>
            </a:r>
            <a:endParaRPr lang="en-IN" sz="1400" b="0" strike="noStrike" spc="-1">
              <a:latin typeface="Arial"/>
            </a:endParaRPr>
          </a:p>
          <a:p>
            <a:pPr marL="285840" indent="-285480">
              <a:lnSpc>
                <a:spcPct val="100000"/>
              </a:lnSpc>
              <a:buClr>
                <a:srgbClr val="000000"/>
              </a:buClr>
              <a:buFont typeface="Arial"/>
              <a:buChar char="•"/>
            </a:pPr>
            <a:r>
              <a:rPr lang="en-US" sz="1400" b="0" strike="noStrike" spc="-1">
                <a:solidFill>
                  <a:srgbClr val="000000"/>
                </a:solidFill>
                <a:latin typeface="Calibri"/>
              </a:rPr>
              <a:t>Scaling</a:t>
            </a:r>
            <a:endParaRPr lang="en-IN" sz="1400" b="0" strike="noStrike" spc="-1">
              <a:latin typeface="Arial"/>
            </a:endParaRPr>
          </a:p>
        </p:txBody>
      </p:sp>
      <p:sp>
        <p:nvSpPr>
          <p:cNvPr id="144" name="CustomShape 3"/>
          <p:cNvSpPr/>
          <p:nvPr/>
        </p:nvSpPr>
        <p:spPr>
          <a:xfrm>
            <a:off x="242640" y="3727440"/>
            <a:ext cx="1090728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u="sng" strike="noStrike" spc="-1">
                <a:solidFill>
                  <a:srgbClr val="000000"/>
                </a:solidFill>
                <a:uFillTx/>
                <a:latin typeface="Calibri"/>
              </a:rPr>
              <a:t>Label Encoding:</a:t>
            </a:r>
            <a:r>
              <a:rPr lang="en-US" sz="1400" b="0" strike="noStrike" spc="-1">
                <a:solidFill>
                  <a:srgbClr val="000000"/>
                </a:solidFill>
                <a:latin typeface="Calibri"/>
              </a:rPr>
              <a:t> </a:t>
            </a:r>
            <a:endParaRPr lang="en-IN" sz="1400" b="0" strike="noStrike" spc="-1">
              <a:latin typeface="Arial"/>
            </a:endParaRPr>
          </a:p>
          <a:p>
            <a:pPr>
              <a:lnSpc>
                <a:spcPct val="100000"/>
              </a:lnSpc>
            </a:pPr>
            <a:r>
              <a:rPr lang="en-US" sz="1400" b="0" strike="noStrike" spc="-1">
                <a:solidFill>
                  <a:srgbClr val="000000"/>
                </a:solidFill>
                <a:latin typeface="Calibri"/>
              </a:rPr>
              <a:t>In library installation, Label Encoder is used to encode labels by assigning them numbers. It is used  to encode single or multiple columns. Thus, if the feature is color with values such as [‘white’, ‘red’, ‘black’, ‘blue’]., using Label Encoder may encode color string label as [0, 1, 2, 3]</a:t>
            </a:r>
            <a:endParaRPr lang="en-IN" sz="1400" b="0" strike="noStrike" spc="-1">
              <a:latin typeface="Arial"/>
            </a:endParaRPr>
          </a:p>
        </p:txBody>
      </p:sp>
      <p:sp>
        <p:nvSpPr>
          <p:cNvPr id="145" name="CustomShape 4"/>
          <p:cNvSpPr/>
          <p:nvPr/>
        </p:nvSpPr>
        <p:spPr>
          <a:xfrm>
            <a:off x="242640" y="450792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Handling Outliers:</a:t>
            </a:r>
            <a:endParaRPr lang="en-IN" sz="2200" b="0" strike="noStrike" spc="-1">
              <a:latin typeface="Arial"/>
            </a:endParaRPr>
          </a:p>
        </p:txBody>
      </p:sp>
      <p:sp>
        <p:nvSpPr>
          <p:cNvPr id="146" name="CustomShape 5"/>
          <p:cNvSpPr/>
          <p:nvPr/>
        </p:nvSpPr>
        <p:spPr>
          <a:xfrm>
            <a:off x="242640" y="3351960"/>
            <a:ext cx="610200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Data Transformation:</a:t>
            </a:r>
            <a:endParaRPr lang="en-IN" sz="2200" b="0" strike="noStrike" spc="-1">
              <a:latin typeface="Arial"/>
            </a:endParaRPr>
          </a:p>
        </p:txBody>
      </p:sp>
      <p:sp>
        <p:nvSpPr>
          <p:cNvPr id="147" name="CustomShape 6"/>
          <p:cNvSpPr/>
          <p:nvPr/>
        </p:nvSpPr>
        <p:spPr>
          <a:xfrm>
            <a:off x="242640" y="4938840"/>
            <a:ext cx="10972440" cy="15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This is the most important phase in handling outliers because it ensures that our model is trained on accurate data which leads to accurate models. An outlier may occur due to the variability in the data. It may indicate an experimental error or heavy skewness in the data(heavy-tailed distribution). We have three measures of central tendency namely Mean, Median, and Mode. They help us describe the data.</a:t>
            </a:r>
            <a:endParaRPr lang="en-IN" sz="1400" b="0" strike="noStrike" spc="-1">
              <a:latin typeface="Arial"/>
            </a:endParaRPr>
          </a:p>
          <a:p>
            <a:pPr>
              <a:lnSpc>
                <a:spcPct val="100000"/>
              </a:lnSpc>
            </a:pPr>
            <a:r>
              <a:rPr lang="en-US" sz="1400" b="0" strike="noStrike" spc="-1">
                <a:solidFill>
                  <a:srgbClr val="000000"/>
                </a:solidFill>
                <a:latin typeface="Calibri"/>
              </a:rPr>
              <a:t>Below are some of the techniques of detecting outliers</a:t>
            </a:r>
            <a:endParaRPr lang="en-IN" sz="1400" b="0" strike="noStrike" spc="-1">
              <a:latin typeface="Arial"/>
            </a:endParaRPr>
          </a:p>
          <a:p>
            <a:pPr>
              <a:lnSpc>
                <a:spcPct val="100000"/>
              </a:lnSpc>
            </a:pPr>
            <a:r>
              <a:rPr lang="en-US" sz="1400" b="0" strike="noStrike" spc="-1">
                <a:solidFill>
                  <a:srgbClr val="000000"/>
                </a:solidFill>
                <a:latin typeface="Calibri"/>
              </a:rPr>
              <a:t>•	Box-plots</a:t>
            </a:r>
            <a:endParaRPr lang="en-IN" sz="1400" b="0" strike="noStrike" spc="-1">
              <a:latin typeface="Arial"/>
            </a:endParaRPr>
          </a:p>
          <a:p>
            <a:pPr>
              <a:lnSpc>
                <a:spcPct val="100000"/>
              </a:lnSpc>
            </a:pPr>
            <a:r>
              <a:rPr lang="en-US" sz="1400" b="0" strike="noStrike" spc="-1">
                <a:solidFill>
                  <a:srgbClr val="000000"/>
                </a:solidFill>
                <a:latin typeface="Calibri"/>
              </a:rPr>
              <a:t>•	Z-score</a:t>
            </a:r>
            <a:endParaRPr lang="en-IN" sz="14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214560" y="71316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FEATURE ENGINEERING</a:t>
            </a:r>
            <a:endParaRPr lang="en-US" sz="3600" b="0" strike="noStrike" spc="-1">
              <a:solidFill>
                <a:srgbClr val="000000"/>
              </a:solidFill>
              <a:latin typeface="Century Schoolbook"/>
            </a:endParaRPr>
          </a:p>
        </p:txBody>
      </p:sp>
      <p:sp>
        <p:nvSpPr>
          <p:cNvPr id="149" name="CustomShape 2"/>
          <p:cNvSpPr/>
          <p:nvPr/>
        </p:nvSpPr>
        <p:spPr>
          <a:xfrm>
            <a:off x="270720" y="2017800"/>
            <a:ext cx="850428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SKEWNESS REMOVAL-(POWER-TRANSFORM):</a:t>
            </a:r>
            <a:endParaRPr lang="en-IN" sz="2200" b="0" strike="noStrike" spc="-1">
              <a:latin typeface="Arial"/>
            </a:endParaRPr>
          </a:p>
        </p:txBody>
      </p:sp>
      <p:sp>
        <p:nvSpPr>
          <p:cNvPr id="150" name="CustomShape 3"/>
          <p:cNvSpPr/>
          <p:nvPr/>
        </p:nvSpPr>
        <p:spPr>
          <a:xfrm>
            <a:off x="270720" y="2448360"/>
            <a:ext cx="10907280" cy="72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a:solidFill>
                  <a:srgbClr val="000000"/>
                </a:solidFill>
                <a:latin typeface="Calibri"/>
              </a:rPr>
              <a:t>Power transform will make the probability distribution of a variable more Gaussian. </a:t>
            </a:r>
            <a:endParaRPr lang="en-IN" sz="1400" b="0" strike="noStrike" spc="-1">
              <a:latin typeface="Arial"/>
            </a:endParaRPr>
          </a:p>
          <a:p>
            <a:pPr>
              <a:lnSpc>
                <a:spcPct val="100000"/>
              </a:lnSpc>
            </a:pPr>
            <a:r>
              <a:rPr lang="en-US" sz="1400" b="0" strike="noStrike" spc="-1">
                <a:solidFill>
                  <a:srgbClr val="000000"/>
                </a:solidFill>
                <a:latin typeface="Calibri"/>
              </a:rPr>
              <a:t>This is often described as removing a skew in the distribution, although more generally is described as stabilizing the variance of the distribution. The power-transform library present in the Sklearn, Pre-processing package.</a:t>
            </a:r>
            <a:endParaRPr lang="en-IN" sz="1400" b="0" strike="noStrike" spc="-1">
              <a:latin typeface="Arial"/>
            </a:endParaRPr>
          </a:p>
        </p:txBody>
      </p:sp>
      <p:sp>
        <p:nvSpPr>
          <p:cNvPr id="151" name="CustomShape 4"/>
          <p:cNvSpPr/>
          <p:nvPr/>
        </p:nvSpPr>
        <p:spPr>
          <a:xfrm>
            <a:off x="270720" y="322452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MINMAX SCALER:</a:t>
            </a:r>
            <a:endParaRPr lang="en-IN" sz="2200" b="0" strike="noStrike" spc="-1">
              <a:latin typeface="Arial"/>
            </a:endParaRPr>
          </a:p>
        </p:txBody>
      </p:sp>
      <p:sp>
        <p:nvSpPr>
          <p:cNvPr id="152" name="CustomShape 5"/>
          <p:cNvSpPr/>
          <p:nvPr/>
        </p:nvSpPr>
        <p:spPr>
          <a:xfrm>
            <a:off x="270720" y="3655440"/>
            <a:ext cx="10907280" cy="729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MinMax Scaler shrinks the data within the given range, usually of 0 to 1. It scales the values to a specific value range without changing the shape of the original distribution. Before scaling we have to train test split the data, Since we have to do skewness removal and scaling only on input data.</a:t>
            </a:r>
            <a:endParaRPr lang="en-IN" sz="1400" b="0" strike="noStrike" spc="-1">
              <a:latin typeface="Arial"/>
            </a:endParaRPr>
          </a:p>
        </p:txBody>
      </p:sp>
      <p:sp>
        <p:nvSpPr>
          <p:cNvPr id="153" name="CustomShape 6"/>
          <p:cNvSpPr/>
          <p:nvPr/>
        </p:nvSpPr>
        <p:spPr>
          <a:xfrm>
            <a:off x="252000" y="4622760"/>
            <a:ext cx="6120360" cy="42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200" b="1" strike="noStrike" spc="-1">
                <a:solidFill>
                  <a:srgbClr val="000000"/>
                </a:solidFill>
                <a:latin typeface="Calibri"/>
              </a:rPr>
              <a:t>TRAIN TEST SPLIT:</a:t>
            </a:r>
            <a:endParaRPr lang="en-IN" sz="2200" b="0" strike="noStrike" spc="-1">
              <a:latin typeface="Arial"/>
            </a:endParaRPr>
          </a:p>
        </p:txBody>
      </p:sp>
      <p:sp>
        <p:nvSpPr>
          <p:cNvPr id="154" name="CustomShape 7"/>
          <p:cNvSpPr/>
          <p:nvPr/>
        </p:nvSpPr>
        <p:spPr>
          <a:xfrm>
            <a:off x="270720" y="5176080"/>
            <a:ext cx="10925640" cy="94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1400" b="0" strike="noStrike" spc="-1">
                <a:solidFill>
                  <a:srgbClr val="000000"/>
                </a:solidFill>
                <a:latin typeface="Calibri"/>
              </a:rPr>
              <a:t>The scikit-learn Python machine learning library provides an implementation of the train-test split evaluation procedure via the train_test_split() function. The function takes a loaded dataset as input and returns the dataset split into two subsets. train_test_split() will split arrays data into random subsets. The ideal split is said to be 80:20 for training and testing.</a:t>
            </a:r>
            <a:endParaRPr lang="en-IN" sz="14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Shape 1"/>
          <p:cNvSpPr txBox="1"/>
          <p:nvPr/>
        </p:nvSpPr>
        <p:spPr>
          <a:xfrm>
            <a:off x="154800" y="16272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Review of Literature</a:t>
            </a:r>
            <a:endParaRPr lang="en-US" sz="3600" b="0" strike="noStrike" spc="-1">
              <a:solidFill>
                <a:srgbClr val="000000"/>
              </a:solidFill>
              <a:latin typeface="Century Schoolbook"/>
            </a:endParaRPr>
          </a:p>
        </p:txBody>
      </p:sp>
      <p:sp>
        <p:nvSpPr>
          <p:cNvPr id="156" name="CustomShape 2"/>
          <p:cNvSpPr/>
          <p:nvPr/>
        </p:nvSpPr>
        <p:spPr>
          <a:xfrm>
            <a:off x="154800" y="1366560"/>
            <a:ext cx="10953720" cy="3314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rPr>
              <a:t>In this House Price Prediction Project, we are going to predict the price of the houses in Australia with collection records of the sale of houses in Australia. We are doing this prediction for the  US-based housing company named Surprise Housing. This company  has decided to enter the Australian market  to purchase houses at a price below their actual values and flip them at a higher price. So our detailed analysis, Machine Learning Model predictions done can be used for specific Business Requirements, Challenges and Improvements of the d Surprise Housing Company.</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2000" b="1" strike="noStrike" spc="-1">
                <a:solidFill>
                  <a:srgbClr val="000000"/>
                </a:solidFill>
                <a:latin typeface="Calibri"/>
              </a:rPr>
              <a:t>Business Goal: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1600" b="0" strike="noStrike" spc="-1">
                <a:solidFill>
                  <a:srgbClr val="000000"/>
                </a:solidFill>
                <a:latin typeface="Calibri"/>
              </a:rPr>
              <a:t>Model the price of houses with the available independent variables. This model will then be used by the management to understand how exactly the prices vary with the variables. They can accordingly manipulate the strategy of the firm and concentrate on areas that will yield high returns. Further, the model will be a good way for the management to understand the pricing dynamics of a new market.</a:t>
            </a:r>
            <a:endParaRPr lang="en-IN" sz="1600" b="0" strike="noStrike" spc="-1">
              <a:latin typeface="Arial"/>
            </a:endParaRPr>
          </a:p>
        </p:txBody>
      </p:sp>
      <p:sp>
        <p:nvSpPr>
          <p:cNvPr id="157" name="CustomShape 3"/>
          <p:cNvSpPr/>
          <p:nvPr/>
        </p:nvSpPr>
        <p:spPr>
          <a:xfrm>
            <a:off x="154800" y="905040"/>
            <a:ext cx="795348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Calibri"/>
              </a:rPr>
              <a:t>ABSTRACT:</a:t>
            </a:r>
            <a:endParaRPr lang="en-IN" sz="20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8" name="Picture 6"/>
          <p:cNvPicPr/>
          <p:nvPr/>
        </p:nvPicPr>
        <p:blipFill>
          <a:blip r:embed="rId2"/>
          <a:stretch/>
        </p:blipFill>
        <p:spPr>
          <a:xfrm>
            <a:off x="8164800" y="2939040"/>
            <a:ext cx="3812760" cy="3967560"/>
          </a:xfrm>
          <a:prstGeom prst="rect">
            <a:avLst/>
          </a:prstGeom>
          <a:ln>
            <a:noFill/>
          </a:ln>
        </p:spPr>
      </p:pic>
      <p:sp>
        <p:nvSpPr>
          <p:cNvPr id="159" name="TextShape 1"/>
          <p:cNvSpPr txBox="1"/>
          <p:nvPr/>
        </p:nvSpPr>
        <p:spPr>
          <a:xfrm>
            <a:off x="11880" y="115200"/>
            <a:ext cx="9603000" cy="741960"/>
          </a:xfrm>
          <a:prstGeom prst="rect">
            <a:avLst/>
          </a:prstGeom>
          <a:noFill/>
          <a:ln>
            <a:noFill/>
          </a:ln>
        </p:spPr>
        <p:txBody>
          <a:bodyPr anchor="ctr">
            <a:normAutofit/>
          </a:bodyPr>
          <a:lstStyle/>
          <a:p>
            <a:pPr>
              <a:lnSpc>
                <a:spcPct val="90000"/>
              </a:lnSpc>
            </a:pPr>
            <a:r>
              <a:rPr lang="en-US" sz="3600" b="1" strike="noStrike" spc="-52">
                <a:solidFill>
                  <a:srgbClr val="000000"/>
                </a:solidFill>
                <a:latin typeface="Calibri"/>
              </a:rPr>
              <a:t> Analytical Problem Framing</a:t>
            </a:r>
            <a:endParaRPr lang="en-US" sz="3600" b="0" strike="noStrike" spc="-1">
              <a:solidFill>
                <a:srgbClr val="000000"/>
              </a:solidFill>
              <a:latin typeface="Century Schoolbook"/>
            </a:endParaRPr>
          </a:p>
        </p:txBody>
      </p:sp>
      <p:sp>
        <p:nvSpPr>
          <p:cNvPr id="160" name="CustomShape 2"/>
          <p:cNvSpPr/>
          <p:nvPr/>
        </p:nvSpPr>
        <p:spPr>
          <a:xfrm>
            <a:off x="179280" y="810000"/>
            <a:ext cx="11069640" cy="2098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1" strike="noStrike" spc="-1">
                <a:solidFill>
                  <a:srgbClr val="000000"/>
                </a:solidFill>
                <a:latin typeface="Calibri"/>
              </a:rPr>
              <a:t>Mathematical / Statistical / Analytical Modeling </a:t>
            </a:r>
            <a:r>
              <a:rPr lang="en-US" sz="1600" b="0" strike="noStrike" spc="-1">
                <a:solidFill>
                  <a:srgbClr val="000000"/>
                </a:solidFill>
                <a:latin typeface="Calibri"/>
              </a:rPr>
              <a:t>- are three of the most important concepts of Data Science. Data Science revolves around these three fields and draws their concepts to operate on the data. </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IN" sz="1800" b="1" u="sng" strike="noStrike" spc="-1">
                <a:solidFill>
                  <a:srgbClr val="000000"/>
                </a:solidFill>
                <a:uFillTx/>
                <a:latin typeface="Calibri"/>
                <a:ea typeface="Calibri"/>
              </a:rPr>
              <a:t>Mathematical Modelling</a:t>
            </a:r>
            <a:endParaRPr lang="en-IN" sz="1800" b="0" strike="noStrike" spc="-1">
              <a:latin typeface="Arial"/>
            </a:endParaRPr>
          </a:p>
          <a:p>
            <a:pPr>
              <a:lnSpc>
                <a:spcPct val="100000"/>
              </a:lnSpc>
            </a:pPr>
            <a:r>
              <a:rPr lang="en-US" sz="1600" b="0" strike="noStrike" spc="-1">
                <a:solidFill>
                  <a:srgbClr val="000000"/>
                </a:solidFill>
                <a:latin typeface="Calibri"/>
                <a:ea typeface="Calibri"/>
              </a:rPr>
              <a:t>Mathematical models are important, selecting the right one to answer the business question can bring tremendous value to the organization. It plays an essential role in the latest technologies like Machine Learning, Artificial Intelligence, Data Science and Deep Learning, etc., It is because every algorithm built in the latest technologies has a mathematical function behind it and aid in identifying patterns</a:t>
            </a:r>
            <a:endParaRPr lang="en-IN" sz="1600" b="0" strike="noStrike" spc="-1">
              <a:latin typeface="Arial"/>
            </a:endParaRPr>
          </a:p>
        </p:txBody>
      </p:sp>
      <p:sp>
        <p:nvSpPr>
          <p:cNvPr id="161" name="CustomShape 3"/>
          <p:cNvSpPr/>
          <p:nvPr/>
        </p:nvSpPr>
        <p:spPr>
          <a:xfrm>
            <a:off x="179280" y="2908440"/>
            <a:ext cx="8667000" cy="3740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a:solidFill>
                  <a:srgbClr val="000000"/>
                </a:solidFill>
                <a:latin typeface="Calibri"/>
                <a:ea typeface="Calibri"/>
              </a:rPr>
              <a:t>The understanding of various notions of Statistics and Probability Theory are key for the implementation of such algorithms in data science. </a:t>
            </a:r>
            <a:endParaRPr lang="en-IN" sz="1600" b="0" strike="noStrike" spc="-1">
              <a:latin typeface="Arial"/>
            </a:endParaRPr>
          </a:p>
          <a:p>
            <a:pPr>
              <a:lnSpc>
                <a:spcPct val="100000"/>
              </a:lnSpc>
            </a:pPr>
            <a:r>
              <a:rPr lang="en-US" sz="1600" b="0" strike="noStrike" spc="-1">
                <a:solidFill>
                  <a:srgbClr val="000000"/>
                </a:solidFill>
                <a:latin typeface="Calibri"/>
                <a:ea typeface="Calibri"/>
              </a:rPr>
              <a:t>Notions include: Regression, Maximum Likelihood Estimation, the understanding of distributions (Binomial, Bernoulli, Gaussian (Normal)) and Bayes’ Theorem</a:t>
            </a:r>
            <a:endParaRPr lang="en-IN" sz="1600" b="0" strike="noStrike" spc="-1">
              <a:latin typeface="Arial"/>
            </a:endParaRPr>
          </a:p>
          <a:p>
            <a:pPr>
              <a:lnSpc>
                <a:spcPct val="100000"/>
              </a:lnSpc>
            </a:pPr>
            <a:endParaRPr lang="en-IN" sz="1600" b="0" strike="noStrike" spc="-1">
              <a:latin typeface="Arial"/>
            </a:endParaRPr>
          </a:p>
          <a:p>
            <a:pPr>
              <a:lnSpc>
                <a:spcPct val="100000"/>
              </a:lnSpc>
            </a:pPr>
            <a:r>
              <a:rPr lang="en-US" sz="1600" b="0" strike="noStrike" spc="-1">
                <a:solidFill>
                  <a:srgbClr val="000000"/>
                </a:solidFill>
                <a:latin typeface="Calibri"/>
                <a:ea typeface="Calibri"/>
              </a:rPr>
              <a:t>The main reason for a greater significance of mathematics is because of its various concepts like: –</a:t>
            </a:r>
            <a:endParaRPr lang="en-IN" sz="1600" b="0" strike="noStrike" spc="-1">
              <a:latin typeface="Arial"/>
            </a:endParaRPr>
          </a:p>
          <a:p>
            <a:pPr>
              <a:lnSpc>
                <a:spcPct val="100000"/>
              </a:lnSpc>
            </a:pP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Linear Algebra</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Probability</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Calculus – Differential &amp; Integral Calculus</a:t>
            </a:r>
            <a:endParaRPr lang="en-IN" sz="1600" b="0" strike="noStrike" spc="-1">
              <a:latin typeface="Arial"/>
            </a:endParaRPr>
          </a:p>
          <a:p>
            <a:pPr marL="285840" indent="-285480">
              <a:lnSpc>
                <a:spcPct val="100000"/>
              </a:lnSpc>
              <a:buClr>
                <a:srgbClr val="000000"/>
              </a:buClr>
              <a:buFont typeface="Wingdings" charset="2"/>
              <a:buChar char=""/>
            </a:pPr>
            <a:r>
              <a:rPr lang="en-US" sz="1600" b="0" strike="noStrike" spc="-1">
                <a:solidFill>
                  <a:srgbClr val="000000"/>
                </a:solidFill>
                <a:latin typeface="Calibri"/>
                <a:ea typeface="Calibri"/>
              </a:rPr>
              <a:t>Statistics </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Descriptive (Mean, Median, Mode, IQR, Std. deviation, Z &amp; T- Statistics, linear regression)</a:t>
            </a:r>
            <a:endParaRPr lang="en-IN" sz="1600" b="0" strike="noStrike" spc="-1">
              <a:latin typeface="Arial"/>
            </a:endParaRPr>
          </a:p>
          <a:p>
            <a:pPr marL="743040" lvl="1" indent="-285480">
              <a:lnSpc>
                <a:spcPct val="100000"/>
              </a:lnSpc>
              <a:buClr>
                <a:srgbClr val="000000"/>
              </a:buClr>
              <a:buFont typeface="Wingdings" charset="2"/>
              <a:buChar char=""/>
            </a:pPr>
            <a:r>
              <a:rPr lang="en-US" sz="1600" b="0" strike="noStrike" spc="-1">
                <a:solidFill>
                  <a:srgbClr val="000000"/>
                </a:solidFill>
                <a:latin typeface="Calibri"/>
                <a:ea typeface="Calibri"/>
              </a:rPr>
              <a:t>Inferential (Sampling, Confidence interval, chi-square, ANOVA)</a:t>
            </a:r>
            <a:endParaRPr lang="en-IN" sz="1600" b="0" strike="noStrike" spc="-1">
              <a:latin typeface="Arial"/>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
  <TotalTime>339</TotalTime>
  <Words>4218</Words>
  <Application>Microsoft Office PowerPoint</Application>
  <PresentationFormat>Widescreen</PresentationFormat>
  <Paragraphs>226</Paragraphs>
  <Slides>35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35</vt:i4>
      </vt:variant>
    </vt:vector>
  </HeadingPairs>
  <TitlesOfParts>
    <vt:vector size="44" baseType="lpstr">
      <vt:lpstr>Arial</vt:lpstr>
      <vt:lpstr>Calibri</vt:lpstr>
      <vt:lpstr>Calibri Light</vt:lpstr>
      <vt:lpstr>Century Schoolbook</vt:lpstr>
      <vt:lpstr>Times New Roman</vt:lpstr>
      <vt:lpstr>Wingdings</vt:lpstr>
      <vt:lpstr>Wingdings 2</vt:lpstr>
      <vt:lpstr>Office Theme</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 MODEL – MACHINE LEARNING MODEL</dc:title>
  <dc:subject/>
  <dc:creator>Venugopal K</dc:creator>
  <dc:description/>
  <cp:lastModifiedBy>Ramit Pai Angle</cp:lastModifiedBy>
  <cp:revision>52</cp:revision>
  <dcterms:created xsi:type="dcterms:W3CDTF">2021-10-29T19:17:05Z</dcterms:created>
  <dcterms:modified xsi:type="dcterms:W3CDTF">2022-08-03T12:28:33Z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43</vt:i4>
  </property>
</Properties>
</file>