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81" r:id="rId8"/>
    <p:sldId id="280" r:id="rId9"/>
    <p:sldId id="265" r:id="rId10"/>
    <p:sldId id="266" r:id="rId11"/>
    <p:sldId id="267" r:id="rId12"/>
    <p:sldId id="279" r:id="rId13"/>
    <p:sldId id="269" r:id="rId14"/>
    <p:sldId id="282"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4" d="100"/>
          <a:sy n="74" d="100"/>
        </p:scale>
        <p:origin x="5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Big Data Using Hadoop</a:t>
            </a:r>
            <a:endParaRPr lang="en-IN" dirty="0"/>
          </a:p>
        </p:txBody>
      </p:sp>
      <p:sp>
        <p:nvSpPr>
          <p:cNvPr id="3" name="Subtitle 2"/>
          <p:cNvSpPr>
            <a:spLocks noGrp="1"/>
          </p:cNvSpPr>
          <p:nvPr>
            <p:ph type="subTitle" idx="1"/>
          </p:nvPr>
        </p:nvSpPr>
        <p:spPr/>
        <p:txBody>
          <a:bodyPr>
            <a:normAutofit/>
          </a:bodyPr>
          <a:lstStyle/>
          <a:p>
            <a:r>
              <a:rPr lang="en-IN" sz="2800" dirty="0" smtClean="0">
                <a:solidFill>
                  <a:schemeClr val="tx1"/>
                </a:solidFill>
                <a:latin typeface="Calibri" panose="020F0502020204030204" pitchFamily="34" charset="0"/>
                <a:cs typeface="Calibri" panose="020F0502020204030204" pitchFamily="34" charset="0"/>
              </a:rPr>
              <a:t>By – Ramit Kundu.</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207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759854"/>
            <a:ext cx="9156879" cy="5499278"/>
          </a:xfrm>
          <a:prstGeom prst="rect">
            <a:avLst/>
          </a:prstGeom>
        </p:spPr>
      </p:pic>
    </p:spTree>
    <p:extLst>
      <p:ext uri="{BB962C8B-B14F-4D97-AF65-F5344CB8AC3E}">
        <p14:creationId xmlns:p14="http://schemas.microsoft.com/office/powerpoint/2010/main" val="678385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Hive</a:t>
            </a:r>
            <a:endParaRPr lang="en-IN" dirty="0"/>
          </a:p>
        </p:txBody>
      </p:sp>
      <p:sp>
        <p:nvSpPr>
          <p:cNvPr id="3" name="Content Placeholder 2"/>
          <p:cNvSpPr>
            <a:spLocks noGrp="1"/>
          </p:cNvSpPr>
          <p:nvPr>
            <p:ph idx="1"/>
          </p:nvPr>
        </p:nvSpPr>
        <p:spPr>
          <a:xfrm>
            <a:off x="2589212" y="1712890"/>
            <a:ext cx="8915400" cy="4198332"/>
          </a:xfrm>
        </p:spPr>
        <p:txBody>
          <a:bodyPr/>
          <a:lstStyle/>
          <a:p>
            <a:r>
              <a:rPr lang="en-IN" sz="2000" dirty="0">
                <a:solidFill>
                  <a:schemeClr val="tx1"/>
                </a:solidFill>
                <a:latin typeface="Calibri" panose="020F0502020204030204" pitchFamily="34" charset="0"/>
                <a:cs typeface="Calibri" panose="020F0502020204030204" pitchFamily="34" charset="0"/>
              </a:rPr>
              <a:t>The Apache Hive is a data warehouse software which facilitates reading, writing, and managing large datasets residing in distributed storage using SQL.</a:t>
            </a:r>
          </a:p>
          <a:p>
            <a:pPr lvl="0"/>
            <a:r>
              <a:rPr lang="en-IN" sz="2000" dirty="0">
                <a:solidFill>
                  <a:schemeClr val="tx1"/>
                </a:solidFill>
                <a:latin typeface="Calibri" panose="020F0502020204030204" pitchFamily="34" charset="0"/>
                <a:cs typeface="Calibri" panose="020F0502020204030204" pitchFamily="34" charset="0"/>
              </a:rPr>
              <a:t>It stores schema in a database and processed data into HDFS.</a:t>
            </a:r>
          </a:p>
          <a:p>
            <a:pPr lvl="0"/>
            <a:r>
              <a:rPr lang="en-IN" sz="2000" dirty="0">
                <a:solidFill>
                  <a:schemeClr val="tx1"/>
                </a:solidFill>
                <a:latin typeface="Calibri" panose="020F0502020204030204" pitchFamily="34" charset="0"/>
                <a:cs typeface="Calibri" panose="020F0502020204030204" pitchFamily="34" charset="0"/>
              </a:rPr>
              <a:t>It is designed for OLAP.</a:t>
            </a:r>
          </a:p>
          <a:p>
            <a:pPr lvl="0"/>
            <a:r>
              <a:rPr lang="en-IN" sz="2000" dirty="0">
                <a:solidFill>
                  <a:schemeClr val="tx1"/>
                </a:solidFill>
                <a:latin typeface="Calibri" panose="020F0502020204030204" pitchFamily="34" charset="0"/>
                <a:cs typeface="Calibri" panose="020F0502020204030204" pitchFamily="34" charset="0"/>
              </a:rPr>
              <a:t>It provides SQL type language for querying called </a:t>
            </a:r>
            <a:r>
              <a:rPr lang="en-IN" sz="2000" dirty="0" err="1">
                <a:solidFill>
                  <a:schemeClr val="tx1"/>
                </a:solidFill>
                <a:latin typeface="Calibri" panose="020F0502020204030204" pitchFamily="34" charset="0"/>
                <a:cs typeface="Calibri" panose="020F0502020204030204" pitchFamily="34" charset="0"/>
              </a:rPr>
              <a:t>HiveQL</a:t>
            </a:r>
            <a:r>
              <a:rPr lang="en-IN" sz="2000" dirty="0">
                <a:solidFill>
                  <a:schemeClr val="tx1"/>
                </a:solidFill>
                <a:latin typeface="Calibri" panose="020F0502020204030204" pitchFamily="34" charset="0"/>
                <a:cs typeface="Calibri" panose="020F0502020204030204" pitchFamily="34" charset="0"/>
              </a:rPr>
              <a:t> or HQL.</a:t>
            </a:r>
          </a:p>
          <a:p>
            <a:pPr lvl="0"/>
            <a:r>
              <a:rPr lang="en-IN" sz="2000" dirty="0">
                <a:solidFill>
                  <a:schemeClr val="tx1"/>
                </a:solidFill>
                <a:latin typeface="Calibri" panose="020F0502020204030204" pitchFamily="34" charset="0"/>
                <a:cs typeface="Calibri" panose="020F0502020204030204" pitchFamily="34" charset="0"/>
              </a:rPr>
              <a:t>It is familiar, fast, scalable, and extensible.</a:t>
            </a:r>
          </a:p>
          <a:p>
            <a:pPr marL="0" indent="0">
              <a:buNone/>
            </a:pPr>
            <a:endParaRPr lang="en-IN" dirty="0"/>
          </a:p>
          <a:p>
            <a:endParaRPr lang="en-IN" dirty="0"/>
          </a:p>
        </p:txBody>
      </p:sp>
    </p:spTree>
    <p:extLst>
      <p:ext uri="{BB962C8B-B14F-4D97-AF65-F5344CB8AC3E}">
        <p14:creationId xmlns:p14="http://schemas.microsoft.com/office/powerpoint/2010/main" val="2396964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Hive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413" y="2451100"/>
            <a:ext cx="5715000" cy="3143250"/>
          </a:xfrm>
        </p:spPr>
      </p:pic>
    </p:spTree>
    <p:extLst>
      <p:ext uri="{BB962C8B-B14F-4D97-AF65-F5344CB8AC3E}">
        <p14:creationId xmlns:p14="http://schemas.microsoft.com/office/powerpoint/2010/main" val="3257842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Pig</a:t>
            </a:r>
            <a:endParaRPr lang="en-IN" dirty="0"/>
          </a:p>
        </p:txBody>
      </p:sp>
      <p:sp>
        <p:nvSpPr>
          <p:cNvPr id="3" name="Content Placeholder 2"/>
          <p:cNvSpPr>
            <a:spLocks noGrp="1"/>
          </p:cNvSpPr>
          <p:nvPr>
            <p:ph idx="1"/>
          </p:nvPr>
        </p:nvSpPr>
        <p:spPr/>
        <p:txBody>
          <a:bodyPr/>
          <a:lstStyle/>
          <a:p>
            <a:r>
              <a:rPr lang="en-IN" sz="2000" dirty="0">
                <a:solidFill>
                  <a:schemeClr val="tx1">
                    <a:lumMod val="95000"/>
                    <a:lumOff val="5000"/>
                  </a:schemeClr>
                </a:solidFill>
                <a:latin typeface="Calibri" panose="020F0502020204030204" pitchFamily="34" charset="0"/>
                <a:cs typeface="Calibri" panose="020F0502020204030204" pitchFamily="34" charset="0"/>
              </a:rPr>
              <a:t>Apache Pig is a high-level language platform developed to execute queries on huge datasets that are stored in HDFS using Apache Hadoop. It is similar to SQL query language but applied on a larger dataset and with additional features. The language used in Pig is called </a:t>
            </a:r>
            <a:r>
              <a:rPr lang="en-IN" sz="2000" dirty="0" smtClean="0">
                <a:solidFill>
                  <a:schemeClr val="tx1">
                    <a:lumMod val="95000"/>
                    <a:lumOff val="5000"/>
                  </a:schemeClr>
                </a:solidFill>
                <a:latin typeface="Calibri" panose="020F0502020204030204" pitchFamily="34" charset="0"/>
                <a:cs typeface="Calibri" panose="020F0502020204030204" pitchFamily="34" charset="0"/>
              </a:rPr>
              <a:t>Pig Latin</a:t>
            </a:r>
            <a:r>
              <a:rPr lang="en-IN" sz="2000" dirty="0">
                <a:solidFill>
                  <a:schemeClr val="tx1">
                    <a:lumMod val="95000"/>
                    <a:lumOff val="5000"/>
                  </a:schemeClr>
                </a:solidFill>
                <a:latin typeface="Calibri" panose="020F0502020204030204" pitchFamily="34" charset="0"/>
                <a:cs typeface="Calibri" panose="020F0502020204030204" pitchFamily="34" charset="0"/>
              </a:rPr>
              <a:t>. It is very similar to SQL. It is used to load the data, apply the required filters and dump the data in the required format. It requires a Java runtime environment to execute the programs. Pig converts all the operations into Map and Reduce tasks which can be efficiently processed on Hadoop</a:t>
            </a:r>
            <a:r>
              <a:rPr lang="en-IN" dirty="0"/>
              <a:t>. </a:t>
            </a:r>
            <a:endParaRPr lang="en-IN" dirty="0"/>
          </a:p>
        </p:txBody>
      </p:sp>
    </p:spTree>
    <p:extLst>
      <p:ext uri="{BB962C8B-B14F-4D97-AF65-F5344CB8AC3E}">
        <p14:creationId xmlns:p14="http://schemas.microsoft.com/office/powerpoint/2010/main" val="3840233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Pig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232" y="1519707"/>
            <a:ext cx="7765960" cy="4662152"/>
          </a:xfrm>
        </p:spPr>
      </p:pic>
    </p:spTree>
    <p:extLst>
      <p:ext uri="{BB962C8B-B14F-4D97-AF65-F5344CB8AC3E}">
        <p14:creationId xmlns:p14="http://schemas.microsoft.com/office/powerpoint/2010/main" val="92700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7344"/>
            <a:ext cx="3505199" cy="976312"/>
          </a:xfrm>
        </p:spPr>
        <p:txBody>
          <a:bodyPr/>
          <a:lstStyle/>
          <a:p>
            <a:r>
              <a:rPr lang="en-IN" dirty="0" smtClean="0"/>
              <a:t>Sqoop</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825500"/>
            <a:ext cx="5181600" cy="5035549"/>
          </a:xfrm>
        </p:spPr>
      </p:pic>
      <p:sp>
        <p:nvSpPr>
          <p:cNvPr id="4" name="Text Placeholder 3"/>
          <p:cNvSpPr>
            <a:spLocks noGrp="1"/>
          </p:cNvSpPr>
          <p:nvPr>
            <p:ph type="body" sz="half" idx="2"/>
          </p:nvPr>
        </p:nvSpPr>
        <p:spPr>
          <a:xfrm>
            <a:off x="685800" y="1313656"/>
            <a:ext cx="5408611" cy="4547393"/>
          </a:xfrm>
        </p:spPr>
        <p:txBody>
          <a:bodyPr>
            <a:noAutofit/>
          </a:bodyPr>
          <a:lstStyle/>
          <a:p>
            <a:pPr fontAlgn="base"/>
            <a:r>
              <a:rPr lang="en-IN" sz="2000" dirty="0">
                <a:solidFill>
                  <a:schemeClr val="tx1"/>
                </a:solidFill>
                <a:latin typeface="Calibri" panose="020F0502020204030204" pitchFamily="34" charset="0"/>
                <a:cs typeface="Calibri" panose="020F0502020204030204" pitchFamily="34" charset="0"/>
              </a:rPr>
              <a:t>Apache Sqoop is a tool designed for efficiently transferring bulk data between Apache Hadoop and external datastores such as relational databases, </a:t>
            </a:r>
            <a:r>
              <a:rPr lang="en-IN" sz="2000" dirty="0" smtClean="0">
                <a:solidFill>
                  <a:schemeClr val="tx1"/>
                </a:solidFill>
                <a:latin typeface="Calibri" panose="020F0502020204030204" pitchFamily="34" charset="0"/>
                <a:cs typeface="Calibri" panose="020F0502020204030204" pitchFamily="34" charset="0"/>
              </a:rPr>
              <a:t>etc.</a:t>
            </a:r>
            <a:endParaRPr lang="en-IN" sz="2000" dirty="0">
              <a:solidFill>
                <a:schemeClr val="tx1"/>
              </a:solidFill>
              <a:latin typeface="Calibri" panose="020F0502020204030204" pitchFamily="34" charset="0"/>
              <a:cs typeface="Calibri" panose="020F0502020204030204" pitchFamily="34" charset="0"/>
            </a:endParaRPr>
          </a:p>
          <a:p>
            <a:pPr fontAlgn="base"/>
            <a:r>
              <a:rPr lang="en-IN" sz="2000" dirty="0">
                <a:solidFill>
                  <a:schemeClr val="tx1"/>
                </a:solidFill>
                <a:latin typeface="Calibri" panose="020F0502020204030204" pitchFamily="34" charset="0"/>
                <a:cs typeface="Calibri" panose="020F0502020204030204" pitchFamily="34" charset="0"/>
              </a:rPr>
              <a:t>Sqoop is used to import data from external datastores into Hadoop Distributed File System or related Hadoop eco-systems like Hive and HBase. Similarly, Sqoop can also be used to extract data from Hadoop or its eco-systems and export it to external datastores such as relational databases, enterprise data warehouses. Sqoop works with relational databases such as Teradata, Netezza, Oracle, MySQL, Postgres etc.</a:t>
            </a:r>
          </a:p>
          <a:p>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8705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400"/>
            <a:ext cx="8911687" cy="736600"/>
          </a:xfrm>
        </p:spPr>
        <p:txBody>
          <a:bodyPr/>
          <a:lstStyle/>
          <a:p>
            <a:r>
              <a:rPr lang="en-IN" dirty="0" smtClean="0"/>
              <a:t>                 H1B Project</a:t>
            </a:r>
            <a:endParaRPr lang="en-IN" dirty="0"/>
          </a:p>
        </p:txBody>
      </p:sp>
      <p:sp>
        <p:nvSpPr>
          <p:cNvPr id="3" name="Content Placeholder 2"/>
          <p:cNvSpPr>
            <a:spLocks noGrp="1"/>
          </p:cNvSpPr>
          <p:nvPr>
            <p:ph idx="1"/>
          </p:nvPr>
        </p:nvSpPr>
        <p:spPr>
          <a:xfrm>
            <a:off x="1714500" y="1282700"/>
            <a:ext cx="10477500" cy="5346700"/>
          </a:xfrm>
        </p:spPr>
        <p:txBody>
          <a:bodyPr>
            <a:normAutofit/>
          </a:bodyPr>
          <a:lstStyle/>
          <a:p>
            <a:pPr marL="0" indent="0">
              <a:buNone/>
            </a:pPr>
            <a:endParaRPr lang="en-IN" sz="2000" dirty="0" smtClean="0">
              <a:solidFill>
                <a:schemeClr val="tx1"/>
              </a:solidFill>
              <a:latin typeface="Calibri" panose="020F0502020204030204" pitchFamily="34" charset="0"/>
              <a:cs typeface="Calibri" panose="020F0502020204030204" pitchFamily="34" charset="0"/>
            </a:endParaRPr>
          </a:p>
          <a:p>
            <a:pPr marL="0" indent="0">
              <a:buNone/>
            </a:pPr>
            <a:r>
              <a:rPr lang="en-IN" sz="2000" dirty="0" smtClean="0">
                <a:solidFill>
                  <a:schemeClr val="tx1"/>
                </a:solidFill>
                <a:latin typeface="Calibri" panose="020F0502020204030204" pitchFamily="34" charset="0"/>
                <a:cs typeface="Calibri" panose="020F0502020204030204" pitchFamily="34" charset="0"/>
              </a:rPr>
              <a:t>The </a:t>
            </a:r>
            <a:r>
              <a:rPr lang="en-IN" sz="2000" dirty="0">
                <a:solidFill>
                  <a:schemeClr val="tx1"/>
                </a:solidFill>
                <a:latin typeface="Calibri" panose="020F0502020204030204" pitchFamily="34" charset="0"/>
                <a:cs typeface="Calibri" panose="020F0502020204030204" pitchFamily="34" charset="0"/>
              </a:rPr>
              <a:t>H1B is an employment-based, non-immigrant visa category for temporary foreign</a:t>
            </a:r>
          </a:p>
          <a:p>
            <a:pPr marL="0" indent="0">
              <a:buNone/>
            </a:pPr>
            <a:r>
              <a:rPr lang="en-IN" sz="2000" dirty="0">
                <a:solidFill>
                  <a:schemeClr val="tx1"/>
                </a:solidFill>
                <a:latin typeface="Calibri" panose="020F0502020204030204" pitchFamily="34" charset="0"/>
                <a:cs typeface="Calibri" panose="020F0502020204030204" pitchFamily="34" charset="0"/>
              </a:rPr>
              <a:t>workers in the United States. For a foreign national to apply for H1B visa, an US</a:t>
            </a:r>
          </a:p>
          <a:p>
            <a:pPr marL="0" indent="0">
              <a:buNone/>
            </a:pPr>
            <a:r>
              <a:rPr lang="en-IN" sz="2000" dirty="0">
                <a:solidFill>
                  <a:schemeClr val="tx1"/>
                </a:solidFill>
                <a:latin typeface="Calibri" panose="020F0502020204030204" pitchFamily="34" charset="0"/>
                <a:cs typeface="Calibri" panose="020F0502020204030204" pitchFamily="34" charset="0"/>
              </a:rPr>
              <a:t>employer must offer a job and petition for H1B visa with the US immigration</a:t>
            </a:r>
          </a:p>
          <a:p>
            <a:pPr marL="0" indent="0">
              <a:buNone/>
            </a:pPr>
            <a:r>
              <a:rPr lang="en-IN" sz="2000" dirty="0">
                <a:solidFill>
                  <a:schemeClr val="tx1"/>
                </a:solidFill>
                <a:latin typeface="Calibri" panose="020F0502020204030204" pitchFamily="34" charset="0"/>
                <a:cs typeface="Calibri" panose="020F0502020204030204" pitchFamily="34" charset="0"/>
              </a:rPr>
              <a:t>department. This is the most common visa status applied for and held by international</a:t>
            </a:r>
          </a:p>
          <a:p>
            <a:pPr marL="0" indent="0">
              <a:buNone/>
            </a:pPr>
            <a:r>
              <a:rPr lang="en-IN" sz="2000" dirty="0">
                <a:solidFill>
                  <a:schemeClr val="tx1"/>
                </a:solidFill>
                <a:latin typeface="Calibri" panose="020F0502020204030204" pitchFamily="34" charset="0"/>
                <a:cs typeface="Calibri" panose="020F0502020204030204" pitchFamily="34" charset="0"/>
              </a:rPr>
              <a:t>students once they complete college/ higher education (Masters, Ph.D.) and work in a</a:t>
            </a:r>
          </a:p>
          <a:p>
            <a:pPr marL="0" indent="0">
              <a:buNone/>
            </a:pPr>
            <a:r>
              <a:rPr lang="en-IN" sz="2000" dirty="0">
                <a:solidFill>
                  <a:schemeClr val="tx1"/>
                </a:solidFill>
                <a:latin typeface="Calibri" panose="020F0502020204030204" pitchFamily="34" charset="0"/>
                <a:cs typeface="Calibri" panose="020F0502020204030204" pitchFamily="34" charset="0"/>
              </a:rPr>
              <a:t>full-time position.</a:t>
            </a:r>
          </a:p>
          <a:p>
            <a:pPr marL="0" indent="0">
              <a:buNone/>
            </a:pPr>
            <a:r>
              <a:rPr lang="en-IN" sz="2000" dirty="0">
                <a:solidFill>
                  <a:schemeClr val="tx1"/>
                </a:solidFill>
                <a:latin typeface="Calibri" panose="020F0502020204030204" pitchFamily="34" charset="0"/>
                <a:cs typeface="Calibri" panose="020F0502020204030204" pitchFamily="34" charset="0"/>
              </a:rPr>
              <a:t>We will be performing analysis on the H1B visa applicants between the years 2011-</a:t>
            </a:r>
          </a:p>
          <a:p>
            <a:pPr marL="0" indent="0">
              <a:buNone/>
            </a:pPr>
            <a:r>
              <a:rPr lang="en-IN" sz="2000" dirty="0">
                <a:solidFill>
                  <a:schemeClr val="tx1"/>
                </a:solidFill>
                <a:latin typeface="Calibri" panose="020F0502020204030204" pitchFamily="34" charset="0"/>
                <a:cs typeface="Calibri" panose="020F0502020204030204" pitchFamily="34" charset="0"/>
              </a:rPr>
              <a:t>2016.</a:t>
            </a:r>
          </a:p>
        </p:txBody>
      </p:sp>
    </p:spTree>
    <p:extLst>
      <p:ext uri="{BB962C8B-B14F-4D97-AF65-F5344CB8AC3E}">
        <p14:creationId xmlns:p14="http://schemas.microsoft.com/office/powerpoint/2010/main" val="2030760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4978400"/>
            <a:ext cx="8915400" cy="388938"/>
          </a:xfrm>
        </p:spPr>
        <p:txBody>
          <a:bodyPr>
            <a:normAutofit fontScale="90000"/>
          </a:bodyPr>
          <a:lstStyle/>
          <a:p>
            <a:r>
              <a:rPr lang="en-IN" dirty="0" smtClean="0"/>
              <a:t>                                   MapReduce Q7</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4644" b="4644"/>
          <a:stretch>
            <a:fillRect/>
          </a:stretch>
        </p:blipFill>
        <p:spPr>
          <a:xfrm>
            <a:off x="1054100" y="451918"/>
            <a:ext cx="3886200" cy="3854970"/>
          </a:xfrm>
        </p:spPr>
      </p:pic>
      <p:sp>
        <p:nvSpPr>
          <p:cNvPr id="4" name="Text Placeholder 3"/>
          <p:cNvSpPr>
            <a:spLocks noGrp="1"/>
          </p:cNvSpPr>
          <p:nvPr>
            <p:ph type="body" sz="half" idx="2"/>
          </p:nvPr>
        </p:nvSpPr>
        <p:spPr/>
        <p:txBody>
          <a:bodyPr/>
          <a:lstStyle/>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913" y="312882"/>
            <a:ext cx="3684587" cy="39940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113" y="163758"/>
            <a:ext cx="3242652" cy="4052642"/>
          </a:xfrm>
          <a:prstGeom prst="rect">
            <a:avLst/>
          </a:prstGeom>
        </p:spPr>
      </p:pic>
    </p:spTree>
    <p:extLst>
      <p:ext uri="{BB962C8B-B14F-4D97-AF65-F5344CB8AC3E}">
        <p14:creationId xmlns:p14="http://schemas.microsoft.com/office/powerpoint/2010/main" val="2936391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Pig Q3</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96" r="396"/>
          <a:stretch>
            <a:fillRect/>
          </a:stretch>
        </p:blipFill>
        <p:spPr>
          <a:xfrm>
            <a:off x="1344612" y="546065"/>
            <a:ext cx="5348288" cy="3854970"/>
          </a:xfrm>
        </p:spPr>
      </p:pic>
      <p:sp>
        <p:nvSpPr>
          <p:cNvPr id="4" name="Text Placeholder 3"/>
          <p:cNvSpPr>
            <a:spLocks noGrp="1"/>
          </p:cNvSpPr>
          <p:nvPr>
            <p:ph type="body" sz="half" idx="2"/>
          </p:nvPr>
        </p:nvSpPr>
        <p:spPr/>
        <p:txBody>
          <a:bodyPr/>
          <a:lstStyle/>
          <a:p>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00" y="1511391"/>
            <a:ext cx="5003800" cy="962159"/>
          </a:xfrm>
          <a:prstGeom prst="rect">
            <a:avLst/>
          </a:prstGeom>
        </p:spPr>
      </p:pic>
    </p:spTree>
    <p:extLst>
      <p:ext uri="{BB962C8B-B14F-4D97-AF65-F5344CB8AC3E}">
        <p14:creationId xmlns:p14="http://schemas.microsoft.com/office/powerpoint/2010/main" val="3837446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Hive 2a</a:t>
            </a:r>
            <a:endParaRPr lang="en-IN" dirty="0"/>
          </a:p>
        </p:txBody>
      </p:sp>
      <p:sp>
        <p:nvSpPr>
          <p:cNvPr id="4" name="Text Placeholder 3"/>
          <p:cNvSpPr>
            <a:spLocks noGrp="1"/>
          </p:cNvSpPr>
          <p:nvPr>
            <p:ph type="body" sz="half" idx="2"/>
          </p:nvPr>
        </p:nvSpPr>
        <p:spPr/>
        <p:txBody>
          <a:bodyPr/>
          <a:lstStyle/>
          <a:p>
            <a:endParaRPr lang="en-IN"/>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2166" r="32166"/>
          <a:stretch>
            <a:fillRect/>
          </a:stretch>
        </p:blipFill>
        <p:spPr>
          <a:xfrm>
            <a:off x="417512" y="634965"/>
            <a:ext cx="5703888" cy="385497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00" y="1457215"/>
            <a:ext cx="5930900" cy="1411256"/>
          </a:xfrm>
          <a:prstGeom prst="rect">
            <a:avLst/>
          </a:prstGeom>
        </p:spPr>
      </p:pic>
    </p:spTree>
    <p:extLst>
      <p:ext uri="{BB962C8B-B14F-4D97-AF65-F5344CB8AC3E}">
        <p14:creationId xmlns:p14="http://schemas.microsoft.com/office/powerpoint/2010/main" val="364139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97" y="624110"/>
            <a:ext cx="10100815" cy="1280890"/>
          </a:xfrm>
        </p:spPr>
        <p:txBody>
          <a:bodyPr/>
          <a:lstStyle/>
          <a:p>
            <a:r>
              <a:rPr lang="en-IN" dirty="0" smtClean="0"/>
              <a:t>                           Big Data</a:t>
            </a:r>
            <a:endParaRPr lang="en-IN" dirty="0"/>
          </a:p>
        </p:txBody>
      </p:sp>
      <p:sp>
        <p:nvSpPr>
          <p:cNvPr id="3" name="Content Placeholder 2"/>
          <p:cNvSpPr>
            <a:spLocks noGrp="1"/>
          </p:cNvSpPr>
          <p:nvPr>
            <p:ph idx="1"/>
          </p:nvPr>
        </p:nvSpPr>
        <p:spPr/>
        <p:txBody>
          <a:bodyPr>
            <a:normAutofit/>
          </a:bodyPr>
          <a:lstStyle/>
          <a:p>
            <a:r>
              <a:rPr lang="en-IN" sz="2800" dirty="0">
                <a:solidFill>
                  <a:schemeClr val="tx1"/>
                </a:solidFill>
                <a:latin typeface="Calibri" panose="020F0502020204030204" pitchFamily="34" charset="0"/>
                <a:cs typeface="Calibri" panose="020F0502020204030204" pitchFamily="34" charset="0"/>
              </a:rPr>
              <a:t>Big Data is also a data but with a huge size</a:t>
            </a:r>
            <a:r>
              <a:rPr lang="en-IN" sz="2800" b="1" dirty="0">
                <a:solidFill>
                  <a:schemeClr val="tx1"/>
                </a:solidFill>
                <a:latin typeface="Calibri" panose="020F0502020204030204" pitchFamily="34" charset="0"/>
                <a:cs typeface="Calibri" panose="020F0502020204030204" pitchFamily="34" charset="0"/>
              </a:rPr>
              <a:t>.</a:t>
            </a:r>
            <a:r>
              <a:rPr lang="en-IN" sz="2800" dirty="0">
                <a:solidFill>
                  <a:schemeClr val="tx1"/>
                </a:solidFill>
                <a:latin typeface="Calibri" panose="020F0502020204030204" pitchFamily="34" charset="0"/>
                <a:cs typeface="Calibri" panose="020F0502020204030204" pitchFamily="34" charset="0"/>
              </a:rPr>
              <a:t> Big Data is a term used to describe collection of data that is huge in size and yet growing exponentially with time. These data’s are so large and complex that none of the traditional data management tools are able to store it or process it efficiently.</a:t>
            </a:r>
          </a:p>
          <a:p>
            <a:r>
              <a:rPr lang="en-IN" sz="2800" dirty="0">
                <a:solidFill>
                  <a:schemeClr val="tx1"/>
                </a:solidFill>
                <a:latin typeface="Calibri" panose="020F0502020204030204" pitchFamily="34" charset="0"/>
                <a:cs typeface="Calibri" panose="020F0502020204030204" pitchFamily="34" charset="0"/>
              </a:rPr>
              <a:t> </a:t>
            </a:r>
            <a:r>
              <a:rPr lang="en-IN" sz="2800" dirty="0" smtClean="0">
                <a:solidFill>
                  <a:schemeClr val="tx1"/>
                </a:solidFill>
                <a:latin typeface="Calibri" panose="020F0502020204030204" pitchFamily="34" charset="0"/>
                <a:cs typeface="Calibri" panose="020F0502020204030204" pitchFamily="34" charset="0"/>
              </a:rPr>
              <a:t>Examples</a:t>
            </a:r>
            <a:r>
              <a:rPr lang="en-IN" sz="2800" dirty="0">
                <a:solidFill>
                  <a:schemeClr val="tx1"/>
                </a:solidFill>
                <a:latin typeface="Calibri" panose="020F0502020204030204" pitchFamily="34" charset="0"/>
                <a:cs typeface="Calibri" panose="020F0502020204030204" pitchFamily="34" charset="0"/>
              </a:rPr>
              <a:t>: Social Network, Sensors, Stock etc.</a:t>
            </a:r>
          </a:p>
          <a:p>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064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a:t>
            </a:r>
            <a:endParaRPr lang="en-IN" dirty="0"/>
          </a:p>
        </p:txBody>
      </p:sp>
      <p:sp>
        <p:nvSpPr>
          <p:cNvPr id="3" name="Content Placeholder 2"/>
          <p:cNvSpPr>
            <a:spLocks noGrp="1"/>
          </p:cNvSpPr>
          <p:nvPr>
            <p:ph idx="1"/>
          </p:nvPr>
        </p:nvSpPr>
        <p:spPr/>
        <p:txBody>
          <a:bodyPr/>
          <a:lstStyle/>
          <a:p>
            <a:pPr marL="0" indent="0">
              <a:buNone/>
            </a:pPr>
            <a:r>
              <a:rPr lang="en-IN" sz="2000" dirty="0" smtClean="0">
                <a:solidFill>
                  <a:schemeClr val="tx1"/>
                </a:solidFill>
                <a:latin typeface="Calibri" panose="020F0502020204030204" pitchFamily="34" charset="0"/>
                <a:cs typeface="Calibri" panose="020F0502020204030204" pitchFamily="34" charset="0"/>
              </a:rPr>
              <a:t>Hadoop has been a very effective solution for different organisations dealing with huge amount of data sets. It has solved many problems related to huge data management and distributed systems.</a:t>
            </a:r>
          </a:p>
          <a:p>
            <a:pPr marL="0" indent="0">
              <a:buNone/>
            </a:pPr>
            <a:r>
              <a:rPr lang="en-IN" sz="2000" dirty="0" smtClean="0">
                <a:solidFill>
                  <a:schemeClr val="tx1"/>
                </a:solidFill>
                <a:latin typeface="Calibri" panose="020F0502020204030204" pitchFamily="34" charset="0"/>
                <a:cs typeface="Calibri" panose="020F0502020204030204" pitchFamily="34" charset="0"/>
              </a:rPr>
              <a:t>Since it is open source , many organisation has adopted it to counter their problems</a:t>
            </a:r>
            <a:r>
              <a:rPr lang="en-IN"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7798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Characteristics of big data</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813" b="14813"/>
          <a:stretch>
            <a:fillRect/>
          </a:stretch>
        </p:blipFill>
        <p:spPr>
          <a:xfrm>
            <a:off x="1687132" y="283335"/>
            <a:ext cx="9817481" cy="4361146"/>
          </a:xfrm>
        </p:spPr>
      </p:pic>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998484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113" y="624110"/>
            <a:ext cx="8220499" cy="1280890"/>
          </a:xfrm>
        </p:spPr>
        <p:txBody>
          <a:bodyPr/>
          <a:lstStyle/>
          <a:p>
            <a:r>
              <a:rPr lang="en-IN" dirty="0" smtClean="0"/>
              <a:t>Characteristics:</a:t>
            </a:r>
            <a:endParaRPr lang="en-IN" dirty="0"/>
          </a:p>
        </p:txBody>
      </p:sp>
      <p:sp>
        <p:nvSpPr>
          <p:cNvPr id="3" name="Content Placeholder 2"/>
          <p:cNvSpPr>
            <a:spLocks noGrp="1"/>
          </p:cNvSpPr>
          <p:nvPr>
            <p:ph idx="1"/>
          </p:nvPr>
        </p:nvSpPr>
        <p:spPr>
          <a:xfrm>
            <a:off x="1455313" y="1905000"/>
            <a:ext cx="10049299" cy="4006222"/>
          </a:xfrm>
        </p:spPr>
        <p:txBody>
          <a:bodyPr>
            <a:normAutofit/>
          </a:bodyPr>
          <a:lstStyle/>
          <a:p>
            <a:pPr>
              <a:buClr>
                <a:schemeClr val="tx1"/>
              </a:buClr>
              <a:buSzPct val="110000"/>
              <a:buFont typeface="Arial" panose="020B0604020202020204" pitchFamily="34" charset="0"/>
              <a:buChar char="•"/>
            </a:pPr>
            <a:r>
              <a:rPr lang="en-IN" sz="2400" dirty="0" smtClean="0">
                <a:solidFill>
                  <a:schemeClr val="tx1"/>
                </a:solidFill>
                <a:latin typeface="Calibri" panose="020F0502020204030204" pitchFamily="34" charset="0"/>
                <a:cs typeface="Calibri" panose="020F0502020204030204" pitchFamily="34" charset="0"/>
              </a:rPr>
              <a:t>Volume - It refers to the huge amount of data that is generated.</a:t>
            </a:r>
          </a:p>
          <a:p>
            <a:pPr>
              <a:buClr>
                <a:schemeClr val="tx1"/>
              </a:buClr>
              <a:buSzPct val="110000"/>
              <a:buFont typeface="Arial" panose="020B0604020202020204" pitchFamily="34" charset="0"/>
              <a:buChar char="•"/>
            </a:pPr>
            <a:r>
              <a:rPr lang="en-IN" sz="2400" dirty="0" smtClean="0">
                <a:solidFill>
                  <a:schemeClr val="tx1"/>
                </a:solidFill>
                <a:latin typeface="Calibri" panose="020F0502020204030204" pitchFamily="34" charset="0"/>
                <a:cs typeface="Calibri" panose="020F0502020204030204" pitchFamily="34" charset="0"/>
              </a:rPr>
              <a:t>Variety -  It refers to the different types of data i.e. structured, unstructured and semi structured.</a:t>
            </a:r>
          </a:p>
          <a:p>
            <a:pPr>
              <a:buClr>
                <a:schemeClr val="tx1"/>
              </a:buClr>
              <a:buSzPct val="110000"/>
              <a:buFont typeface="Arial" panose="020B0604020202020204" pitchFamily="34" charset="0"/>
              <a:buChar char="•"/>
            </a:pPr>
            <a:r>
              <a:rPr lang="en-IN" sz="2400" dirty="0" smtClean="0">
                <a:solidFill>
                  <a:schemeClr val="tx1"/>
                </a:solidFill>
                <a:latin typeface="Calibri" panose="020F0502020204030204" pitchFamily="34" charset="0"/>
                <a:cs typeface="Calibri" panose="020F0502020204030204" pitchFamily="34" charset="0"/>
              </a:rPr>
              <a:t>Velocity – It refers to the speed at which the data is generated.</a:t>
            </a:r>
          </a:p>
          <a:p>
            <a:pPr>
              <a:buClr>
                <a:schemeClr val="tx1"/>
              </a:buClr>
              <a:buSzPct val="110000"/>
              <a:buFont typeface="Arial" panose="020B0604020202020204" pitchFamily="34" charset="0"/>
              <a:buChar char="•"/>
            </a:pPr>
            <a:r>
              <a:rPr lang="en-IN" sz="2400" dirty="0" smtClean="0">
                <a:solidFill>
                  <a:schemeClr val="tx1"/>
                </a:solidFill>
                <a:latin typeface="Calibri" panose="020F0502020204030204" pitchFamily="34" charset="0"/>
                <a:cs typeface="Calibri" panose="020F0502020204030204" pitchFamily="34" charset="0"/>
              </a:rPr>
              <a:t>Veracity – Trustworthiness of data.</a:t>
            </a:r>
          </a:p>
          <a:p>
            <a:pPr>
              <a:buClr>
                <a:schemeClr val="tx1"/>
              </a:buClr>
              <a:buSzPct val="110000"/>
              <a:buFont typeface="Arial" panose="020B0604020202020204" pitchFamily="34" charset="0"/>
              <a:buChar char="•"/>
            </a:pPr>
            <a:endParaRPr lang="en-IN" sz="2400" dirty="0" smtClean="0">
              <a:solidFill>
                <a:schemeClr val="tx1"/>
              </a:solidFill>
              <a:latin typeface="Calibri" panose="020F0502020204030204" pitchFamily="34" charset="0"/>
              <a:cs typeface="Calibri" panose="020F0502020204030204" pitchFamily="34" charset="0"/>
            </a:endParaRPr>
          </a:p>
          <a:p>
            <a:pPr>
              <a:buClr>
                <a:schemeClr val="tx1"/>
              </a:buClr>
              <a:buSzPct val="110000"/>
              <a:buFont typeface="Arial" panose="020B0604020202020204" pitchFamily="34" charset="0"/>
              <a:buChar char="•"/>
            </a:pP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215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5" y="624110"/>
            <a:ext cx="9379598" cy="1280890"/>
          </a:xfrm>
        </p:spPr>
        <p:txBody>
          <a:bodyPr/>
          <a:lstStyle/>
          <a:p>
            <a:r>
              <a:rPr lang="en-IN" dirty="0" smtClean="0"/>
              <a:t>                 Hadoop Ecosystem</a:t>
            </a:r>
            <a:endParaRPr lang="en-IN" dirty="0"/>
          </a:p>
        </p:txBody>
      </p:sp>
      <p:sp>
        <p:nvSpPr>
          <p:cNvPr id="3" name="Content Placeholder 2"/>
          <p:cNvSpPr>
            <a:spLocks noGrp="1"/>
          </p:cNvSpPr>
          <p:nvPr>
            <p:ph idx="1"/>
          </p:nvPr>
        </p:nvSpPr>
        <p:spPr>
          <a:xfrm>
            <a:off x="2589212" y="1905000"/>
            <a:ext cx="8915400" cy="4006222"/>
          </a:xfrm>
        </p:spPr>
        <p:txBody>
          <a:bodyPr/>
          <a:lstStyle/>
          <a:p>
            <a:r>
              <a:rPr lang="en-IN" sz="2400" dirty="0">
                <a:solidFill>
                  <a:schemeClr val="tx1"/>
                </a:solidFill>
                <a:latin typeface="Calibri" panose="020F0502020204030204" pitchFamily="34" charset="0"/>
                <a:cs typeface="Calibri" panose="020F0502020204030204" pitchFamily="34" charset="0"/>
              </a:rPr>
              <a:t>Hadoop Ecosystem is neither a programming language nor a service, it is a platform or framework which solves big data problems</a:t>
            </a:r>
            <a:r>
              <a:rPr lang="en-IN" sz="2400" dirty="0" smtClean="0">
                <a:solidFill>
                  <a:schemeClr val="tx1"/>
                </a:solidFill>
                <a:latin typeface="Calibri" panose="020F0502020204030204" pitchFamily="34" charset="0"/>
                <a:cs typeface="Calibri" panose="020F0502020204030204" pitchFamily="34" charset="0"/>
              </a:rPr>
              <a:t>.</a:t>
            </a:r>
          </a:p>
          <a:p>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25964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Components of Hadoop: </a:t>
            </a:r>
            <a:br>
              <a:rPr lang="en-IN" dirty="0" smtClean="0"/>
            </a:br>
            <a:r>
              <a:rPr lang="en-IN" dirty="0" smtClean="0"/>
              <a:t/>
            </a:r>
            <a:br>
              <a:rPr lang="en-IN" dirty="0" smtClean="0"/>
            </a:br>
            <a:r>
              <a:rPr lang="en-IN" dirty="0" smtClean="0"/>
              <a:t>HDFS(Hadoop Distributed File System)</a:t>
            </a:r>
            <a:br>
              <a:rPr lang="en-IN" dirty="0" smtClean="0"/>
            </a:br>
            <a:r>
              <a:rPr lang="en-IN" dirty="0"/>
              <a:t/>
            </a:r>
            <a:br>
              <a:rPr lang="en-IN" dirty="0"/>
            </a:br>
            <a:r>
              <a:rPr lang="en-IN" dirty="0" smtClean="0"/>
              <a:t>            </a:t>
            </a:r>
            <a:endParaRPr lang="en-IN" dirty="0"/>
          </a:p>
        </p:txBody>
      </p:sp>
      <p:sp>
        <p:nvSpPr>
          <p:cNvPr id="3" name="Content Placeholder 2"/>
          <p:cNvSpPr>
            <a:spLocks noGrp="1"/>
          </p:cNvSpPr>
          <p:nvPr>
            <p:ph idx="1"/>
          </p:nvPr>
        </p:nvSpPr>
        <p:spPr/>
        <p:txBody>
          <a:bodyPr/>
          <a:lstStyle/>
          <a:p>
            <a:endParaRPr lang="en-IN" sz="2400" dirty="0" smtClean="0">
              <a:solidFill>
                <a:schemeClr val="tx1"/>
              </a:solidFill>
              <a:latin typeface="Calibri" panose="020F0502020204030204" pitchFamily="34" charset="0"/>
              <a:cs typeface="Calibri" panose="020F0502020204030204" pitchFamily="34" charset="0"/>
            </a:endParaRPr>
          </a:p>
          <a:p>
            <a:r>
              <a:rPr lang="en-IN" sz="2400" dirty="0" smtClean="0">
                <a:solidFill>
                  <a:schemeClr val="tx1"/>
                </a:solidFill>
                <a:latin typeface="Calibri" panose="020F0502020204030204" pitchFamily="34" charset="0"/>
                <a:cs typeface="Calibri" panose="020F0502020204030204" pitchFamily="34" charset="0"/>
              </a:rPr>
              <a:t>Hadoop </a:t>
            </a:r>
            <a:r>
              <a:rPr lang="en-IN" sz="2400" dirty="0">
                <a:solidFill>
                  <a:schemeClr val="tx1"/>
                </a:solidFill>
                <a:latin typeface="Calibri" panose="020F0502020204030204" pitchFamily="34" charset="0"/>
                <a:cs typeface="Calibri" panose="020F0502020204030204" pitchFamily="34" charset="0"/>
              </a:rPr>
              <a:t>File System was developed using distributed file system design. It is run on commodity hardware. Unlike other distributed systems, HDFS is highly </a:t>
            </a:r>
            <a:r>
              <a:rPr lang="en-IN" sz="2400" dirty="0" smtClean="0">
                <a:solidFill>
                  <a:schemeClr val="tx1"/>
                </a:solidFill>
                <a:latin typeface="Calibri" panose="020F0502020204030204" pitchFamily="34" charset="0"/>
                <a:cs typeface="Calibri" panose="020F0502020204030204" pitchFamily="34" charset="0"/>
              </a:rPr>
              <a:t>fault tolerant </a:t>
            </a:r>
            <a:r>
              <a:rPr lang="en-IN" sz="2400" dirty="0">
                <a:solidFill>
                  <a:schemeClr val="tx1"/>
                </a:solidFill>
                <a:latin typeface="Calibri" panose="020F0502020204030204" pitchFamily="34" charset="0"/>
                <a:cs typeface="Calibri" panose="020F0502020204030204" pitchFamily="34" charset="0"/>
              </a:rPr>
              <a:t>and designed using low-cost hardware.</a:t>
            </a:r>
          </a:p>
          <a:p>
            <a:r>
              <a:rPr lang="en-IN" sz="2400" dirty="0">
                <a:solidFill>
                  <a:schemeClr val="tx1"/>
                </a:solidFill>
                <a:latin typeface="Calibri" panose="020F0502020204030204" pitchFamily="34" charset="0"/>
                <a:cs typeface="Calibri" panose="020F0502020204030204" pitchFamily="34" charset="0"/>
              </a:rPr>
              <a:t>HDFS holds very large amount of data and provides easier access. To store such huge data, the files are stored across multiple machines.</a:t>
            </a:r>
          </a:p>
          <a:p>
            <a:endParaRPr lang="en-IN" dirty="0"/>
          </a:p>
        </p:txBody>
      </p:sp>
    </p:spTree>
    <p:extLst>
      <p:ext uri="{BB962C8B-B14F-4D97-AF65-F5344CB8AC3E}">
        <p14:creationId xmlns:p14="http://schemas.microsoft.com/office/powerpoint/2010/main" val="1484523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HDFS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96980"/>
            <a:ext cx="8688968" cy="4829578"/>
          </a:xfrm>
        </p:spPr>
      </p:pic>
    </p:spTree>
    <p:extLst>
      <p:ext uri="{BB962C8B-B14F-4D97-AF65-F5344CB8AC3E}">
        <p14:creationId xmlns:p14="http://schemas.microsoft.com/office/powerpoint/2010/main" val="241266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YARN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03042"/>
            <a:ext cx="8019267" cy="4494727"/>
          </a:xfrm>
        </p:spPr>
      </p:pic>
    </p:spTree>
    <p:extLst>
      <p:ext uri="{BB962C8B-B14F-4D97-AF65-F5344CB8AC3E}">
        <p14:creationId xmlns:p14="http://schemas.microsoft.com/office/powerpoint/2010/main" val="4259059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MapReduce</a:t>
            </a:r>
            <a:endParaRPr lang="en-IN" dirty="0"/>
          </a:p>
        </p:txBody>
      </p:sp>
      <p:sp>
        <p:nvSpPr>
          <p:cNvPr id="3" name="Content Placeholder 2"/>
          <p:cNvSpPr>
            <a:spLocks noGrp="1"/>
          </p:cNvSpPr>
          <p:nvPr>
            <p:ph idx="1"/>
          </p:nvPr>
        </p:nvSpPr>
        <p:spPr/>
        <p:txBody>
          <a:bodyPr>
            <a:normAutofit fontScale="92500" lnSpcReduction="10000"/>
          </a:bodyPr>
          <a:lstStyle/>
          <a:p>
            <a:r>
              <a:rPr lang="en-IN" sz="2000" dirty="0">
                <a:solidFill>
                  <a:schemeClr val="tx1"/>
                </a:solidFill>
                <a:latin typeface="Calibri" panose="020F0502020204030204" pitchFamily="34" charset="0"/>
                <a:cs typeface="Calibri" panose="020F0502020204030204" pitchFamily="34" charset="0"/>
              </a:rPr>
              <a:t>Hadoop MapReduce is a software framework for easily writing applications which process vast amounts of data (multi-terabyte data-sets) in-parallel on large clusters (thousands of nodes) of commodity hardware in a reliable, fault-tolerant manner.</a:t>
            </a:r>
          </a:p>
          <a:p>
            <a:r>
              <a:rPr lang="en-IN" sz="2000" dirty="0">
                <a:solidFill>
                  <a:schemeClr val="tx1"/>
                </a:solidFill>
                <a:latin typeface="Calibri" panose="020F0502020204030204" pitchFamily="34" charset="0"/>
                <a:cs typeface="Calibri" panose="020F0502020204030204" pitchFamily="34" charset="0"/>
              </a:rPr>
              <a:t>A MapReduce </a:t>
            </a:r>
            <a:r>
              <a:rPr lang="en-IN" sz="2000" dirty="0" smtClean="0">
                <a:solidFill>
                  <a:schemeClr val="tx1"/>
                </a:solidFill>
                <a:latin typeface="Calibri" panose="020F0502020204030204" pitchFamily="34" charset="0"/>
                <a:cs typeface="Calibri" panose="020F0502020204030204" pitchFamily="34" charset="0"/>
              </a:rPr>
              <a:t>job</a:t>
            </a:r>
            <a:r>
              <a:rPr lang="en-IN" sz="2000" dirty="0">
                <a:solidFill>
                  <a:schemeClr val="tx1"/>
                </a:solidFill>
                <a:latin typeface="Calibri" panose="020F0502020204030204" pitchFamily="34" charset="0"/>
                <a:cs typeface="Calibri" panose="020F0502020204030204" pitchFamily="34" charset="0"/>
              </a:rPr>
              <a:t> usually splits the input data-set into independent chunks which are processed by the map</a:t>
            </a:r>
            <a:r>
              <a:rPr lang="en-IN" sz="2000" i="1" dirty="0">
                <a:solidFill>
                  <a:schemeClr val="tx1"/>
                </a:solidFill>
                <a:latin typeface="Calibri" panose="020F0502020204030204" pitchFamily="34" charset="0"/>
                <a:cs typeface="Calibri" panose="020F0502020204030204" pitchFamily="34" charset="0"/>
              </a:rPr>
              <a:t> tasks</a:t>
            </a:r>
            <a:r>
              <a:rPr lang="en-IN" sz="2000" dirty="0">
                <a:solidFill>
                  <a:schemeClr val="tx1"/>
                </a:solidFill>
                <a:latin typeface="Calibri" panose="020F0502020204030204" pitchFamily="34" charset="0"/>
                <a:cs typeface="Calibri" panose="020F0502020204030204" pitchFamily="34" charset="0"/>
              </a:rPr>
              <a:t> in a completely parallel manner. The framework sorts the outputs of the maps, which are then input to the reduce tasks. Typically both the input and the output of the job are stored in a file-system. The framework takes care of scheduling tasks, monitoring them and re-executes the failed tasks</a:t>
            </a:r>
            <a:r>
              <a:rPr lang="en-IN" sz="2000" dirty="0" smtClean="0">
                <a:solidFill>
                  <a:schemeClr val="tx1"/>
                </a:solidFill>
                <a:latin typeface="Calibri" panose="020F0502020204030204" pitchFamily="34" charset="0"/>
                <a:cs typeface="Calibri" panose="020F0502020204030204" pitchFamily="34" charset="0"/>
              </a:rPr>
              <a:t>.</a:t>
            </a:r>
          </a:p>
          <a:p>
            <a:r>
              <a:rPr lang="en-IN" sz="2000" dirty="0">
                <a:solidFill>
                  <a:schemeClr val="tx1"/>
                </a:solidFill>
                <a:latin typeface="Calibri" panose="020F0502020204030204" pitchFamily="34" charset="0"/>
                <a:cs typeface="Calibri" panose="020F0502020204030204" pitchFamily="34" charset="0"/>
              </a:rPr>
              <a:t>The MapReduce framework consists of a single master </a:t>
            </a:r>
            <a:r>
              <a:rPr lang="en-IN" sz="2000" dirty="0" smtClean="0">
                <a:solidFill>
                  <a:schemeClr val="tx1"/>
                </a:solidFill>
                <a:latin typeface="Calibri" panose="020F0502020204030204" pitchFamily="34" charset="0"/>
                <a:cs typeface="Calibri" panose="020F0502020204030204" pitchFamily="34" charset="0"/>
              </a:rPr>
              <a:t>Job Tracker</a:t>
            </a:r>
            <a:r>
              <a:rPr lang="en-IN" sz="2000" dirty="0">
                <a:solidFill>
                  <a:schemeClr val="tx1"/>
                </a:solidFill>
                <a:latin typeface="Calibri" panose="020F0502020204030204" pitchFamily="34" charset="0"/>
                <a:cs typeface="Calibri" panose="020F0502020204030204" pitchFamily="34" charset="0"/>
              </a:rPr>
              <a:t> and one slave </a:t>
            </a:r>
            <a:r>
              <a:rPr lang="en-IN" sz="2000" dirty="0" smtClean="0">
                <a:solidFill>
                  <a:schemeClr val="tx1"/>
                </a:solidFill>
                <a:latin typeface="Calibri" panose="020F0502020204030204" pitchFamily="34" charset="0"/>
                <a:cs typeface="Calibri" panose="020F0502020204030204" pitchFamily="34" charset="0"/>
              </a:rPr>
              <a:t>Task Tracker</a:t>
            </a:r>
            <a:r>
              <a:rPr lang="en-IN" sz="2000" dirty="0">
                <a:solidFill>
                  <a:schemeClr val="tx1"/>
                </a:solidFill>
                <a:latin typeface="Calibri" panose="020F0502020204030204" pitchFamily="34" charset="0"/>
                <a:cs typeface="Calibri" panose="020F0502020204030204" pitchFamily="34" charset="0"/>
              </a:rPr>
              <a:t> per cluster-node. The master is responsible for scheduling the jobs' component tasks on the slaves, monitoring them and re-executing the failed tasks. The slaves execute the tasks as directed by the master.</a:t>
            </a:r>
          </a:p>
          <a:p>
            <a:endParaRPr lang="en-IN" dirty="0"/>
          </a:p>
        </p:txBody>
      </p:sp>
    </p:spTree>
    <p:extLst>
      <p:ext uri="{BB962C8B-B14F-4D97-AF65-F5344CB8AC3E}">
        <p14:creationId xmlns:p14="http://schemas.microsoft.com/office/powerpoint/2010/main" val="663053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1795</TotalTime>
  <Words>653</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Wisp</vt:lpstr>
      <vt:lpstr>Big Data Using Hadoop</vt:lpstr>
      <vt:lpstr>                           Big Data</vt:lpstr>
      <vt:lpstr>                      Characteristics of big data</vt:lpstr>
      <vt:lpstr>Characteristics:</vt:lpstr>
      <vt:lpstr>                 Hadoop Ecosystem</vt:lpstr>
      <vt:lpstr>Components of Hadoop:   HDFS(Hadoop Distributed File System)              </vt:lpstr>
      <vt:lpstr>                      HDFS Architecture</vt:lpstr>
      <vt:lpstr>             YARN Architecture</vt:lpstr>
      <vt:lpstr>                   MapReduce</vt:lpstr>
      <vt:lpstr>PowerPoint Presentation</vt:lpstr>
      <vt:lpstr>                          Hive</vt:lpstr>
      <vt:lpstr>                      Hive architecture</vt:lpstr>
      <vt:lpstr>                             Pig</vt:lpstr>
      <vt:lpstr>                  Pig Architecture</vt:lpstr>
      <vt:lpstr>Sqoop</vt:lpstr>
      <vt:lpstr>                 H1B Project</vt:lpstr>
      <vt:lpstr>                                   MapReduce Q7</vt:lpstr>
      <vt:lpstr>                                         Pig Q3</vt:lpstr>
      <vt:lpstr>                                       Hive 2a</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Using Hadoop</dc:title>
  <dc:creator>Ramit</dc:creator>
  <cp:lastModifiedBy>Ramit</cp:lastModifiedBy>
  <cp:revision>31</cp:revision>
  <dcterms:created xsi:type="dcterms:W3CDTF">2018-01-23T10:34:18Z</dcterms:created>
  <dcterms:modified xsi:type="dcterms:W3CDTF">2018-01-24T16:30:01Z</dcterms:modified>
</cp:coreProperties>
</file>