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3"/>
  </p:notesMasterIdLst>
  <p:sldIdLst>
    <p:sldId id="256" r:id="rId2"/>
    <p:sldId id="257" r:id="rId3"/>
    <p:sldId id="259" r:id="rId4"/>
    <p:sldId id="262" r:id="rId5"/>
    <p:sldId id="261" r:id="rId6"/>
    <p:sldId id="267" r:id="rId7"/>
    <p:sldId id="265" r:id="rId8"/>
    <p:sldId id="278" r:id="rId9"/>
    <p:sldId id="266" r:id="rId10"/>
    <p:sldId id="286" r:id="rId11"/>
    <p:sldId id="287" r:id="rId12"/>
    <p:sldId id="288" r:id="rId13"/>
    <p:sldId id="285" r:id="rId14"/>
    <p:sldId id="279" r:id="rId15"/>
    <p:sldId id="280" r:id="rId16"/>
    <p:sldId id="264" r:id="rId17"/>
    <p:sldId id="281" r:id="rId18"/>
    <p:sldId id="282" r:id="rId19"/>
    <p:sldId id="284" r:id="rId20"/>
    <p:sldId id="283"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89164" autoAdjust="0"/>
  </p:normalViewPr>
  <p:slideViewPr>
    <p:cSldViewPr snapToGrid="0">
      <p:cViewPr varScale="1">
        <p:scale>
          <a:sx n="61" d="100"/>
          <a:sy n="61" d="100"/>
        </p:scale>
        <p:origin x="8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0A08A-14F1-4A7F-99E9-4A60BD1A4548}" type="datetimeFigureOut">
              <a:rPr lang="en-PK" smtClean="0"/>
              <a:t>12/11/2023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A6C74-6674-41B8-90B1-46564E481F33}" type="slidenum">
              <a:rPr lang="en-PK" smtClean="0"/>
              <a:t>‹#›</a:t>
            </a:fld>
            <a:endParaRPr lang="en-PK"/>
          </a:p>
        </p:txBody>
      </p:sp>
    </p:spTree>
    <p:extLst>
      <p:ext uri="{BB962C8B-B14F-4D97-AF65-F5344CB8AC3E}">
        <p14:creationId xmlns:p14="http://schemas.microsoft.com/office/powerpoint/2010/main" val="300239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EFA6C74-6674-41B8-90B1-46564E481F33}" type="slidenum">
              <a:rPr lang="en-PK" smtClean="0"/>
              <a:t>7</a:t>
            </a:fld>
            <a:endParaRPr lang="en-PK"/>
          </a:p>
        </p:txBody>
      </p:sp>
    </p:spTree>
    <p:extLst>
      <p:ext uri="{BB962C8B-B14F-4D97-AF65-F5344CB8AC3E}">
        <p14:creationId xmlns:p14="http://schemas.microsoft.com/office/powerpoint/2010/main" val="163164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FA6C74-6674-41B8-90B1-46564E481F33}" type="slidenum">
              <a:rPr lang="en-PK" smtClean="0"/>
              <a:t>17</a:t>
            </a:fld>
            <a:endParaRPr lang="en-PK"/>
          </a:p>
        </p:txBody>
      </p:sp>
    </p:spTree>
    <p:extLst>
      <p:ext uri="{BB962C8B-B14F-4D97-AF65-F5344CB8AC3E}">
        <p14:creationId xmlns:p14="http://schemas.microsoft.com/office/powerpoint/2010/main" val="1334219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1DA78D-6A37-4D83-A10D-1E884F8BF421}" type="datetimeFigureOut">
              <a:rPr lang="en-PK" smtClean="0"/>
              <a:t>12/11/2023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9279104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DA78D-6A37-4D83-A10D-1E884F8BF421}" type="datetimeFigureOut">
              <a:rPr lang="en-PK" smtClean="0"/>
              <a:t>12/11/2023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125167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DA78D-6A37-4D83-A10D-1E884F8BF421}" type="datetimeFigureOut">
              <a:rPr lang="en-PK" smtClean="0"/>
              <a:t>12/11/2023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254759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1DA78D-6A37-4D83-A10D-1E884F8BF421}" type="datetimeFigureOut">
              <a:rPr lang="en-PK" smtClean="0"/>
              <a:t>12/11/2023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66759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1DA78D-6A37-4D83-A10D-1E884F8BF421}" type="datetimeFigureOut">
              <a:rPr lang="en-PK" smtClean="0"/>
              <a:t>12/11/2023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14870095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1DA78D-6A37-4D83-A10D-1E884F8BF421}" type="datetimeFigureOut">
              <a:rPr lang="en-PK" smtClean="0"/>
              <a:t>12/11/2023</a:t>
            </a:fld>
            <a:endParaRPr lang="en-PK"/>
          </a:p>
        </p:txBody>
      </p:sp>
      <p:sp>
        <p:nvSpPr>
          <p:cNvPr id="9" name="Footer Placeholder 8"/>
          <p:cNvSpPr>
            <a:spLocks noGrp="1"/>
          </p:cNvSpPr>
          <p:nvPr>
            <p:ph type="ftr" sz="quarter" idx="11"/>
          </p:nvPr>
        </p:nvSpPr>
        <p:spPr/>
        <p:txBody>
          <a:bodyPr/>
          <a:lstStyle/>
          <a:p>
            <a:endParaRPr lang="en-PK"/>
          </a:p>
        </p:txBody>
      </p:sp>
      <p:sp>
        <p:nvSpPr>
          <p:cNvPr id="10" name="Slide Number Placeholder 9"/>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79096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51DA78D-6A37-4D83-A10D-1E884F8BF421}" type="datetimeFigureOut">
              <a:rPr lang="en-PK" smtClean="0"/>
              <a:t>12/11/2023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CE3AE86-3198-4594-AC05-455F5AC6BE03}" type="slidenum">
              <a:rPr lang="en-PK" smtClean="0"/>
              <a:t>‹#›</a:t>
            </a:fld>
            <a:endParaRPr lang="en-PK"/>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6009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1DA78D-6A37-4D83-A10D-1E884F8BF421}" type="datetimeFigureOut">
              <a:rPr lang="en-PK" smtClean="0"/>
              <a:t>12/11/2023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68186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DA78D-6A37-4D83-A10D-1E884F8BF421}" type="datetimeFigureOut">
              <a:rPr lang="en-PK" smtClean="0"/>
              <a:t>12/11/2023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399351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51DA78D-6A37-4D83-A10D-1E884F8BF421}" type="datetimeFigureOut">
              <a:rPr lang="en-PK" smtClean="0"/>
              <a:t>12/11/2023</a:t>
            </a:fld>
            <a:endParaRPr lang="en-PK"/>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K"/>
          </a:p>
        </p:txBody>
      </p:sp>
      <p:sp>
        <p:nvSpPr>
          <p:cNvPr id="11" name="Slide Number Placeholder 10"/>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256729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1DA78D-6A37-4D83-A10D-1E884F8BF421}" type="datetimeFigureOut">
              <a:rPr lang="en-PK" smtClean="0"/>
              <a:t>12/11/2023</a:t>
            </a:fld>
            <a:endParaRPr lang="en-PK"/>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FCE3AE86-3198-4594-AC05-455F5AC6BE03}" type="slidenum">
              <a:rPr lang="en-PK" smtClean="0"/>
              <a:t>‹#›</a:t>
            </a:fld>
            <a:endParaRPr lang="en-PK"/>
          </a:p>
        </p:txBody>
      </p:sp>
    </p:spTree>
    <p:extLst>
      <p:ext uri="{BB962C8B-B14F-4D97-AF65-F5344CB8AC3E}">
        <p14:creationId xmlns:p14="http://schemas.microsoft.com/office/powerpoint/2010/main" val="28879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1DA78D-6A37-4D83-A10D-1E884F8BF421}" type="datetimeFigureOut">
              <a:rPr lang="en-PK" smtClean="0"/>
              <a:t>12/11/2023</a:t>
            </a:fld>
            <a:endParaRPr lang="en-PK"/>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PK"/>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CE3AE86-3198-4594-AC05-455F5AC6BE03}" type="slidenum">
              <a:rPr lang="en-PK" smtClean="0"/>
              <a:t>‹#›</a:t>
            </a:fld>
            <a:endParaRPr lang="en-PK"/>
          </a:p>
        </p:txBody>
      </p:sp>
    </p:spTree>
    <p:extLst>
      <p:ext uri="{BB962C8B-B14F-4D97-AF65-F5344CB8AC3E}">
        <p14:creationId xmlns:p14="http://schemas.microsoft.com/office/powerpoint/2010/main" val="159784104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F3BC-4621-5757-EF0A-568027F9926D}"/>
              </a:ext>
            </a:extLst>
          </p:cNvPr>
          <p:cNvSpPr>
            <a:spLocks noGrp="1"/>
          </p:cNvSpPr>
          <p:nvPr>
            <p:ph type="ctrTitle"/>
          </p:nvPr>
        </p:nvSpPr>
        <p:spPr/>
        <p:txBody>
          <a:bodyPr/>
          <a:lstStyle/>
          <a:p>
            <a:r>
              <a:rPr lang="en-US" dirty="0"/>
              <a:t>Federated Learning</a:t>
            </a:r>
            <a:endParaRPr lang="en-PK" dirty="0"/>
          </a:p>
        </p:txBody>
      </p:sp>
      <p:sp>
        <p:nvSpPr>
          <p:cNvPr id="3" name="Subtitle 2">
            <a:extLst>
              <a:ext uri="{FF2B5EF4-FFF2-40B4-BE49-F238E27FC236}">
                <a16:creationId xmlns:a16="http://schemas.microsoft.com/office/drawing/2014/main" id="{1F2FE341-98D8-4295-192B-90B685143F68}"/>
              </a:ext>
            </a:extLst>
          </p:cNvPr>
          <p:cNvSpPr>
            <a:spLocks noGrp="1"/>
          </p:cNvSpPr>
          <p:nvPr>
            <p:ph type="subTitle" idx="1"/>
          </p:nvPr>
        </p:nvSpPr>
        <p:spPr/>
        <p:txBody>
          <a:bodyPr/>
          <a:lstStyle/>
          <a:p>
            <a:r>
              <a:rPr lang="en-US" b="1" dirty="0"/>
              <a:t>Presented To: </a:t>
            </a:r>
            <a:r>
              <a:rPr lang="en-US" dirty="0"/>
              <a:t>Qurat-ul-Ain Raja</a:t>
            </a:r>
            <a:endParaRPr lang="en-PK" dirty="0"/>
          </a:p>
        </p:txBody>
      </p:sp>
    </p:spTree>
    <p:extLst>
      <p:ext uri="{BB962C8B-B14F-4D97-AF65-F5344CB8AC3E}">
        <p14:creationId xmlns:p14="http://schemas.microsoft.com/office/powerpoint/2010/main" val="378410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32554B8-18D0-CB7C-A042-2A8C7F8EFFB6}"/>
              </a:ext>
            </a:extLst>
          </p:cNvPr>
          <p:cNvSpPr>
            <a:spLocks noGrp="1"/>
          </p:cNvSpPr>
          <p:nvPr>
            <p:ph type="title"/>
          </p:nvPr>
        </p:nvSpPr>
        <p:spPr/>
        <p:txBody>
          <a:bodyPr>
            <a:normAutofit/>
          </a:bodyPr>
          <a:lstStyle/>
          <a:p>
            <a:pPr rtl="0">
              <a:spcBef>
                <a:spcPts val="0"/>
              </a:spcBef>
              <a:spcAft>
                <a:spcPts val="0"/>
              </a:spcAft>
            </a:pPr>
            <a:r>
              <a:rPr lang="en-US" sz="3600" dirty="0"/>
              <a:t>FED-Average</a:t>
            </a:r>
            <a:endParaRPr lang="en-PK" sz="3600" dirty="0"/>
          </a:p>
        </p:txBody>
      </p:sp>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231136" y="2322734"/>
            <a:ext cx="7729728" cy="3342342"/>
          </a:xfrm>
        </p:spPr>
        <p:txBody>
          <a:bodyPr>
            <a:normAutofit/>
          </a:bodyPr>
          <a:lstStyle/>
          <a:p>
            <a:pPr>
              <a:buFont typeface="Arial" panose="020B0604020202020204" pitchFamily="34" charset="0"/>
              <a:buChar char="•"/>
            </a:pPr>
            <a:r>
              <a:rPr lang="en-US" sz="2000" b="0" i="0" dirty="0">
                <a:solidFill>
                  <a:schemeClr val="tx1"/>
                </a:solidFill>
                <a:effectLst/>
                <a:latin typeface="Söhne"/>
              </a:rPr>
              <a:t>The Federated Learning algorithm often referred to as "</a:t>
            </a:r>
            <a:r>
              <a:rPr lang="en-US" sz="2000" b="0" i="0" dirty="0" err="1">
                <a:solidFill>
                  <a:schemeClr val="tx1"/>
                </a:solidFill>
                <a:effectLst/>
                <a:latin typeface="Söhne"/>
              </a:rPr>
              <a:t>FED_Average</a:t>
            </a:r>
            <a:r>
              <a:rPr lang="en-US" sz="2000" b="0" i="0" dirty="0">
                <a:solidFill>
                  <a:schemeClr val="tx1"/>
                </a:solidFill>
                <a:effectLst/>
                <a:latin typeface="Söhne"/>
              </a:rPr>
              <a:t>" is a basic federated averaging approach commonly used in decentralized machine learning scenarios. </a:t>
            </a:r>
          </a:p>
          <a:p>
            <a:pPr>
              <a:buFont typeface="Arial" panose="020B0604020202020204" pitchFamily="34" charset="0"/>
              <a:buChar char="•"/>
            </a:pPr>
            <a:r>
              <a:rPr lang="en-US" sz="2000" b="0" i="0" dirty="0">
                <a:solidFill>
                  <a:schemeClr val="tx1"/>
                </a:solidFill>
                <a:effectLst/>
                <a:latin typeface="Söhne"/>
              </a:rPr>
              <a:t>This algorithm is designed to train a global model across multiple devices or servers without sharing raw data.</a:t>
            </a:r>
            <a:endParaRPr lang="en-PK" dirty="0">
              <a:solidFill>
                <a:schemeClr val="tx1"/>
              </a:solidFill>
            </a:endParaRPr>
          </a:p>
        </p:txBody>
      </p:sp>
    </p:spTree>
    <p:extLst>
      <p:ext uri="{BB962C8B-B14F-4D97-AF65-F5344CB8AC3E}">
        <p14:creationId xmlns:p14="http://schemas.microsoft.com/office/powerpoint/2010/main" val="214919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105012" y="304747"/>
            <a:ext cx="7729728" cy="5391859"/>
          </a:xfrm>
        </p:spPr>
        <p:txBody>
          <a:bodyPr>
            <a:noAutofit/>
          </a:bodyPr>
          <a:lstStyle/>
          <a:p>
            <a:pPr marL="0" indent="0" algn="l">
              <a:buNone/>
            </a:pPr>
            <a:r>
              <a:rPr lang="en-US" sz="2000" b="1" i="0" dirty="0" err="1">
                <a:solidFill>
                  <a:schemeClr val="tx1"/>
                </a:solidFill>
                <a:effectLst/>
                <a:latin typeface="Söhne"/>
              </a:rPr>
              <a:t>FED_Average</a:t>
            </a:r>
            <a:r>
              <a:rPr lang="en-US" sz="2000" b="1" i="0" dirty="0">
                <a:solidFill>
                  <a:schemeClr val="tx1"/>
                </a:solidFill>
                <a:effectLst/>
                <a:latin typeface="Söhne"/>
              </a:rPr>
              <a:t> Algorithm</a:t>
            </a:r>
          </a:p>
          <a:p>
            <a:pPr algn="l">
              <a:buFont typeface="+mj-lt"/>
              <a:buAutoNum type="arabicPeriod"/>
            </a:pPr>
            <a:r>
              <a:rPr lang="en-US" sz="2000" b="1" i="0" dirty="0">
                <a:solidFill>
                  <a:schemeClr val="tx1"/>
                </a:solidFill>
                <a:effectLst/>
                <a:latin typeface="Söhne"/>
              </a:rPr>
              <a:t>Initialization:</a:t>
            </a:r>
            <a:endParaRPr lang="en-US" sz="2000" b="0" i="0" dirty="0">
              <a:solidFill>
                <a:schemeClr val="tx1"/>
              </a:solidFill>
              <a:effectLst/>
              <a:latin typeface="Söhne"/>
            </a:endParaRPr>
          </a:p>
          <a:p>
            <a:pPr marL="742950" lvl="1" indent="-285750" algn="l">
              <a:buFont typeface="+mj-lt"/>
              <a:buAutoNum type="arabicPeriod"/>
            </a:pPr>
            <a:r>
              <a:rPr lang="en-US" sz="1800" b="0" i="0" dirty="0">
                <a:solidFill>
                  <a:schemeClr val="tx1"/>
                </a:solidFill>
                <a:effectLst/>
                <a:latin typeface="Söhne"/>
              </a:rPr>
              <a:t>Initialize the global model on a central server.</a:t>
            </a:r>
          </a:p>
          <a:p>
            <a:pPr algn="l">
              <a:buFont typeface="+mj-lt"/>
              <a:buAutoNum type="arabicPeriod"/>
            </a:pPr>
            <a:r>
              <a:rPr lang="en-US" sz="2000" b="1" i="0" dirty="0">
                <a:solidFill>
                  <a:schemeClr val="tx1"/>
                </a:solidFill>
                <a:effectLst/>
                <a:latin typeface="Söhne"/>
              </a:rPr>
              <a:t>Model Distribution:</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Distribute the global model to all devices/servers.</a:t>
            </a:r>
          </a:p>
          <a:p>
            <a:pPr algn="l">
              <a:buFont typeface="+mj-lt"/>
              <a:buAutoNum type="arabicPeriod"/>
            </a:pPr>
            <a:r>
              <a:rPr lang="en-US" sz="2000" b="1" i="0" dirty="0">
                <a:solidFill>
                  <a:schemeClr val="tx1"/>
                </a:solidFill>
                <a:effectLst/>
                <a:latin typeface="Söhne"/>
              </a:rPr>
              <a:t>Local Training:</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Train model on local data.</a:t>
            </a:r>
          </a:p>
          <a:p>
            <a:pPr lvl="1" indent="0" algn="l">
              <a:buNone/>
            </a:pPr>
            <a:r>
              <a:rPr lang="en-US" sz="1800" b="0" i="0" dirty="0">
                <a:solidFill>
                  <a:schemeClr val="tx1"/>
                </a:solidFill>
                <a:effectLst/>
                <a:latin typeface="Söhne"/>
              </a:rPr>
              <a:t>Update local model parameters.</a:t>
            </a:r>
          </a:p>
          <a:p>
            <a:pPr algn="l">
              <a:buFont typeface="+mj-lt"/>
              <a:buAutoNum type="arabicPeriod"/>
            </a:pPr>
            <a:r>
              <a:rPr lang="en-US" sz="2000" b="1" i="0" dirty="0">
                <a:solidFill>
                  <a:schemeClr val="tx1"/>
                </a:solidFill>
                <a:effectLst/>
                <a:latin typeface="Söhne"/>
              </a:rPr>
              <a:t>Model Aggregation:</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Collect locally updated models to a central server.</a:t>
            </a:r>
          </a:p>
          <a:p>
            <a:pPr marL="0" indent="0" algn="l">
              <a:buNone/>
            </a:pPr>
            <a:r>
              <a:rPr lang="en-US" sz="2000" b="1" i="0" dirty="0">
                <a:solidFill>
                  <a:srgbClr val="9BAFB5"/>
                </a:solidFill>
                <a:effectLst/>
                <a:latin typeface="Söhne"/>
              </a:rPr>
              <a:t>5. </a:t>
            </a:r>
            <a:r>
              <a:rPr lang="en-US" sz="2000" b="1" i="0" dirty="0">
                <a:solidFill>
                  <a:schemeClr val="tx1"/>
                </a:solidFill>
                <a:effectLst/>
                <a:latin typeface="Söhne"/>
              </a:rPr>
              <a:t>Privacy Preservation:</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Raw data stays on local devices.</a:t>
            </a:r>
          </a:p>
          <a:p>
            <a:pPr>
              <a:buFont typeface="Arial" panose="020B0604020202020204" pitchFamily="34" charset="0"/>
              <a:buChar char="•"/>
            </a:pPr>
            <a:endParaRPr lang="en-PK" sz="2000" dirty="0">
              <a:solidFill>
                <a:schemeClr val="tx1"/>
              </a:solidFill>
            </a:endParaRPr>
          </a:p>
        </p:txBody>
      </p:sp>
    </p:spTree>
    <p:extLst>
      <p:ext uri="{BB962C8B-B14F-4D97-AF65-F5344CB8AC3E}">
        <p14:creationId xmlns:p14="http://schemas.microsoft.com/office/powerpoint/2010/main" val="250969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010419" y="304747"/>
            <a:ext cx="7729728" cy="6054011"/>
          </a:xfrm>
        </p:spPr>
        <p:txBody>
          <a:bodyPr>
            <a:noAutofit/>
          </a:bodyPr>
          <a:lstStyle/>
          <a:p>
            <a:pPr algn="l"/>
            <a:r>
              <a:rPr lang="en-US" sz="2400" b="1" i="0" dirty="0">
                <a:solidFill>
                  <a:schemeClr val="tx1"/>
                </a:solidFill>
                <a:effectLst/>
                <a:latin typeface="Söhne"/>
              </a:rPr>
              <a:t>Advantages</a:t>
            </a:r>
          </a:p>
          <a:p>
            <a:pPr algn="l">
              <a:buFont typeface="Arial" panose="020B0604020202020204" pitchFamily="34" charset="0"/>
              <a:buChar char="•"/>
            </a:pPr>
            <a:r>
              <a:rPr lang="en-US" sz="2000" b="1" i="0" dirty="0">
                <a:solidFill>
                  <a:schemeClr val="tx1"/>
                </a:solidFill>
                <a:effectLst/>
                <a:latin typeface="Söhne"/>
              </a:rPr>
              <a:t>Privacy:</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Addresses privacy concerns locally.</a:t>
            </a:r>
          </a:p>
          <a:p>
            <a:pPr algn="l">
              <a:buFont typeface="Arial" panose="020B0604020202020204" pitchFamily="34" charset="0"/>
              <a:buChar char="•"/>
            </a:pPr>
            <a:r>
              <a:rPr lang="en-US" sz="2000" b="1" i="0" dirty="0">
                <a:solidFill>
                  <a:schemeClr val="tx1"/>
                </a:solidFill>
                <a:effectLst/>
                <a:latin typeface="Söhne"/>
              </a:rPr>
              <a:t>Decentralization:</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Enables training on distributed devices.</a:t>
            </a:r>
          </a:p>
          <a:p>
            <a:pPr algn="l">
              <a:buFont typeface="Arial" panose="020B0604020202020204" pitchFamily="34" charset="0"/>
              <a:buChar char="•"/>
            </a:pPr>
            <a:r>
              <a:rPr lang="en-US" sz="2000" b="1" i="0" dirty="0">
                <a:solidFill>
                  <a:schemeClr val="tx1"/>
                </a:solidFill>
                <a:effectLst/>
                <a:latin typeface="Söhne"/>
              </a:rPr>
              <a:t>Communication Overhead:</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Minimizes communication by aggregating updates centrally.</a:t>
            </a:r>
          </a:p>
          <a:p>
            <a:pPr algn="l"/>
            <a:r>
              <a:rPr lang="en-US" sz="2400" b="1" i="0" dirty="0">
                <a:solidFill>
                  <a:schemeClr val="tx1"/>
                </a:solidFill>
                <a:effectLst/>
                <a:latin typeface="Söhne"/>
              </a:rPr>
              <a:t>Challenges</a:t>
            </a:r>
          </a:p>
          <a:p>
            <a:pPr algn="l">
              <a:buFont typeface="Arial" panose="020B0604020202020204" pitchFamily="34" charset="0"/>
              <a:buChar char="•"/>
            </a:pPr>
            <a:r>
              <a:rPr lang="en-US" sz="2000" b="1" i="0" dirty="0">
                <a:solidFill>
                  <a:schemeClr val="tx1"/>
                </a:solidFill>
                <a:effectLst/>
                <a:latin typeface="Söhne"/>
              </a:rPr>
              <a:t>Heterogeneity:</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Devices may differ in data or computing capabilities.</a:t>
            </a:r>
          </a:p>
          <a:p>
            <a:pPr algn="l">
              <a:buFont typeface="Arial" panose="020B0604020202020204" pitchFamily="34" charset="0"/>
              <a:buChar char="•"/>
            </a:pPr>
            <a:r>
              <a:rPr lang="en-US" sz="2000" b="1" i="0" dirty="0">
                <a:solidFill>
                  <a:schemeClr val="tx1"/>
                </a:solidFill>
                <a:effectLst/>
                <a:latin typeface="Söhne"/>
              </a:rPr>
              <a:t>Non-IID Data:</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Non-identically distributed data across devices.</a:t>
            </a:r>
          </a:p>
          <a:p>
            <a:pPr algn="l">
              <a:buFont typeface="Arial" panose="020B0604020202020204" pitchFamily="34" charset="0"/>
              <a:buChar char="•"/>
            </a:pPr>
            <a:r>
              <a:rPr lang="en-US" sz="2000" b="1" i="0" dirty="0">
                <a:solidFill>
                  <a:schemeClr val="tx1"/>
                </a:solidFill>
                <a:effectLst/>
                <a:latin typeface="Söhne"/>
              </a:rPr>
              <a:t>Communication Bottlenecks:</a:t>
            </a:r>
            <a:endParaRPr lang="en-US" sz="2000" b="0" i="0" dirty="0">
              <a:solidFill>
                <a:schemeClr val="tx1"/>
              </a:solidFill>
              <a:effectLst/>
              <a:latin typeface="Söhne"/>
            </a:endParaRPr>
          </a:p>
          <a:p>
            <a:pPr lvl="1" indent="0" algn="l">
              <a:buNone/>
            </a:pPr>
            <a:r>
              <a:rPr lang="en-US" sz="1800" b="0" i="0" dirty="0">
                <a:solidFill>
                  <a:schemeClr val="tx1"/>
                </a:solidFill>
                <a:effectLst/>
                <a:latin typeface="Söhne"/>
              </a:rPr>
              <a:t>Overhead can be limiting in large-scale scenarios.</a:t>
            </a:r>
          </a:p>
          <a:p>
            <a:pPr>
              <a:buFont typeface="Arial" panose="020B0604020202020204" pitchFamily="34" charset="0"/>
              <a:buChar char="•"/>
            </a:pPr>
            <a:endParaRPr lang="en-PK" sz="1600" dirty="0">
              <a:solidFill>
                <a:schemeClr val="tx1"/>
              </a:solidFill>
            </a:endParaRPr>
          </a:p>
        </p:txBody>
      </p:sp>
    </p:spTree>
    <p:extLst>
      <p:ext uri="{BB962C8B-B14F-4D97-AF65-F5344CB8AC3E}">
        <p14:creationId xmlns:p14="http://schemas.microsoft.com/office/powerpoint/2010/main" val="54635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32554B8-18D0-CB7C-A042-2A8C7F8EFFB6}"/>
              </a:ext>
            </a:extLst>
          </p:cNvPr>
          <p:cNvSpPr>
            <a:spLocks noGrp="1"/>
          </p:cNvSpPr>
          <p:nvPr>
            <p:ph type="title"/>
          </p:nvPr>
        </p:nvSpPr>
        <p:spPr/>
        <p:txBody>
          <a:bodyPr>
            <a:normAutofit/>
          </a:bodyPr>
          <a:lstStyle/>
          <a:p>
            <a:pPr rtl="0">
              <a:spcBef>
                <a:spcPts val="0"/>
              </a:spcBef>
              <a:spcAft>
                <a:spcPts val="0"/>
              </a:spcAft>
            </a:pPr>
            <a:r>
              <a:rPr lang="en-US" dirty="0"/>
              <a:t>Advantages of Federated Learning</a:t>
            </a:r>
            <a:endParaRPr lang="en-PK" sz="3600" dirty="0"/>
          </a:p>
        </p:txBody>
      </p:sp>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231136" y="2322734"/>
            <a:ext cx="7729728" cy="3342342"/>
          </a:xfrm>
        </p:spPr>
        <p:txBody>
          <a:bodyPr>
            <a:normAutofit/>
          </a:bodyPr>
          <a:lstStyle/>
          <a:p>
            <a:pPr>
              <a:buFont typeface="Arial" panose="020B0604020202020204" pitchFamily="34" charset="0"/>
              <a:buChar char="•"/>
            </a:pPr>
            <a:r>
              <a:rPr lang="en-US" sz="2000" dirty="0">
                <a:effectLst/>
              </a:rPr>
              <a:t>Federated learning allows data to remain on the devices of the participants, reducing the need for centralized data storage and increasing data privacy.</a:t>
            </a:r>
          </a:p>
          <a:p>
            <a:pPr>
              <a:buFont typeface="Arial" panose="020B0604020202020204" pitchFamily="34" charset="0"/>
              <a:buChar char="•"/>
            </a:pPr>
            <a:r>
              <a:rPr lang="en-US" sz="2000" dirty="0">
                <a:effectLst/>
              </a:rPr>
              <a:t>Federated learning reduces the need for frequent communication between devices, as only the model updates are shared, rather than the entire dataset.</a:t>
            </a:r>
          </a:p>
          <a:p>
            <a:endParaRPr lang="en-PK" dirty="0"/>
          </a:p>
        </p:txBody>
      </p:sp>
    </p:spTree>
    <p:extLst>
      <p:ext uri="{BB962C8B-B14F-4D97-AF65-F5344CB8AC3E}">
        <p14:creationId xmlns:p14="http://schemas.microsoft.com/office/powerpoint/2010/main" val="372616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F886-76CC-AEAC-2D00-6A52ECD9E12B}"/>
              </a:ext>
            </a:extLst>
          </p:cNvPr>
          <p:cNvSpPr>
            <a:spLocks noGrp="1"/>
          </p:cNvSpPr>
          <p:nvPr>
            <p:ph type="title"/>
          </p:nvPr>
        </p:nvSpPr>
        <p:spPr/>
        <p:txBody>
          <a:bodyPr>
            <a:normAutofit/>
          </a:bodyPr>
          <a:lstStyle/>
          <a:p>
            <a:r>
              <a:rPr lang="en-US" dirty="0"/>
              <a:t>Real-life Application of Federated learning</a:t>
            </a:r>
            <a:endParaRPr lang="en-PK" dirty="0"/>
          </a:p>
        </p:txBody>
      </p:sp>
      <p:sp>
        <p:nvSpPr>
          <p:cNvPr id="7" name="Content Placeholder 6">
            <a:extLst>
              <a:ext uri="{FF2B5EF4-FFF2-40B4-BE49-F238E27FC236}">
                <a16:creationId xmlns:a16="http://schemas.microsoft.com/office/drawing/2014/main" id="{F59299F2-8E7F-CF72-39B6-7FBB34FB572B}"/>
              </a:ext>
            </a:extLst>
          </p:cNvPr>
          <p:cNvSpPr>
            <a:spLocks noGrp="1"/>
          </p:cNvSpPr>
          <p:nvPr>
            <p:ph idx="1"/>
          </p:nvPr>
        </p:nvSpPr>
        <p:spPr>
          <a:xfrm>
            <a:off x="485918" y="3922815"/>
            <a:ext cx="1917026" cy="2422471"/>
          </a:xfrm>
        </p:spPr>
        <p:txBody>
          <a:bodyPr>
            <a:normAutofit/>
          </a:bodyPr>
          <a:lstStyle/>
          <a:p>
            <a:pPr marL="0" indent="0">
              <a:buNone/>
            </a:pPr>
            <a:r>
              <a:rPr lang="en-US" b="1" u="sng" dirty="0"/>
              <a:t>Smartphones</a:t>
            </a:r>
          </a:p>
          <a:p>
            <a:pPr marL="0" indent="0">
              <a:buNone/>
            </a:pPr>
            <a:r>
              <a:rPr lang="en-US" dirty="0"/>
              <a:t>Word prediction, face recognition for logging, or voice recognition while using Siri or Google Assistant </a:t>
            </a:r>
            <a:endParaRPr lang="en-PK" dirty="0"/>
          </a:p>
        </p:txBody>
      </p:sp>
      <p:pic>
        <p:nvPicPr>
          <p:cNvPr id="4" name="Picture 3">
            <a:extLst>
              <a:ext uri="{FF2B5EF4-FFF2-40B4-BE49-F238E27FC236}">
                <a16:creationId xmlns:a16="http://schemas.microsoft.com/office/drawing/2014/main" id="{6F0C6D15-D00E-66D3-DF09-3C361DDEB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09" y="2532065"/>
            <a:ext cx="1191593" cy="1191593"/>
          </a:xfrm>
          <a:prstGeom prst="rect">
            <a:avLst/>
          </a:prstGeom>
        </p:spPr>
      </p:pic>
      <p:sp>
        <p:nvSpPr>
          <p:cNvPr id="8" name="Content Placeholder 6">
            <a:extLst>
              <a:ext uri="{FF2B5EF4-FFF2-40B4-BE49-F238E27FC236}">
                <a16:creationId xmlns:a16="http://schemas.microsoft.com/office/drawing/2014/main" id="{8740A201-4744-D3F3-6863-81545BEADCC1}"/>
              </a:ext>
            </a:extLst>
          </p:cNvPr>
          <p:cNvSpPr txBox="1">
            <a:spLocks/>
          </p:cNvSpPr>
          <p:nvPr/>
        </p:nvSpPr>
        <p:spPr>
          <a:xfrm>
            <a:off x="2768276" y="3809021"/>
            <a:ext cx="2053744" cy="24224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b="1" i="0" u="sng" dirty="0">
                <a:solidFill>
                  <a:srgbClr val="080A13"/>
                </a:solidFill>
                <a:effectLst/>
              </a:rPr>
              <a:t>Transportation</a:t>
            </a:r>
          </a:p>
          <a:p>
            <a:pPr marL="0" indent="0">
              <a:buFont typeface="Arial" panose="020B0604020202020204" pitchFamily="34" charset="0"/>
              <a:buNone/>
            </a:pPr>
            <a:r>
              <a:rPr lang="en-US" b="0" i="0" dirty="0">
                <a:solidFill>
                  <a:srgbClr val="080A13"/>
                </a:solidFill>
                <a:effectLst/>
              </a:rPr>
              <a:t>Self-driving cars use computer vision and machine learning to analyze the surroundings and interpret the learning in real-time.</a:t>
            </a:r>
            <a:endParaRPr lang="en-US" dirty="0"/>
          </a:p>
        </p:txBody>
      </p:sp>
      <p:pic>
        <p:nvPicPr>
          <p:cNvPr id="10" name="Picture 9">
            <a:extLst>
              <a:ext uri="{FF2B5EF4-FFF2-40B4-BE49-F238E27FC236}">
                <a16:creationId xmlns:a16="http://schemas.microsoft.com/office/drawing/2014/main" id="{D90FD60A-38BE-134B-A0FB-A042CAFC3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635" y="2532064"/>
            <a:ext cx="1191593" cy="1191593"/>
          </a:xfrm>
          <a:prstGeom prst="rect">
            <a:avLst/>
          </a:prstGeom>
        </p:spPr>
      </p:pic>
      <p:pic>
        <p:nvPicPr>
          <p:cNvPr id="14" name="Picture 13">
            <a:extLst>
              <a:ext uri="{FF2B5EF4-FFF2-40B4-BE49-F238E27FC236}">
                <a16:creationId xmlns:a16="http://schemas.microsoft.com/office/drawing/2014/main" id="{0FEA14B9-BB34-6008-F61A-44B539482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7353" y="2488500"/>
            <a:ext cx="1191593" cy="1191593"/>
          </a:xfrm>
          <a:prstGeom prst="rect">
            <a:avLst/>
          </a:prstGeom>
        </p:spPr>
      </p:pic>
      <p:pic>
        <p:nvPicPr>
          <p:cNvPr id="20" name="Picture 19">
            <a:extLst>
              <a:ext uri="{FF2B5EF4-FFF2-40B4-BE49-F238E27FC236}">
                <a16:creationId xmlns:a16="http://schemas.microsoft.com/office/drawing/2014/main" id="{889DE355-1B97-DF70-F246-F42CA44BC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3771" y="2488499"/>
            <a:ext cx="1191594" cy="1191594"/>
          </a:xfrm>
          <a:prstGeom prst="rect">
            <a:avLst/>
          </a:prstGeom>
        </p:spPr>
      </p:pic>
      <p:sp>
        <p:nvSpPr>
          <p:cNvPr id="22" name="TextBox 21">
            <a:extLst>
              <a:ext uri="{FF2B5EF4-FFF2-40B4-BE49-F238E27FC236}">
                <a16:creationId xmlns:a16="http://schemas.microsoft.com/office/drawing/2014/main" id="{9C8FAB44-72CB-0E29-1BDC-F0E8E4220C5E}"/>
              </a:ext>
            </a:extLst>
          </p:cNvPr>
          <p:cNvSpPr txBox="1"/>
          <p:nvPr/>
        </p:nvSpPr>
        <p:spPr>
          <a:xfrm>
            <a:off x="8163773" y="3809021"/>
            <a:ext cx="4062609" cy="2862322"/>
          </a:xfrm>
          <a:prstGeom prst="rect">
            <a:avLst/>
          </a:prstGeom>
          <a:noFill/>
        </p:spPr>
        <p:txBody>
          <a:bodyPr wrap="square">
            <a:spAutoFit/>
          </a:bodyPr>
          <a:lstStyle/>
          <a:p>
            <a:r>
              <a:rPr lang="en-US" b="1" i="0" u="sng" dirty="0">
                <a:solidFill>
                  <a:srgbClr val="080A13"/>
                </a:solidFill>
                <a:effectLst/>
              </a:rPr>
              <a:t>Healthcare</a:t>
            </a:r>
          </a:p>
          <a:p>
            <a:pPr algn="l">
              <a:buFont typeface="Arial" panose="020B0604020202020204" pitchFamily="34" charset="0"/>
              <a:buChar char="•"/>
            </a:pPr>
            <a:r>
              <a:rPr lang="en-US" b="1" i="0" dirty="0">
                <a:solidFill>
                  <a:srgbClr val="374151"/>
                </a:solidFill>
                <a:effectLst/>
              </a:rPr>
              <a:t>Medical Research:</a:t>
            </a:r>
            <a:r>
              <a:rPr lang="en-US" b="0" i="0" dirty="0">
                <a:solidFill>
                  <a:srgbClr val="374151"/>
                </a:solidFill>
                <a:effectLst/>
              </a:rPr>
              <a:t> Federated Learning allows researchers to collaborate and build models across various healthcare institutions without sharing sensitive patient data.</a:t>
            </a:r>
          </a:p>
          <a:p>
            <a:pPr algn="l">
              <a:buFont typeface="Arial" panose="020B0604020202020204" pitchFamily="34" charset="0"/>
              <a:buChar char="•"/>
            </a:pPr>
            <a:r>
              <a:rPr lang="en-US" b="1" i="0" dirty="0">
                <a:solidFill>
                  <a:srgbClr val="374151"/>
                </a:solidFill>
                <a:effectLst/>
              </a:rPr>
              <a:t>Predictive Medicine:</a:t>
            </a:r>
            <a:r>
              <a:rPr lang="en-US" b="0" i="0" dirty="0">
                <a:solidFill>
                  <a:srgbClr val="374151"/>
                </a:solidFill>
                <a:effectLst/>
              </a:rPr>
              <a:t> Models for predicting diseases or patient outcomes can be trained collectively on data from different hospitals or clinics.</a:t>
            </a:r>
          </a:p>
        </p:txBody>
      </p:sp>
      <p:sp>
        <p:nvSpPr>
          <p:cNvPr id="24" name="TextBox 23">
            <a:extLst>
              <a:ext uri="{FF2B5EF4-FFF2-40B4-BE49-F238E27FC236}">
                <a16:creationId xmlns:a16="http://schemas.microsoft.com/office/drawing/2014/main" id="{CA16043F-8E00-7825-795C-453DB78EAB9A}"/>
              </a:ext>
            </a:extLst>
          </p:cNvPr>
          <p:cNvSpPr txBox="1"/>
          <p:nvPr/>
        </p:nvSpPr>
        <p:spPr>
          <a:xfrm>
            <a:off x="5187353" y="3723658"/>
            <a:ext cx="2976420" cy="2308324"/>
          </a:xfrm>
          <a:prstGeom prst="rect">
            <a:avLst/>
          </a:prstGeom>
          <a:noFill/>
        </p:spPr>
        <p:txBody>
          <a:bodyPr wrap="square">
            <a:spAutoFit/>
          </a:bodyPr>
          <a:lstStyle/>
          <a:p>
            <a:r>
              <a:rPr lang="en-US" b="1" i="0" u="sng" dirty="0">
                <a:effectLst/>
              </a:rPr>
              <a:t>Manufacturing</a:t>
            </a:r>
          </a:p>
          <a:p>
            <a:r>
              <a:rPr lang="en-US" b="1" i="0" dirty="0">
                <a:effectLst/>
              </a:rPr>
              <a:t>Quality Control: </a:t>
            </a:r>
            <a:r>
              <a:rPr lang="en-US" i="0" dirty="0">
                <a:effectLst/>
              </a:rPr>
              <a:t>Federated Learning enables collaborative model training for quality control across different manufacturing plants without sharing proprietary production data</a:t>
            </a:r>
            <a:endParaRPr lang="en-PK" dirty="0"/>
          </a:p>
        </p:txBody>
      </p:sp>
    </p:spTree>
    <p:extLst>
      <p:ext uri="{BB962C8B-B14F-4D97-AF65-F5344CB8AC3E}">
        <p14:creationId xmlns:p14="http://schemas.microsoft.com/office/powerpoint/2010/main" val="186068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D45A-FB46-B960-F47D-92D733948996}"/>
              </a:ext>
            </a:extLst>
          </p:cNvPr>
          <p:cNvSpPr>
            <a:spLocks noGrp="1"/>
          </p:cNvSpPr>
          <p:nvPr>
            <p:ph type="title"/>
          </p:nvPr>
        </p:nvSpPr>
        <p:spPr>
          <a:xfrm>
            <a:off x="2231136" y="964692"/>
            <a:ext cx="7729728" cy="496246"/>
          </a:xfrm>
        </p:spPr>
        <p:txBody>
          <a:bodyPr>
            <a:normAutofit fontScale="90000"/>
          </a:bodyPr>
          <a:lstStyle/>
          <a:p>
            <a:pPr rtl="0">
              <a:spcBef>
                <a:spcPts val="0"/>
              </a:spcBef>
              <a:spcAft>
                <a:spcPts val="0"/>
              </a:spcAft>
            </a:pPr>
            <a:br>
              <a:rPr lang="en-US" b="0" dirty="0">
                <a:effectLst/>
              </a:rPr>
            </a:br>
            <a:r>
              <a:rPr lang="en-US" sz="2700" b="1" i="0" u="none" strike="noStrike" dirty="0">
                <a:solidFill>
                  <a:srgbClr val="000000"/>
                </a:solidFill>
                <a:effectLst/>
                <a:latin typeface="League Spartan"/>
              </a:rPr>
              <a:t>Collaborative Intelligence</a:t>
            </a:r>
            <a:br>
              <a:rPr lang="en-US" dirty="0"/>
            </a:br>
            <a:endParaRPr lang="en-PK" dirty="0"/>
          </a:p>
        </p:txBody>
      </p:sp>
      <p:sp>
        <p:nvSpPr>
          <p:cNvPr id="3" name="Content Placeholder 2">
            <a:extLst>
              <a:ext uri="{FF2B5EF4-FFF2-40B4-BE49-F238E27FC236}">
                <a16:creationId xmlns:a16="http://schemas.microsoft.com/office/drawing/2014/main" id="{05A4C195-78F0-7574-386D-6D301D680D7C}"/>
              </a:ext>
            </a:extLst>
          </p:cNvPr>
          <p:cNvSpPr>
            <a:spLocks noGrp="1"/>
          </p:cNvSpPr>
          <p:nvPr>
            <p:ph idx="1"/>
          </p:nvPr>
        </p:nvSpPr>
        <p:spPr>
          <a:xfrm>
            <a:off x="2231136" y="1797270"/>
            <a:ext cx="7729728" cy="3942758"/>
          </a:xfrm>
        </p:spPr>
        <p:txBody>
          <a:bodyPr/>
          <a:lstStyle/>
          <a:p>
            <a:pPr rtl="0" fontAlgn="base">
              <a:lnSpc>
                <a:spcPct val="20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Inter"/>
              </a:rPr>
              <a:t>Federated Learning fosters collaborative intelligence by leveraging device-level computing power.</a:t>
            </a:r>
          </a:p>
          <a:p>
            <a:pPr rtl="0" fontAlgn="base">
              <a:lnSpc>
                <a:spcPct val="20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Inter"/>
              </a:rPr>
              <a:t>Devices contribute to model training, bringing diverse data and enabling broader representation.</a:t>
            </a:r>
          </a:p>
          <a:p>
            <a:pPr rtl="0" fontAlgn="base">
              <a:lnSpc>
                <a:spcPct val="20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Inter"/>
              </a:rPr>
              <a:t>Improved model accuracy, while respecting data locality and reducing communication overhead.</a:t>
            </a:r>
          </a:p>
          <a:p>
            <a:endParaRPr lang="en-PK" dirty="0"/>
          </a:p>
        </p:txBody>
      </p:sp>
    </p:spTree>
    <p:extLst>
      <p:ext uri="{BB962C8B-B14F-4D97-AF65-F5344CB8AC3E}">
        <p14:creationId xmlns:p14="http://schemas.microsoft.com/office/powerpoint/2010/main" val="173786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FDA9AB-338B-396E-B9EF-45E0E67B89D0}"/>
              </a:ext>
            </a:extLst>
          </p:cNvPr>
          <p:cNvPicPr>
            <a:picLocks noChangeAspect="1"/>
          </p:cNvPicPr>
          <p:nvPr/>
        </p:nvPicPr>
        <p:blipFill rotWithShape="1">
          <a:blip r:embed="rId2">
            <a:extLst>
              <a:ext uri="{28A0092B-C50C-407E-A947-70E740481C1C}">
                <a14:useLocalDpi xmlns:a14="http://schemas.microsoft.com/office/drawing/2010/main" val="0"/>
              </a:ext>
            </a:extLst>
          </a:blip>
          <a:srcRect l="6846" t="-677" r="23220" b="677"/>
          <a:stretch/>
        </p:blipFill>
        <p:spPr>
          <a:xfrm>
            <a:off x="10376022" y="5698437"/>
            <a:ext cx="1597574" cy="1201166"/>
          </a:xfrm>
          <a:prstGeom prst="roundRect">
            <a:avLst/>
          </a:prstGeom>
          <a:effectLst>
            <a:softEdge rad="190500"/>
          </a:effectLst>
        </p:spPr>
      </p:pic>
      <p:pic>
        <p:nvPicPr>
          <p:cNvPr id="3" name="Picture 2">
            <a:extLst>
              <a:ext uri="{FF2B5EF4-FFF2-40B4-BE49-F238E27FC236}">
                <a16:creationId xmlns:a16="http://schemas.microsoft.com/office/drawing/2014/main" id="{7CFA8F65-9864-2455-1003-45E9B645F096}"/>
              </a:ext>
            </a:extLst>
          </p:cNvPr>
          <p:cNvPicPr>
            <a:picLocks noChangeAspect="1"/>
          </p:cNvPicPr>
          <p:nvPr/>
        </p:nvPicPr>
        <p:blipFill rotWithShape="1">
          <a:blip r:embed="rId2">
            <a:extLst>
              <a:ext uri="{28A0092B-C50C-407E-A947-70E740481C1C}">
                <a14:useLocalDpi xmlns:a14="http://schemas.microsoft.com/office/drawing/2010/main" val="0"/>
              </a:ext>
            </a:extLst>
          </a:blip>
          <a:srcRect l="6846" t="-677" r="23220" b="677"/>
          <a:stretch/>
        </p:blipFill>
        <p:spPr>
          <a:xfrm>
            <a:off x="1219200" y="875679"/>
            <a:ext cx="1597574" cy="1201166"/>
          </a:xfrm>
          <a:prstGeom prst="roundRect">
            <a:avLst/>
          </a:prstGeom>
          <a:effectLst>
            <a:softEdge rad="190500"/>
          </a:effectLst>
        </p:spPr>
      </p:pic>
      <p:sp>
        <p:nvSpPr>
          <p:cNvPr id="14" name="Title 13">
            <a:extLst>
              <a:ext uri="{FF2B5EF4-FFF2-40B4-BE49-F238E27FC236}">
                <a16:creationId xmlns:a16="http://schemas.microsoft.com/office/drawing/2014/main" id="{A32554B8-18D0-CB7C-A042-2A8C7F8EFFB6}"/>
              </a:ext>
            </a:extLst>
          </p:cNvPr>
          <p:cNvSpPr>
            <a:spLocks noGrp="1"/>
          </p:cNvSpPr>
          <p:nvPr>
            <p:ph type="title"/>
          </p:nvPr>
        </p:nvSpPr>
        <p:spPr>
          <a:xfrm>
            <a:off x="2231136" y="1019503"/>
            <a:ext cx="7501443" cy="924912"/>
          </a:xfrm>
        </p:spPr>
        <p:txBody>
          <a:bodyPr>
            <a:normAutofit fontScale="90000"/>
          </a:bodyPr>
          <a:lstStyle/>
          <a:p>
            <a:pPr rtl="0">
              <a:spcBef>
                <a:spcPts val="0"/>
              </a:spcBef>
              <a:spcAft>
                <a:spcPts val="0"/>
              </a:spcAft>
            </a:pPr>
            <a:r>
              <a:rPr lang="en-US" b="1" i="0" u="none" strike="noStrike" dirty="0">
                <a:solidFill>
                  <a:srgbClr val="000000"/>
                </a:solidFill>
                <a:effectLst/>
                <a:latin typeface="League Spartan"/>
              </a:rPr>
              <a:t>Privacy-Preserving Machine Learning</a:t>
            </a:r>
            <a:endParaRPr lang="en-PK" sz="4000" dirty="0"/>
          </a:p>
        </p:txBody>
      </p:sp>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231136" y="2173294"/>
            <a:ext cx="7729728" cy="3331832"/>
          </a:xfrm>
        </p:spPr>
        <p:txBody>
          <a:bodyPr>
            <a:normAutofit lnSpcReduction="10000"/>
          </a:bodyPr>
          <a:lstStyle/>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Federated Learning prioritizes user privacy by training models locally on personal devices.</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Private, sensitive data remains secure and does not leave the device for aggregation or analysis.</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Users have control over their data, limiting exposure to potential privacy breaches.</a:t>
            </a:r>
          </a:p>
          <a:p>
            <a:endParaRPr lang="en-PK" dirty="0"/>
          </a:p>
        </p:txBody>
      </p:sp>
    </p:spTree>
    <p:extLst>
      <p:ext uri="{BB962C8B-B14F-4D97-AF65-F5344CB8AC3E}">
        <p14:creationId xmlns:p14="http://schemas.microsoft.com/office/powerpoint/2010/main" val="18751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32554B8-18D0-CB7C-A042-2A8C7F8EFFB6}"/>
              </a:ext>
            </a:extLst>
          </p:cNvPr>
          <p:cNvSpPr>
            <a:spLocks noGrp="1"/>
          </p:cNvSpPr>
          <p:nvPr>
            <p:ph type="title"/>
          </p:nvPr>
        </p:nvSpPr>
        <p:spPr/>
        <p:txBody>
          <a:bodyPr>
            <a:normAutofit/>
          </a:bodyPr>
          <a:lstStyle/>
          <a:p>
            <a:pPr rtl="0">
              <a:spcBef>
                <a:spcPts val="0"/>
              </a:spcBef>
              <a:spcAft>
                <a:spcPts val="0"/>
              </a:spcAft>
            </a:pPr>
            <a:r>
              <a:rPr lang="en-US" b="1" i="0" u="none" strike="noStrike" dirty="0">
                <a:solidFill>
                  <a:srgbClr val="000000"/>
                </a:solidFill>
                <a:effectLst/>
                <a:latin typeface="League Spartan"/>
              </a:rPr>
              <a:t>Real-World Applications</a:t>
            </a:r>
            <a:endParaRPr lang="en-PK" sz="4000" dirty="0"/>
          </a:p>
        </p:txBody>
      </p:sp>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231136" y="2153412"/>
            <a:ext cx="7729728" cy="3384384"/>
          </a:xfrm>
        </p:spPr>
        <p:txBody>
          <a:bodyPr>
            <a:normAutofit/>
          </a:bodyPr>
          <a:lstStyle/>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Federated Learning finds applications in healthcare, where patient data privacy is crucial.</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Medical research benefits from aggregated insights while protecting patient confidentiality.</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Smart devices, autonomous vehicles, and more can leverage federated learning for localized intelligence.</a:t>
            </a:r>
          </a:p>
          <a:p>
            <a:pPr marL="0" indent="0">
              <a:buNone/>
            </a:pPr>
            <a:endParaRPr lang="en-PK" dirty="0"/>
          </a:p>
        </p:txBody>
      </p:sp>
    </p:spTree>
    <p:extLst>
      <p:ext uri="{BB962C8B-B14F-4D97-AF65-F5344CB8AC3E}">
        <p14:creationId xmlns:p14="http://schemas.microsoft.com/office/powerpoint/2010/main" val="2662472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32554B8-18D0-CB7C-A042-2A8C7F8EFFB6}"/>
              </a:ext>
            </a:extLst>
          </p:cNvPr>
          <p:cNvSpPr>
            <a:spLocks noGrp="1"/>
          </p:cNvSpPr>
          <p:nvPr>
            <p:ph type="title"/>
          </p:nvPr>
        </p:nvSpPr>
        <p:spPr/>
        <p:txBody>
          <a:bodyPr>
            <a:noAutofit/>
          </a:bodyPr>
          <a:lstStyle/>
          <a:p>
            <a:pPr rtl="0">
              <a:spcBef>
                <a:spcPts val="0"/>
              </a:spcBef>
              <a:spcAft>
                <a:spcPts val="0"/>
              </a:spcAft>
            </a:pPr>
            <a:r>
              <a:rPr lang="en-US" sz="3600" b="1" i="0" u="none" strike="noStrike" dirty="0">
                <a:solidFill>
                  <a:srgbClr val="000000"/>
                </a:solidFill>
                <a:effectLst/>
                <a:latin typeface="League Spartan"/>
              </a:rPr>
              <a:t>Secure Communication</a:t>
            </a:r>
            <a:endParaRPr lang="en-PK" sz="4800" dirty="0"/>
          </a:p>
        </p:txBody>
      </p:sp>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231136" y="2354264"/>
            <a:ext cx="7729728" cy="3101983"/>
          </a:xfrm>
        </p:spPr>
        <p:txBody>
          <a:bodyPr/>
          <a:lstStyle/>
          <a:p>
            <a:pPr rtl="0" fontAlgn="base">
              <a:lnSpc>
                <a:spcPct val="2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Federated Learning relies on secure communication protocols to protect data during transmission.</a:t>
            </a:r>
          </a:p>
          <a:p>
            <a:pPr rtl="0" fontAlgn="base">
              <a:lnSpc>
                <a:spcPct val="2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Encryption, decentralized identifiers, and secure channels fortify data privacy.</a:t>
            </a:r>
          </a:p>
          <a:p>
            <a:pPr rtl="0" fontAlgn="base">
              <a:lnSpc>
                <a:spcPct val="2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Ensuring end-to-end security prevents unauthorized access or tampering.</a:t>
            </a:r>
          </a:p>
          <a:p>
            <a:endParaRPr lang="en-PK" dirty="0"/>
          </a:p>
        </p:txBody>
      </p:sp>
    </p:spTree>
    <p:extLst>
      <p:ext uri="{BB962C8B-B14F-4D97-AF65-F5344CB8AC3E}">
        <p14:creationId xmlns:p14="http://schemas.microsoft.com/office/powerpoint/2010/main" val="839303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32554B8-18D0-CB7C-A042-2A8C7F8EFFB6}"/>
              </a:ext>
            </a:extLst>
          </p:cNvPr>
          <p:cNvSpPr>
            <a:spLocks noGrp="1"/>
          </p:cNvSpPr>
          <p:nvPr>
            <p:ph type="title"/>
          </p:nvPr>
        </p:nvSpPr>
        <p:spPr>
          <a:xfrm>
            <a:off x="2231136" y="964692"/>
            <a:ext cx="7648588" cy="1188720"/>
          </a:xfrm>
        </p:spPr>
        <p:txBody>
          <a:bodyPr/>
          <a:lstStyle/>
          <a:p>
            <a:r>
              <a:rPr lang="en-US" b="1" dirty="0"/>
              <a:t>Potential of Federated Learning</a:t>
            </a:r>
            <a:endParaRPr lang="en-PK" b="1" dirty="0"/>
          </a:p>
        </p:txBody>
      </p:sp>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231136" y="2259672"/>
            <a:ext cx="7729728" cy="3101983"/>
          </a:xfrm>
        </p:spPr>
        <p:txBody>
          <a:bodyPr>
            <a:normAutofit fontScale="92500" lnSpcReduction="20000"/>
          </a:bodyPr>
          <a:lstStyle/>
          <a:p>
            <a:pPr algn="l">
              <a:lnSpc>
                <a:spcPct val="200000"/>
              </a:lnSpc>
              <a:buFont typeface="Arial" panose="020B0604020202020204" pitchFamily="34" charset="0"/>
              <a:buChar char="•"/>
            </a:pPr>
            <a:r>
              <a:rPr lang="en-US" b="0" i="0" dirty="0">
                <a:solidFill>
                  <a:schemeClr val="tx1"/>
                </a:solidFill>
                <a:effectLst/>
                <a:latin typeface="Söhne"/>
              </a:rPr>
              <a:t>Federated Learning enables organizations to collaborate and share knowledge across distributed data without compromising privacy.</a:t>
            </a:r>
          </a:p>
          <a:p>
            <a:pPr algn="l">
              <a:lnSpc>
                <a:spcPct val="200000"/>
              </a:lnSpc>
              <a:buFont typeface="Arial" panose="020B0604020202020204" pitchFamily="34" charset="0"/>
              <a:buChar char="•"/>
            </a:pPr>
            <a:r>
              <a:rPr lang="en-US" b="0" i="0" dirty="0">
                <a:solidFill>
                  <a:schemeClr val="tx1"/>
                </a:solidFill>
                <a:effectLst/>
                <a:latin typeface="Söhne"/>
              </a:rPr>
              <a:t>It has the power to revolutionize machine learning by respecting data privacy regulations and building trust with users.</a:t>
            </a:r>
          </a:p>
          <a:p>
            <a:pPr>
              <a:lnSpc>
                <a:spcPct val="200000"/>
              </a:lnSpc>
            </a:pPr>
            <a:r>
              <a:rPr lang="en-US" b="0" i="0" dirty="0">
                <a:solidFill>
                  <a:schemeClr val="tx1"/>
                </a:solidFill>
                <a:effectLst/>
                <a:latin typeface="Söhne"/>
              </a:rPr>
              <a:t>Opens new possibilities for advancements in healthcare, finance, transportation, and beyond.</a:t>
            </a:r>
            <a:endParaRPr lang="en-PK" dirty="0">
              <a:solidFill>
                <a:schemeClr val="tx1"/>
              </a:solidFill>
            </a:endParaRPr>
          </a:p>
        </p:txBody>
      </p:sp>
    </p:spTree>
    <p:extLst>
      <p:ext uri="{BB962C8B-B14F-4D97-AF65-F5344CB8AC3E}">
        <p14:creationId xmlns:p14="http://schemas.microsoft.com/office/powerpoint/2010/main" val="312854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06F6-EC00-4FD7-0DD2-62DBB2CADB2D}"/>
              </a:ext>
            </a:extLst>
          </p:cNvPr>
          <p:cNvSpPr>
            <a:spLocks noGrp="1"/>
          </p:cNvSpPr>
          <p:nvPr>
            <p:ph type="title"/>
          </p:nvPr>
        </p:nvSpPr>
        <p:spPr/>
        <p:txBody>
          <a:bodyPr/>
          <a:lstStyle/>
          <a:p>
            <a:r>
              <a:rPr lang="en-US" dirty="0"/>
              <a:t>Presented BY</a:t>
            </a:r>
            <a:endParaRPr lang="en-PK" dirty="0"/>
          </a:p>
        </p:txBody>
      </p:sp>
      <p:sp>
        <p:nvSpPr>
          <p:cNvPr id="3" name="Content Placeholder 2">
            <a:extLst>
              <a:ext uri="{FF2B5EF4-FFF2-40B4-BE49-F238E27FC236}">
                <a16:creationId xmlns:a16="http://schemas.microsoft.com/office/drawing/2014/main" id="{D3C7F6D4-6EF1-7352-459C-EDC266485C8B}"/>
              </a:ext>
            </a:extLst>
          </p:cNvPr>
          <p:cNvSpPr>
            <a:spLocks noGrp="1"/>
          </p:cNvSpPr>
          <p:nvPr>
            <p:ph idx="1"/>
          </p:nvPr>
        </p:nvSpPr>
        <p:spPr>
          <a:xfrm>
            <a:off x="2231136" y="2514791"/>
            <a:ext cx="7729728" cy="3852555"/>
          </a:xfrm>
        </p:spPr>
        <p:txBody>
          <a:bodyPr/>
          <a:lstStyle/>
          <a:p>
            <a:r>
              <a:rPr lang="en-US" dirty="0"/>
              <a:t>HAMMAD MUHAMMAD</a:t>
            </a:r>
          </a:p>
          <a:p>
            <a:r>
              <a:rPr lang="en-US" dirty="0"/>
              <a:t>RAMEEZ HASSAN RAJA</a:t>
            </a:r>
          </a:p>
          <a:p>
            <a:r>
              <a:rPr lang="en-US" dirty="0"/>
              <a:t>ABDUL MANNAN BHATTI</a:t>
            </a:r>
          </a:p>
          <a:p>
            <a:r>
              <a:rPr lang="en-US" dirty="0"/>
              <a:t>JAWAD AHMED</a:t>
            </a:r>
          </a:p>
          <a:p>
            <a:r>
              <a:rPr lang="en-US" dirty="0"/>
              <a:t>MUDASSIR MUKHTAR</a:t>
            </a:r>
          </a:p>
          <a:p>
            <a:r>
              <a:rPr lang="en-US" dirty="0"/>
              <a:t>MUHAMMAD USMAN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648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32554B8-18D0-CB7C-A042-2A8C7F8EFFB6}"/>
              </a:ext>
            </a:extLst>
          </p:cNvPr>
          <p:cNvSpPr>
            <a:spLocks noGrp="1"/>
          </p:cNvSpPr>
          <p:nvPr>
            <p:ph type="title"/>
          </p:nvPr>
        </p:nvSpPr>
        <p:spPr/>
        <p:txBody>
          <a:bodyPr>
            <a:normAutofit/>
          </a:bodyPr>
          <a:lstStyle/>
          <a:p>
            <a:pPr rtl="0">
              <a:spcBef>
                <a:spcPts val="0"/>
              </a:spcBef>
              <a:spcAft>
                <a:spcPts val="0"/>
              </a:spcAft>
            </a:pPr>
            <a:r>
              <a:rPr lang="en-US" b="1" i="0" u="none" strike="noStrike" dirty="0">
                <a:solidFill>
                  <a:srgbClr val="000000"/>
                </a:solidFill>
                <a:effectLst/>
                <a:latin typeface="League Spartan"/>
              </a:rPr>
              <a:t> Future Implications</a:t>
            </a:r>
            <a:endParaRPr lang="en-PK" sz="3600" dirty="0"/>
          </a:p>
        </p:txBody>
      </p:sp>
      <p:sp>
        <p:nvSpPr>
          <p:cNvPr id="15" name="Content Placeholder 14">
            <a:extLst>
              <a:ext uri="{FF2B5EF4-FFF2-40B4-BE49-F238E27FC236}">
                <a16:creationId xmlns:a16="http://schemas.microsoft.com/office/drawing/2014/main" id="{A4AAC32D-0748-2FCE-B9D6-637AF756ABC1}"/>
              </a:ext>
            </a:extLst>
          </p:cNvPr>
          <p:cNvSpPr>
            <a:spLocks noGrp="1"/>
          </p:cNvSpPr>
          <p:nvPr>
            <p:ph idx="1"/>
          </p:nvPr>
        </p:nvSpPr>
        <p:spPr>
          <a:xfrm>
            <a:off x="2231136" y="2322734"/>
            <a:ext cx="7729728" cy="3342342"/>
          </a:xfrm>
        </p:spPr>
        <p:txBody>
          <a:bodyPr>
            <a:normAutofit lnSpcReduction="10000"/>
          </a:bodyPr>
          <a:lstStyle/>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Federated Learning heralds a future of decentralized AI, empowering individuals and organizations.</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Advancements in privacy-preserving techniques and collaboration foster innovation.</a:t>
            </a:r>
          </a:p>
          <a:p>
            <a:pPr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Inter"/>
              </a:rPr>
              <a:t>Secure, personalized AI experiences become widespread, shaping industries and society.</a:t>
            </a:r>
          </a:p>
          <a:p>
            <a:endParaRPr lang="en-PK" dirty="0"/>
          </a:p>
        </p:txBody>
      </p:sp>
    </p:spTree>
    <p:extLst>
      <p:ext uri="{BB962C8B-B14F-4D97-AF65-F5344CB8AC3E}">
        <p14:creationId xmlns:p14="http://schemas.microsoft.com/office/powerpoint/2010/main" val="3098760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9DC61-2710-F218-7CF1-72163438E9CD}"/>
              </a:ext>
            </a:extLst>
          </p:cNvPr>
          <p:cNvSpPr>
            <a:spLocks noGrp="1"/>
          </p:cNvSpPr>
          <p:nvPr>
            <p:ph type="title"/>
          </p:nvPr>
        </p:nvSpPr>
        <p:spPr/>
        <p:txBody>
          <a:bodyPr/>
          <a:lstStyle/>
          <a:p>
            <a:r>
              <a:rPr lang="en-US" dirty="0"/>
              <a:t>THANK YOU!!</a:t>
            </a:r>
            <a:endParaRPr lang="en-PK" dirty="0"/>
          </a:p>
        </p:txBody>
      </p:sp>
    </p:spTree>
    <p:extLst>
      <p:ext uri="{BB962C8B-B14F-4D97-AF65-F5344CB8AC3E}">
        <p14:creationId xmlns:p14="http://schemas.microsoft.com/office/powerpoint/2010/main" val="124683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F6B6-A081-3A10-6763-293821F56B62}"/>
              </a:ext>
            </a:extLst>
          </p:cNvPr>
          <p:cNvSpPr>
            <a:spLocks noGrp="1"/>
          </p:cNvSpPr>
          <p:nvPr>
            <p:ph type="title"/>
          </p:nvPr>
        </p:nvSpPr>
        <p:spPr/>
        <p:txBody>
          <a:bodyPr/>
          <a:lstStyle/>
          <a:p>
            <a:r>
              <a:rPr lang="en-US" dirty="0"/>
              <a:t>Overview</a:t>
            </a:r>
            <a:endParaRPr lang="en-PK" dirty="0"/>
          </a:p>
        </p:txBody>
      </p:sp>
      <p:sp>
        <p:nvSpPr>
          <p:cNvPr id="3" name="Content Placeholder 2">
            <a:extLst>
              <a:ext uri="{FF2B5EF4-FFF2-40B4-BE49-F238E27FC236}">
                <a16:creationId xmlns:a16="http://schemas.microsoft.com/office/drawing/2014/main" id="{A0BCDF13-3CC1-7F76-95E5-8BF6FF09414D}"/>
              </a:ext>
            </a:extLst>
          </p:cNvPr>
          <p:cNvSpPr>
            <a:spLocks noGrp="1"/>
          </p:cNvSpPr>
          <p:nvPr>
            <p:ph idx="1"/>
          </p:nvPr>
        </p:nvSpPr>
        <p:spPr/>
        <p:txBody>
          <a:bodyPr>
            <a:normAutofit/>
          </a:bodyPr>
          <a:lstStyle/>
          <a:p>
            <a:r>
              <a:rPr lang="en-US" dirty="0"/>
              <a:t>Introduction</a:t>
            </a:r>
          </a:p>
          <a:p>
            <a:r>
              <a:rPr lang="en-US" dirty="0"/>
              <a:t>What is Federated Learning</a:t>
            </a:r>
          </a:p>
          <a:p>
            <a:r>
              <a:rPr lang="en-US" dirty="0"/>
              <a:t>How Federated Learning Works</a:t>
            </a:r>
          </a:p>
          <a:p>
            <a:r>
              <a:rPr lang="en-US" dirty="0"/>
              <a:t>Classic Federated Learning </a:t>
            </a:r>
            <a:r>
              <a:rPr lang="en-US" dirty="0" err="1"/>
              <a:t>Algrothim</a:t>
            </a:r>
            <a:r>
              <a:rPr lang="en-US" dirty="0"/>
              <a:t> FED-AVG</a:t>
            </a:r>
          </a:p>
          <a:p>
            <a:r>
              <a:rPr lang="en-US" dirty="0" err="1"/>
              <a:t>Improvments</a:t>
            </a:r>
            <a:r>
              <a:rPr lang="en-US" dirty="0"/>
              <a:t> of Fed Average</a:t>
            </a:r>
          </a:p>
          <a:p>
            <a:r>
              <a:rPr lang="en-US" dirty="0"/>
              <a:t>Frameworks and Data sets</a:t>
            </a:r>
          </a:p>
          <a:p>
            <a:r>
              <a:rPr lang="en-US" dirty="0"/>
              <a:t>Privacy Preserving</a:t>
            </a:r>
          </a:p>
          <a:p>
            <a:endParaRPr lang="en-PK" dirty="0"/>
          </a:p>
        </p:txBody>
      </p:sp>
    </p:spTree>
    <p:extLst>
      <p:ext uri="{BB962C8B-B14F-4D97-AF65-F5344CB8AC3E}">
        <p14:creationId xmlns:p14="http://schemas.microsoft.com/office/powerpoint/2010/main" val="273534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5CCDD9-5B9C-C028-B64A-D9BE1296D2BB}"/>
              </a:ext>
            </a:extLst>
          </p:cNvPr>
          <p:cNvSpPr>
            <a:spLocks noGrp="1"/>
          </p:cNvSpPr>
          <p:nvPr>
            <p:ph type="title"/>
          </p:nvPr>
        </p:nvSpPr>
        <p:spPr>
          <a:xfrm>
            <a:off x="769620" y="394007"/>
            <a:ext cx="4486656" cy="1141497"/>
          </a:xfrm>
        </p:spPr>
        <p:txBody>
          <a:bodyPr/>
          <a:lstStyle/>
          <a:p>
            <a:r>
              <a:rPr lang="en-US" dirty="0"/>
              <a:t>Introduction</a:t>
            </a:r>
            <a:endParaRPr lang="en-PK" dirty="0"/>
          </a:p>
        </p:txBody>
      </p:sp>
      <p:pic>
        <p:nvPicPr>
          <p:cNvPr id="4" name="Content Placeholder 3">
            <a:extLst>
              <a:ext uri="{FF2B5EF4-FFF2-40B4-BE49-F238E27FC236}">
                <a16:creationId xmlns:a16="http://schemas.microsoft.com/office/drawing/2014/main" id="{B0DF72C9-0DC3-A7DD-F2E1-06D29AB0F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1" y="1535504"/>
            <a:ext cx="6095999" cy="3681199"/>
          </a:xfrm>
        </p:spPr>
      </p:pic>
      <p:sp>
        <p:nvSpPr>
          <p:cNvPr id="2" name="Text Placeholder 1">
            <a:extLst>
              <a:ext uri="{FF2B5EF4-FFF2-40B4-BE49-F238E27FC236}">
                <a16:creationId xmlns:a16="http://schemas.microsoft.com/office/drawing/2014/main" id="{F180E9E7-FCB5-03E7-A84C-EE53B223314F}"/>
              </a:ext>
            </a:extLst>
          </p:cNvPr>
          <p:cNvSpPr>
            <a:spLocks noGrp="1"/>
          </p:cNvSpPr>
          <p:nvPr>
            <p:ph type="body" sz="half" idx="2"/>
          </p:nvPr>
        </p:nvSpPr>
        <p:spPr>
          <a:xfrm>
            <a:off x="769620" y="1742139"/>
            <a:ext cx="4486655" cy="1925971"/>
          </a:xfrm>
        </p:spPr>
        <p:txBody>
          <a:bodyPr>
            <a:noAutofit/>
          </a:bodyPr>
          <a:lstStyle/>
          <a:p>
            <a:r>
              <a:rPr lang="en-US" sz="1600" dirty="0"/>
              <a:t>Centralized model training involves gathering all data on a central server.</a:t>
            </a:r>
          </a:p>
          <a:p>
            <a:r>
              <a:rPr lang="en-US" sz="1600" dirty="0"/>
              <a:t>Centralization raises data privacy concerns, limiting access to sensitive data.</a:t>
            </a:r>
          </a:p>
          <a:p>
            <a:r>
              <a:rPr lang="en-US" sz="1600" dirty="0"/>
              <a:t> AI models shift towards decentralized approaches to address privacy challenges.</a:t>
            </a:r>
          </a:p>
          <a:p>
            <a:r>
              <a:rPr lang="en-US" sz="1600" dirty="0"/>
              <a:t>Emerges as a novel concept for decentralized machine learning.</a:t>
            </a:r>
          </a:p>
          <a:p>
            <a:r>
              <a:rPr lang="en-US" sz="1600" dirty="0"/>
              <a:t>Google pioneers federated learning, marking its initial usage.</a:t>
            </a:r>
          </a:p>
          <a:p>
            <a:r>
              <a:rPr lang="en-US" sz="1600" dirty="0"/>
              <a:t> Facebook (Meta) adopts and enhances federated learning.</a:t>
            </a:r>
          </a:p>
          <a:p>
            <a:r>
              <a:rPr lang="en-US" sz="1600" dirty="0"/>
              <a:t> Privacy-Preserving ML by keeping data on individual devices.</a:t>
            </a:r>
          </a:p>
          <a:p>
            <a:r>
              <a:rPr lang="en-US" sz="1600" dirty="0"/>
              <a:t>Only model updates are shared with a central server, ensuring data remains on individual devices.</a:t>
            </a:r>
            <a:endParaRPr lang="en-PK" sz="1600" dirty="0"/>
          </a:p>
          <a:p>
            <a:endParaRPr lang="en-US" sz="1600" dirty="0"/>
          </a:p>
        </p:txBody>
      </p:sp>
    </p:spTree>
    <p:extLst>
      <p:ext uri="{BB962C8B-B14F-4D97-AF65-F5344CB8AC3E}">
        <p14:creationId xmlns:p14="http://schemas.microsoft.com/office/powerpoint/2010/main" val="423646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A506-8AAA-F4D2-A3A7-E07B83674BC2}"/>
              </a:ext>
            </a:extLst>
          </p:cNvPr>
          <p:cNvSpPr>
            <a:spLocks noGrp="1"/>
          </p:cNvSpPr>
          <p:nvPr>
            <p:ph type="title"/>
          </p:nvPr>
        </p:nvSpPr>
        <p:spPr>
          <a:xfrm>
            <a:off x="820275" y="1689925"/>
            <a:ext cx="4486656" cy="1141497"/>
          </a:xfrm>
        </p:spPr>
        <p:txBody>
          <a:bodyPr/>
          <a:lstStyle/>
          <a:p>
            <a:r>
              <a:rPr lang="en-US" dirty="0"/>
              <a:t>What is Federated Learning??</a:t>
            </a:r>
            <a:endParaRPr lang="en-PK" dirty="0"/>
          </a:p>
        </p:txBody>
      </p:sp>
      <p:pic>
        <p:nvPicPr>
          <p:cNvPr id="11" name="Content Placeholder 10">
            <a:extLst>
              <a:ext uri="{FF2B5EF4-FFF2-40B4-BE49-F238E27FC236}">
                <a16:creationId xmlns:a16="http://schemas.microsoft.com/office/drawing/2014/main" id="{76AF2734-2C41-1C4E-96B0-B701AA44B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763" y="1750532"/>
            <a:ext cx="4816475" cy="3356937"/>
          </a:xfrm>
        </p:spPr>
      </p:pic>
      <p:sp>
        <p:nvSpPr>
          <p:cNvPr id="4" name="Text Placeholder 3">
            <a:extLst>
              <a:ext uri="{FF2B5EF4-FFF2-40B4-BE49-F238E27FC236}">
                <a16:creationId xmlns:a16="http://schemas.microsoft.com/office/drawing/2014/main" id="{2820369D-41F4-4698-A270-7A9DCB26765B}"/>
              </a:ext>
            </a:extLst>
          </p:cNvPr>
          <p:cNvSpPr>
            <a:spLocks noGrp="1"/>
          </p:cNvSpPr>
          <p:nvPr>
            <p:ph type="body" sz="half" idx="2"/>
          </p:nvPr>
        </p:nvSpPr>
        <p:spPr>
          <a:xfrm>
            <a:off x="769620" y="3079300"/>
            <a:ext cx="5007066" cy="2784471"/>
          </a:xfrm>
        </p:spPr>
        <p:txBody>
          <a:bodyPr>
            <a:noAutofit/>
          </a:bodyPr>
          <a:lstStyle/>
          <a:p>
            <a:pPr algn="l"/>
            <a:r>
              <a:rPr lang="en-US" sz="1600" b="1" dirty="0">
                <a:solidFill>
                  <a:schemeClr val="tx1"/>
                </a:solidFill>
              </a:rPr>
              <a:t>Federated learning </a:t>
            </a:r>
            <a:r>
              <a:rPr lang="en-US" sz="1600" dirty="0">
                <a:solidFill>
                  <a:schemeClr val="tx1"/>
                </a:solidFill>
              </a:rPr>
              <a:t>(often referred to as collaborative learning) is a decentralized approach to training machine learning models. It doesn’t require an exchange of data from client devices to global servers. Instead, the raw data on edge devices is used to train the model locally, increasing data privacy. The final model is formed in a shared manner by aggregating the local updates.</a:t>
            </a:r>
            <a:endParaRPr lang="en-PK" sz="1600" dirty="0">
              <a:solidFill>
                <a:schemeClr val="tx1"/>
              </a:solidFill>
            </a:endParaRPr>
          </a:p>
        </p:txBody>
      </p:sp>
    </p:spTree>
    <p:extLst>
      <p:ext uri="{BB962C8B-B14F-4D97-AF65-F5344CB8AC3E}">
        <p14:creationId xmlns:p14="http://schemas.microsoft.com/office/powerpoint/2010/main" val="338585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1979DEFC-FF1F-F140-5FE7-D8D6D5D9A18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100700" y="287147"/>
            <a:ext cx="1946275" cy="1946275"/>
          </a:xfrm>
        </p:spPr>
      </p:pic>
      <p:sp>
        <p:nvSpPr>
          <p:cNvPr id="2" name="Title 1">
            <a:extLst>
              <a:ext uri="{FF2B5EF4-FFF2-40B4-BE49-F238E27FC236}">
                <a16:creationId xmlns:a16="http://schemas.microsoft.com/office/drawing/2014/main" id="{B8409A8B-A027-EC74-BB1C-A8C29C999404}"/>
              </a:ext>
            </a:extLst>
          </p:cNvPr>
          <p:cNvSpPr>
            <a:spLocks noGrp="1"/>
          </p:cNvSpPr>
          <p:nvPr>
            <p:ph type="title"/>
          </p:nvPr>
        </p:nvSpPr>
        <p:spPr/>
        <p:txBody>
          <a:bodyPr/>
          <a:lstStyle/>
          <a:p>
            <a:r>
              <a:rPr lang="en-US" dirty="0"/>
              <a:t>How does federated learning works?</a:t>
            </a:r>
            <a:endParaRPr lang="en-PK" dirty="0"/>
          </a:p>
        </p:txBody>
      </p:sp>
      <p:sp>
        <p:nvSpPr>
          <p:cNvPr id="3" name="Content Placeholder 2">
            <a:extLst>
              <a:ext uri="{FF2B5EF4-FFF2-40B4-BE49-F238E27FC236}">
                <a16:creationId xmlns:a16="http://schemas.microsoft.com/office/drawing/2014/main" id="{2F2BD477-FA77-125F-3AFF-E18308C1C2DE}"/>
              </a:ext>
            </a:extLst>
          </p:cNvPr>
          <p:cNvSpPr>
            <a:spLocks noGrp="1"/>
          </p:cNvSpPr>
          <p:nvPr>
            <p:ph sz="half" idx="2"/>
          </p:nvPr>
        </p:nvSpPr>
        <p:spPr>
          <a:xfrm>
            <a:off x="1825752" y="2233422"/>
            <a:ext cx="5184648" cy="3659886"/>
          </a:xfrm>
        </p:spPr>
        <p:txBody>
          <a:bodyPr>
            <a:normAutofit/>
          </a:bodyPr>
          <a:lstStyle/>
          <a:p>
            <a:pPr marL="285750" indent="-285750">
              <a:buFont typeface="Wingdings" panose="05000000000000000000" pitchFamily="2" charset="2"/>
              <a:buChar char="v"/>
            </a:pPr>
            <a:r>
              <a:rPr lang="en-US" sz="1400" b="1" dirty="0">
                <a:solidFill>
                  <a:schemeClr val="tx1"/>
                </a:solidFill>
              </a:rPr>
              <a:t>Model Initialization: </a:t>
            </a:r>
            <a:r>
              <a:rPr lang="en-US" sz="1400" dirty="0">
                <a:solidFill>
                  <a:schemeClr val="tx1"/>
                </a:solidFill>
              </a:rPr>
              <a:t>A central server initializes a global model and sends it to participating devices.</a:t>
            </a:r>
          </a:p>
          <a:p>
            <a:endParaRPr lang="en-US" sz="1400" dirty="0">
              <a:solidFill>
                <a:schemeClr val="tx1"/>
              </a:solidFill>
            </a:endParaRPr>
          </a:p>
          <a:p>
            <a:pPr marL="285750" indent="-285750">
              <a:buFont typeface="Wingdings" panose="05000000000000000000" pitchFamily="2" charset="2"/>
              <a:buChar char="v"/>
            </a:pPr>
            <a:r>
              <a:rPr lang="en-US" sz="1400" b="1" dirty="0"/>
              <a:t>Local Training: </a:t>
            </a:r>
            <a:r>
              <a:rPr lang="en-US" sz="1400" dirty="0"/>
              <a:t>Each device trains the model on its own data, generating local updates.</a:t>
            </a:r>
          </a:p>
          <a:p>
            <a:endParaRPr lang="en-US" sz="1400" dirty="0"/>
          </a:p>
          <a:p>
            <a:pPr marL="285750" indent="-285750">
              <a:buFont typeface="Wingdings" panose="05000000000000000000" pitchFamily="2" charset="2"/>
              <a:buChar char="v"/>
            </a:pPr>
            <a:r>
              <a:rPr lang="en-US" sz="1400" b="1" dirty="0">
                <a:solidFill>
                  <a:schemeClr val="tx1"/>
                </a:solidFill>
              </a:rPr>
              <a:t>Model Agg</a:t>
            </a:r>
            <a:r>
              <a:rPr lang="en-US" sz="1400" b="1" dirty="0"/>
              <a:t>regation: </a:t>
            </a:r>
            <a:r>
              <a:rPr lang="en-US" sz="1400" dirty="0"/>
              <a:t>The local updates are aggregated and averaged on the server, updating the global  model. </a:t>
            </a:r>
          </a:p>
          <a:p>
            <a:endParaRPr lang="en-US" sz="1400" dirty="0"/>
          </a:p>
          <a:p>
            <a:pPr marL="285750" indent="-285750">
              <a:buFont typeface="Wingdings" panose="05000000000000000000" pitchFamily="2" charset="2"/>
              <a:buChar char="v"/>
            </a:pPr>
            <a:r>
              <a:rPr lang="en-US" sz="1400" b="1" dirty="0">
                <a:solidFill>
                  <a:schemeClr val="tx1"/>
                </a:solidFill>
              </a:rPr>
              <a:t>Model Update</a:t>
            </a:r>
            <a:r>
              <a:rPr lang="en-US" sz="1400" b="1" dirty="0"/>
              <a:t>: </a:t>
            </a:r>
            <a:r>
              <a:rPr lang="en-US" sz="1400" dirty="0"/>
              <a:t>The updated global model is sent back to the devices for further training.</a:t>
            </a:r>
            <a:endParaRPr lang="en-US" sz="1600" b="1" dirty="0">
              <a:solidFill>
                <a:schemeClr val="tx1"/>
              </a:solidFill>
            </a:endParaRPr>
          </a:p>
          <a:p>
            <a:endParaRPr lang="en-PK" sz="1200" dirty="0"/>
          </a:p>
        </p:txBody>
      </p:sp>
      <p:pic>
        <p:nvPicPr>
          <p:cNvPr id="14" name="Picture 13">
            <a:extLst>
              <a:ext uri="{FF2B5EF4-FFF2-40B4-BE49-F238E27FC236}">
                <a16:creationId xmlns:a16="http://schemas.microsoft.com/office/drawing/2014/main" id="{EA0959AD-4AE4-C3B4-ED4A-E3B1728D1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2364" y="695069"/>
            <a:ext cx="863983" cy="863983"/>
          </a:xfrm>
          <a:prstGeom prst="rect">
            <a:avLst/>
          </a:prstGeom>
        </p:spPr>
      </p:pic>
    </p:spTree>
    <p:extLst>
      <p:ext uri="{BB962C8B-B14F-4D97-AF65-F5344CB8AC3E}">
        <p14:creationId xmlns:p14="http://schemas.microsoft.com/office/powerpoint/2010/main" val="311131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1AB2-D8A1-E73A-84D0-B185DCCF833E}"/>
              </a:ext>
            </a:extLst>
          </p:cNvPr>
          <p:cNvSpPr>
            <a:spLocks noGrp="1"/>
          </p:cNvSpPr>
          <p:nvPr>
            <p:ph type="title"/>
          </p:nvPr>
        </p:nvSpPr>
        <p:spPr/>
        <p:txBody>
          <a:bodyPr/>
          <a:lstStyle/>
          <a:p>
            <a:r>
              <a:rPr lang="en-US" dirty="0"/>
              <a:t>Why federated learning is important??</a:t>
            </a:r>
            <a:endParaRPr lang="en-PK" dirty="0"/>
          </a:p>
        </p:txBody>
      </p:sp>
      <p:sp>
        <p:nvSpPr>
          <p:cNvPr id="3" name="Content Placeholder 2">
            <a:extLst>
              <a:ext uri="{FF2B5EF4-FFF2-40B4-BE49-F238E27FC236}">
                <a16:creationId xmlns:a16="http://schemas.microsoft.com/office/drawing/2014/main" id="{3649D68C-4FA0-6DF5-620C-EAF53C39648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chemeClr val="tx1"/>
                </a:solidFill>
                <a:effectLst/>
                <a:latin typeface="Söhne"/>
              </a:rPr>
              <a:t>Data remains on the edge device, prioritizing user privacy.</a:t>
            </a:r>
          </a:p>
          <a:p>
            <a:pPr algn="l">
              <a:buFont typeface="Arial" panose="020B0604020202020204" pitchFamily="34" charset="0"/>
              <a:buChar char="•"/>
            </a:pPr>
            <a:r>
              <a:rPr lang="en-US" sz="2000" b="0" i="0" dirty="0">
                <a:solidFill>
                  <a:schemeClr val="tx1"/>
                </a:solidFill>
                <a:effectLst/>
                <a:latin typeface="Söhne"/>
              </a:rPr>
              <a:t>Users have more control over their sensitive information.</a:t>
            </a:r>
          </a:p>
          <a:p>
            <a:pPr algn="l">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Söhne"/>
              </a:rPr>
              <a:t>Efficient model training at the edge.</a:t>
            </a:r>
          </a:p>
          <a:p>
            <a:pPr algn="l">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Söhne"/>
              </a:rPr>
              <a:t>Inherent security benefits with decentralized approach.</a:t>
            </a:r>
          </a:p>
          <a:p>
            <a:pPr algn="l">
              <a:buFont typeface="Arial" panose="020B0604020202020204" pitchFamily="34" charset="0"/>
              <a:buChar char="•"/>
            </a:pPr>
            <a:r>
              <a:rPr lang="en-US" sz="2000" b="0" i="0" dirty="0">
                <a:solidFill>
                  <a:schemeClr val="tx1"/>
                </a:solidFill>
                <a:effectLst/>
                <a:latin typeface="Söhne"/>
              </a:rPr>
              <a:t>Enhances efficiency by distributing training across devices.</a:t>
            </a:r>
          </a:p>
          <a:p>
            <a:pPr algn="l">
              <a:buFont typeface="Arial" panose="020B0604020202020204" pitchFamily="34" charset="0"/>
              <a:buChar char="•"/>
            </a:pPr>
            <a:r>
              <a:rPr lang="en-US" sz="2000" b="0" i="0" dirty="0">
                <a:solidFill>
                  <a:schemeClr val="tx1"/>
                </a:solidFill>
                <a:effectLst/>
                <a:latin typeface="Söhne"/>
              </a:rPr>
              <a:t>Facilitates collective model improvement without the need for centralizing sensitive information.</a:t>
            </a:r>
          </a:p>
          <a:p>
            <a:pPr algn="l">
              <a:buFont typeface="Arial" panose="020B0604020202020204" pitchFamily="34" charset="0"/>
              <a:buChar char="•"/>
            </a:pPr>
            <a:endParaRPr lang="en-PK" sz="2000" dirty="0">
              <a:solidFill>
                <a:schemeClr val="tx1"/>
              </a:solidFill>
            </a:endParaRPr>
          </a:p>
        </p:txBody>
      </p:sp>
      <p:sp>
        <p:nvSpPr>
          <p:cNvPr id="6" name="Rectangle 3">
            <a:extLst>
              <a:ext uri="{FF2B5EF4-FFF2-40B4-BE49-F238E27FC236}">
                <a16:creationId xmlns:a16="http://schemas.microsoft.com/office/drawing/2014/main" id="{5844091D-26CE-79E5-AB51-8C3611300438}"/>
              </a:ext>
            </a:extLst>
          </p:cNvPr>
          <p:cNvSpPr>
            <a:spLocks noChangeArrowheads="1"/>
          </p:cNvSpPr>
          <p:nvPr/>
        </p:nvSpPr>
        <p:spPr bwMode="auto">
          <a:xfrm>
            <a:off x="0" y="-415498"/>
            <a:ext cx="636393" cy="830997"/>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17F595A-1822-C512-E5D8-94B682108F1E}"/>
              </a:ext>
            </a:extLst>
          </p:cNvPr>
          <p:cNvSpPr>
            <a:spLocks noChangeArrowheads="1"/>
          </p:cNvSpPr>
          <p:nvPr/>
        </p:nvSpPr>
        <p:spPr bwMode="auto">
          <a:xfrm>
            <a:off x="0" y="0"/>
            <a:ext cx="16002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833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79476B-DBA0-919B-4A26-C3A98376B14E}"/>
              </a:ext>
            </a:extLst>
          </p:cNvPr>
          <p:cNvSpPr>
            <a:spLocks noGrp="1"/>
          </p:cNvSpPr>
          <p:nvPr>
            <p:ph type="body" idx="1"/>
          </p:nvPr>
        </p:nvSpPr>
        <p:spPr/>
        <p:txBody>
          <a:bodyPr/>
          <a:lstStyle/>
          <a:p>
            <a:r>
              <a:rPr lang="en-US" sz="2000" dirty="0"/>
              <a:t>Federated Learning</a:t>
            </a:r>
          </a:p>
        </p:txBody>
      </p:sp>
      <p:sp>
        <p:nvSpPr>
          <p:cNvPr id="3" name="Content Placeholder 2">
            <a:extLst>
              <a:ext uri="{FF2B5EF4-FFF2-40B4-BE49-F238E27FC236}">
                <a16:creationId xmlns:a16="http://schemas.microsoft.com/office/drawing/2014/main" id="{A9AD9B95-8C0F-FDA8-A44D-FA7CD452DC94}"/>
              </a:ext>
            </a:extLst>
          </p:cNvPr>
          <p:cNvSpPr>
            <a:spLocks noGrp="1"/>
          </p:cNvSpPr>
          <p:nvPr>
            <p:ph sz="half" idx="2"/>
          </p:nvPr>
        </p:nvSpPr>
        <p:spPr/>
        <p:txBody>
          <a:bodyPr>
            <a:normAutofit fontScale="92500" lnSpcReduction="10000"/>
          </a:bodyPr>
          <a:lstStyle/>
          <a:p>
            <a:pPr marL="285750" indent="-285750" algn="l">
              <a:buFont typeface="Arial" panose="020B0604020202020204" pitchFamily="34" charset="0"/>
              <a:buChar char="•"/>
            </a:pPr>
            <a:r>
              <a:rPr lang="en-US" sz="1800" dirty="0"/>
              <a:t>Decentralized data, each device or participant retains its own data locally, only model updates are shared.</a:t>
            </a:r>
          </a:p>
          <a:p>
            <a:pPr marL="285750" indent="-285750" algn="l">
              <a:buFont typeface="Arial" panose="020B0604020202020204" pitchFamily="34" charset="0"/>
              <a:buChar char="•"/>
            </a:pPr>
            <a:r>
              <a:rPr lang="en-US" sz="1800" dirty="0"/>
              <a:t> Higher privacy, raw data never leaves devices.</a:t>
            </a:r>
          </a:p>
          <a:p>
            <a:pPr marL="285750" indent="-285750" algn="l">
              <a:buFont typeface="Arial" panose="020B0604020202020204" pitchFamily="34" charset="0"/>
              <a:buChar char="•"/>
            </a:pPr>
            <a:r>
              <a:rPr lang="en-US" sz="1800" dirty="0"/>
              <a:t> Low communication costs, only model updates are sent.</a:t>
            </a:r>
          </a:p>
          <a:p>
            <a:pPr marL="285750" indent="-285750" algn="l">
              <a:buFont typeface="Arial" panose="020B0604020202020204" pitchFamily="34" charset="0"/>
              <a:buChar char="•"/>
            </a:pPr>
            <a:r>
              <a:rPr lang="en-US" sz="1800" dirty="0"/>
              <a:t> High, can handle diverse data for more robust models.</a:t>
            </a:r>
          </a:p>
          <a:p>
            <a:endParaRPr lang="en-PK" dirty="0"/>
          </a:p>
        </p:txBody>
      </p:sp>
      <p:sp>
        <p:nvSpPr>
          <p:cNvPr id="4" name="Content Placeholder 3">
            <a:extLst>
              <a:ext uri="{FF2B5EF4-FFF2-40B4-BE49-F238E27FC236}">
                <a16:creationId xmlns:a16="http://schemas.microsoft.com/office/drawing/2014/main" id="{B4254E6D-7F45-DDFE-8E1E-CF6CDADCE496}"/>
              </a:ext>
            </a:extLst>
          </p:cNvPr>
          <p:cNvSpPr>
            <a:spLocks noGrp="1"/>
          </p:cNvSpPr>
          <p:nvPr>
            <p:ph sz="quarter" idx="4"/>
          </p:nvPr>
        </p:nvSpPr>
        <p:spPr/>
        <p:txBody>
          <a:bodyPr>
            <a:normAutofit fontScale="92500" lnSpcReduction="10000"/>
          </a:bodyPr>
          <a:lstStyle/>
          <a:p>
            <a:r>
              <a:rPr lang="en-US" dirty="0"/>
              <a:t>Centralized data storage, all data is gathered and analyzed in one location.</a:t>
            </a:r>
          </a:p>
          <a:p>
            <a:r>
              <a:rPr lang="en-US" dirty="0"/>
              <a:t>Lower privacy due to centralized data storage.</a:t>
            </a:r>
          </a:p>
          <a:p>
            <a:r>
              <a:rPr lang="en-US" dirty="0"/>
              <a:t>High communication costs due to large data transmissions.</a:t>
            </a:r>
          </a:p>
          <a:p>
            <a:r>
              <a:rPr lang="en-US" dirty="0"/>
              <a:t>Limited, assumes similar data across participants.</a:t>
            </a:r>
          </a:p>
          <a:p>
            <a:endParaRPr lang="en-PK" dirty="0"/>
          </a:p>
        </p:txBody>
      </p:sp>
      <p:sp>
        <p:nvSpPr>
          <p:cNvPr id="5" name="Text Placeholder 4">
            <a:extLst>
              <a:ext uri="{FF2B5EF4-FFF2-40B4-BE49-F238E27FC236}">
                <a16:creationId xmlns:a16="http://schemas.microsoft.com/office/drawing/2014/main" id="{B96DE18B-BB9F-1544-231A-B47EEDB96572}"/>
              </a:ext>
            </a:extLst>
          </p:cNvPr>
          <p:cNvSpPr>
            <a:spLocks noGrp="1"/>
          </p:cNvSpPr>
          <p:nvPr>
            <p:ph type="body" sz="quarter" idx="13"/>
          </p:nvPr>
        </p:nvSpPr>
        <p:spPr/>
        <p:txBody>
          <a:bodyPr/>
          <a:lstStyle/>
          <a:p>
            <a:r>
              <a:rPr lang="en-US" sz="2000" dirty="0"/>
              <a:t>Machine Language </a:t>
            </a:r>
            <a:endParaRPr lang="en-US" dirty="0"/>
          </a:p>
        </p:txBody>
      </p:sp>
      <p:sp>
        <p:nvSpPr>
          <p:cNvPr id="6" name="Title 5">
            <a:extLst>
              <a:ext uri="{FF2B5EF4-FFF2-40B4-BE49-F238E27FC236}">
                <a16:creationId xmlns:a16="http://schemas.microsoft.com/office/drawing/2014/main" id="{CD1AF61B-CACE-4404-1FA0-C0E03D0A36DC}"/>
              </a:ext>
            </a:extLst>
          </p:cNvPr>
          <p:cNvSpPr>
            <a:spLocks noGrp="1"/>
          </p:cNvSpPr>
          <p:nvPr>
            <p:ph type="title"/>
          </p:nvPr>
        </p:nvSpPr>
        <p:spPr/>
        <p:txBody>
          <a:bodyPr/>
          <a:lstStyle/>
          <a:p>
            <a:r>
              <a:rPr lang="en-US" dirty="0"/>
              <a:t>Difference between</a:t>
            </a:r>
            <a:endParaRPr lang="en-PK" dirty="0"/>
          </a:p>
        </p:txBody>
      </p:sp>
    </p:spTree>
    <p:extLst>
      <p:ext uri="{BB962C8B-B14F-4D97-AF65-F5344CB8AC3E}">
        <p14:creationId xmlns:p14="http://schemas.microsoft.com/office/powerpoint/2010/main" val="105221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E787-400C-9697-405F-E82025A0C064}"/>
              </a:ext>
            </a:extLst>
          </p:cNvPr>
          <p:cNvSpPr>
            <a:spLocks noGrp="1"/>
          </p:cNvSpPr>
          <p:nvPr>
            <p:ph type="title"/>
          </p:nvPr>
        </p:nvSpPr>
        <p:spPr/>
        <p:txBody>
          <a:bodyPr/>
          <a:lstStyle/>
          <a:p>
            <a:r>
              <a:rPr lang="en-US" dirty="0"/>
              <a:t>How does federated learning work??</a:t>
            </a:r>
            <a:endParaRPr lang="en-PK" dirty="0"/>
          </a:p>
        </p:txBody>
      </p:sp>
      <p:pic>
        <p:nvPicPr>
          <p:cNvPr id="12" name="Content Placeholder 11">
            <a:extLst>
              <a:ext uri="{FF2B5EF4-FFF2-40B4-BE49-F238E27FC236}">
                <a16:creationId xmlns:a16="http://schemas.microsoft.com/office/drawing/2014/main" id="{D663895E-A60A-A308-E250-A1C3692BB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777" y="2638425"/>
            <a:ext cx="6462447" cy="3101975"/>
          </a:xfrm>
        </p:spPr>
      </p:pic>
    </p:spTree>
    <p:extLst>
      <p:ext uri="{BB962C8B-B14F-4D97-AF65-F5344CB8AC3E}">
        <p14:creationId xmlns:p14="http://schemas.microsoft.com/office/powerpoint/2010/main" val="37706564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1058</Words>
  <Application>Microsoft Office PowerPoint</Application>
  <PresentationFormat>Widescreen</PresentationFormat>
  <Paragraphs>128</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Gill Sans MT</vt:lpstr>
      <vt:lpstr>Inter</vt:lpstr>
      <vt:lpstr>League Spartan</vt:lpstr>
      <vt:lpstr>Söhne</vt:lpstr>
      <vt:lpstr>Wingdings</vt:lpstr>
      <vt:lpstr>Parcel</vt:lpstr>
      <vt:lpstr>Federated Learning</vt:lpstr>
      <vt:lpstr>Presented BY</vt:lpstr>
      <vt:lpstr>Overview</vt:lpstr>
      <vt:lpstr>Introduction</vt:lpstr>
      <vt:lpstr>What is Federated Learning??</vt:lpstr>
      <vt:lpstr>How does federated learning works?</vt:lpstr>
      <vt:lpstr>Why federated learning is important??</vt:lpstr>
      <vt:lpstr>Difference between</vt:lpstr>
      <vt:lpstr>How does federated learning work??</vt:lpstr>
      <vt:lpstr>FED-Average</vt:lpstr>
      <vt:lpstr>PowerPoint Presentation</vt:lpstr>
      <vt:lpstr>PowerPoint Presentation</vt:lpstr>
      <vt:lpstr>Advantages of Federated Learning</vt:lpstr>
      <vt:lpstr>Real-life Application of Federated learning</vt:lpstr>
      <vt:lpstr> Collaborative Intelligence </vt:lpstr>
      <vt:lpstr>Privacy-Preserving Machine Learning</vt:lpstr>
      <vt:lpstr>Real-World Applications</vt:lpstr>
      <vt:lpstr>Secure Communication</vt:lpstr>
      <vt:lpstr>Potential of Federated Learning</vt:lpstr>
      <vt:lpstr> Future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dc:title>
  <dc:creator>Home</dc:creator>
  <cp:lastModifiedBy>Rameez</cp:lastModifiedBy>
  <cp:revision>14</cp:revision>
  <dcterms:created xsi:type="dcterms:W3CDTF">2023-12-09T15:19:13Z</dcterms:created>
  <dcterms:modified xsi:type="dcterms:W3CDTF">2023-12-11T11:36:42Z</dcterms:modified>
</cp:coreProperties>
</file>