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63" r:id="rId6"/>
    <p:sldId id="258" r:id="rId7"/>
    <p:sldId id="262" r:id="rId8"/>
    <p:sldId id="261" r:id="rId9"/>
    <p:sldId id="276" r:id="rId10"/>
    <p:sldId id="265" r:id="rId11"/>
    <p:sldId id="259" r:id="rId12"/>
    <p:sldId id="272" r:id="rId13"/>
    <p:sldId id="277" r:id="rId14"/>
    <p:sldId id="260" r:id="rId15"/>
    <p:sldId id="274" r:id="rId16"/>
    <p:sldId id="273" r:id="rId17"/>
    <p:sldId id="266" r:id="rId18"/>
    <p:sldId id="27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4F70A6-164B-459F-A97C-9BB07FCDD392}">
          <p14:sldIdLst>
            <p14:sldId id="256"/>
            <p14:sldId id="263"/>
          </p14:sldIdLst>
        </p14:section>
        <p14:section name="Untitled Section" id="{390B70D3-D8E2-4A77-B730-E2D75A24F405}">
          <p14:sldIdLst>
            <p14:sldId id="258"/>
            <p14:sldId id="262"/>
            <p14:sldId id="261"/>
            <p14:sldId id="276"/>
            <p14:sldId id="265"/>
            <p14:sldId id="259"/>
            <p14:sldId id="272"/>
            <p14:sldId id="277"/>
            <p14:sldId id="260"/>
            <p14:sldId id="274"/>
            <p14:sldId id="273"/>
            <p14:sldId id="266"/>
            <p14:sldId id="275"/>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0704" autoAdjust="0"/>
  </p:normalViewPr>
  <p:slideViewPr>
    <p:cSldViewPr snapToGrid="0">
      <p:cViewPr varScale="1">
        <p:scale>
          <a:sx n="90" d="100"/>
          <a:sy n="90" d="100"/>
        </p:scale>
        <p:origin x="10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sz="3200" dirty="0"/>
              <a:t>Federated Learning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899971"/>
          </a:xfrm>
        </p:spPr>
        <p:txBody>
          <a:bodyPr>
            <a:normAutofit/>
          </a:bodyPr>
          <a:lstStyle/>
          <a:p>
            <a:r>
              <a:rPr lang="en-US" sz="2000" dirty="0"/>
              <a:t>Presented to:</a:t>
            </a:r>
          </a:p>
          <a:p>
            <a:r>
              <a:rPr lang="en-US" sz="2000" b="1" dirty="0"/>
              <a:t>                       </a:t>
            </a:r>
            <a:r>
              <a:rPr lang="en-US" sz="2000" b="1" u="sng" dirty="0"/>
              <a:t>Miss</a:t>
            </a:r>
            <a:r>
              <a:rPr lang="en-US" sz="2000" b="1" dirty="0"/>
              <a:t> </a:t>
            </a:r>
            <a:r>
              <a:rPr lang="en-US" sz="2000" b="1" u="sng" dirty="0"/>
              <a:t>Qurat-u-lain</a:t>
            </a:r>
            <a:r>
              <a:rPr lang="en-US" sz="2000" b="1" dirty="0"/>
              <a:t> </a:t>
            </a:r>
            <a:r>
              <a:rPr lang="en-US" sz="2000" b="1" u="sng" dirty="0"/>
              <a:t>Raja </a:t>
            </a:r>
          </a:p>
        </p:txBody>
      </p:sp>
    </p:spTree>
    <p:extLst>
      <p:ext uri="{BB962C8B-B14F-4D97-AF65-F5344CB8AC3E}">
        <p14:creationId xmlns:p14="http://schemas.microsoft.com/office/powerpoint/2010/main" val="258605881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C277-7D34-36C0-C226-073B1D19BBB7}"/>
              </a:ext>
            </a:extLst>
          </p:cNvPr>
          <p:cNvSpPr>
            <a:spLocks noGrp="1"/>
          </p:cNvSpPr>
          <p:nvPr>
            <p:ph type="title"/>
          </p:nvPr>
        </p:nvSpPr>
        <p:spPr>
          <a:xfrm>
            <a:off x="1020725" y="306151"/>
            <a:ext cx="10150549" cy="1799096"/>
          </a:xfrm>
        </p:spPr>
        <p:txBody>
          <a:bodyPr>
            <a:normAutofit/>
          </a:bodyPr>
          <a:lstStyle/>
          <a:p>
            <a:r>
              <a:rPr lang="en-US" sz="3200" b="1" dirty="0"/>
              <a:t>Difference between</a:t>
            </a:r>
            <a:br>
              <a:rPr lang="en-US" sz="2400" dirty="0"/>
            </a:br>
            <a:r>
              <a:rPr lang="en-US" sz="2400" dirty="0"/>
              <a:t> </a:t>
            </a:r>
            <a:r>
              <a:rPr lang="en-US" sz="2400" u="sng" dirty="0"/>
              <a:t>federated learning</a:t>
            </a:r>
            <a:r>
              <a:rPr lang="en-US" sz="2400" dirty="0"/>
              <a:t> </a:t>
            </a:r>
            <a:r>
              <a:rPr lang="en-US" sz="1800" dirty="0"/>
              <a:t>and</a:t>
            </a:r>
            <a:r>
              <a:rPr lang="en-US" sz="2400" dirty="0"/>
              <a:t> </a:t>
            </a:r>
            <a:r>
              <a:rPr lang="en-US" sz="2400" u="sng" dirty="0"/>
              <a:t>machine language</a:t>
            </a:r>
          </a:p>
        </p:txBody>
      </p:sp>
      <p:sp>
        <p:nvSpPr>
          <p:cNvPr id="5" name="Text Placeholder 4">
            <a:extLst>
              <a:ext uri="{FF2B5EF4-FFF2-40B4-BE49-F238E27FC236}">
                <a16:creationId xmlns:a16="http://schemas.microsoft.com/office/drawing/2014/main" id="{007E1835-C597-A1BA-56A3-E41D1CF55AAD}"/>
              </a:ext>
            </a:extLst>
          </p:cNvPr>
          <p:cNvSpPr>
            <a:spLocks noGrp="1"/>
          </p:cNvSpPr>
          <p:nvPr>
            <p:ph type="body" idx="21"/>
          </p:nvPr>
        </p:nvSpPr>
        <p:spPr>
          <a:xfrm>
            <a:off x="818707" y="2625282"/>
            <a:ext cx="3817087" cy="3731068"/>
          </a:xfrm>
        </p:spPr>
        <p:txBody>
          <a:bodyPr/>
          <a:lstStyle/>
          <a:p>
            <a:pPr marL="285750" indent="-285750" algn="l">
              <a:buFont typeface="Arial" panose="020B0604020202020204" pitchFamily="34" charset="0"/>
              <a:buChar char="•"/>
            </a:pPr>
            <a:r>
              <a:rPr lang="en-US" sz="1600" dirty="0"/>
              <a:t>Decentralized data, each device or participant retains its own data locally, only model updates are shared.</a:t>
            </a:r>
          </a:p>
          <a:p>
            <a:pPr marL="285750" indent="-285750" algn="l">
              <a:buFont typeface="Arial" panose="020B0604020202020204" pitchFamily="34" charset="0"/>
              <a:buChar char="•"/>
            </a:pPr>
            <a:r>
              <a:rPr lang="en-US" sz="1600" dirty="0"/>
              <a:t> Higher privacy, raw data never leaves devices.</a:t>
            </a:r>
          </a:p>
          <a:p>
            <a:pPr marL="285750" indent="-285750" algn="l">
              <a:buFont typeface="Arial" panose="020B0604020202020204" pitchFamily="34" charset="0"/>
              <a:buChar char="•"/>
            </a:pPr>
            <a:r>
              <a:rPr lang="en-US" sz="1600" dirty="0"/>
              <a:t> Low communication costs, only model updates are sent.</a:t>
            </a:r>
          </a:p>
          <a:p>
            <a:pPr marL="285750" indent="-285750" algn="l">
              <a:buFont typeface="Arial" panose="020B0604020202020204" pitchFamily="34" charset="0"/>
              <a:buChar char="•"/>
            </a:pPr>
            <a:r>
              <a:rPr lang="en-US" sz="1600" dirty="0"/>
              <a:t> High, can handle diverse data for more robust models.</a:t>
            </a:r>
          </a:p>
        </p:txBody>
      </p:sp>
      <p:sp>
        <p:nvSpPr>
          <p:cNvPr id="11" name="Text Placeholder 10">
            <a:extLst>
              <a:ext uri="{FF2B5EF4-FFF2-40B4-BE49-F238E27FC236}">
                <a16:creationId xmlns:a16="http://schemas.microsoft.com/office/drawing/2014/main" id="{8D6DEF7F-1C85-1265-E376-AE4629D7ED5C}"/>
              </a:ext>
            </a:extLst>
          </p:cNvPr>
          <p:cNvSpPr>
            <a:spLocks noGrp="1"/>
          </p:cNvSpPr>
          <p:nvPr>
            <p:ph type="body" idx="23"/>
          </p:nvPr>
        </p:nvSpPr>
        <p:spPr>
          <a:xfrm>
            <a:off x="1577321" y="2251764"/>
            <a:ext cx="2299855" cy="343061"/>
          </a:xfrm>
        </p:spPr>
        <p:txBody>
          <a:bodyPr/>
          <a:lstStyle/>
          <a:p>
            <a:r>
              <a:rPr lang="en-US" sz="1600" dirty="0"/>
              <a:t>Federated Learning</a:t>
            </a:r>
          </a:p>
        </p:txBody>
      </p:sp>
      <p:sp>
        <p:nvSpPr>
          <p:cNvPr id="14" name="Text Placeholder 13">
            <a:extLst>
              <a:ext uri="{FF2B5EF4-FFF2-40B4-BE49-F238E27FC236}">
                <a16:creationId xmlns:a16="http://schemas.microsoft.com/office/drawing/2014/main" id="{790EDC3E-6659-6A04-6FC3-04A28D0BC60B}"/>
              </a:ext>
            </a:extLst>
          </p:cNvPr>
          <p:cNvSpPr>
            <a:spLocks noGrp="1"/>
          </p:cNvSpPr>
          <p:nvPr>
            <p:ph type="body" idx="24"/>
          </p:nvPr>
        </p:nvSpPr>
        <p:spPr>
          <a:xfrm>
            <a:off x="7953153" y="2625282"/>
            <a:ext cx="3668233" cy="3731068"/>
          </a:xfrm>
        </p:spPr>
        <p:txBody>
          <a:bodyPr/>
          <a:lstStyle/>
          <a:p>
            <a:pPr marL="171450" indent="-171450" algn="l">
              <a:buFont typeface="Arial" panose="020B0604020202020204" pitchFamily="34" charset="0"/>
              <a:buChar char="•"/>
            </a:pPr>
            <a:r>
              <a:rPr lang="en-US" sz="1700" dirty="0"/>
              <a:t> Centralized data storage, all data is gathered and analyzed in one location.</a:t>
            </a:r>
          </a:p>
          <a:p>
            <a:pPr marL="171450" indent="-171450" algn="l">
              <a:buFont typeface="Arial" panose="020B0604020202020204" pitchFamily="34" charset="0"/>
              <a:buChar char="•"/>
            </a:pPr>
            <a:r>
              <a:rPr lang="en-US" sz="1700" b="0" i="0" dirty="0">
                <a:solidFill>
                  <a:srgbClr val="E3E3E3"/>
                </a:solidFill>
                <a:effectLst/>
                <a:latin typeface="Google Sans"/>
              </a:rPr>
              <a:t> Lower privacy due to centralized data storage.</a:t>
            </a:r>
          </a:p>
          <a:p>
            <a:pPr marL="171450" indent="-171450" algn="l">
              <a:buFont typeface="Arial" panose="020B0604020202020204" pitchFamily="34" charset="0"/>
              <a:buChar char="•"/>
            </a:pPr>
            <a:r>
              <a:rPr lang="en-US" sz="1700" dirty="0"/>
              <a:t>High communication costs due to large data transmissions.</a:t>
            </a:r>
          </a:p>
          <a:p>
            <a:pPr marL="171450" indent="-171450" algn="l">
              <a:buFont typeface="Arial" panose="020B0604020202020204" pitchFamily="34" charset="0"/>
              <a:buChar char="•"/>
            </a:pPr>
            <a:r>
              <a:rPr lang="en-US" sz="1700" dirty="0"/>
              <a:t> Limited, assumes similar data across participants.</a:t>
            </a:r>
          </a:p>
        </p:txBody>
      </p:sp>
      <p:sp>
        <p:nvSpPr>
          <p:cNvPr id="27" name="Footer Placeholder 26">
            <a:extLst>
              <a:ext uri="{FF2B5EF4-FFF2-40B4-BE49-F238E27FC236}">
                <a16:creationId xmlns:a16="http://schemas.microsoft.com/office/drawing/2014/main" id="{17A52FAD-4599-01FA-139B-BA91192BA810}"/>
              </a:ext>
            </a:extLst>
          </p:cNvPr>
          <p:cNvSpPr>
            <a:spLocks noGrp="1"/>
          </p:cNvSpPr>
          <p:nvPr>
            <p:ph type="ftr" sz="quarter" idx="11"/>
          </p:nvPr>
        </p:nvSpPr>
        <p:spPr/>
        <p:txBody>
          <a:bodyPr/>
          <a:lstStyle/>
          <a:p>
            <a:r>
              <a:rPr lang="en-US"/>
              <a:t>PRESENTATION TITLE</a:t>
            </a:r>
            <a:endParaRPr lang="en-US" dirty="0"/>
          </a:p>
        </p:txBody>
      </p:sp>
      <p:sp>
        <p:nvSpPr>
          <p:cNvPr id="28" name="Slide Number Placeholder 27">
            <a:extLst>
              <a:ext uri="{FF2B5EF4-FFF2-40B4-BE49-F238E27FC236}">
                <a16:creationId xmlns:a16="http://schemas.microsoft.com/office/drawing/2014/main" id="{D81EF7A4-80C5-AE2A-FD6F-F33F6C929199}"/>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29" name="Text Placeholder 10">
            <a:extLst>
              <a:ext uri="{FF2B5EF4-FFF2-40B4-BE49-F238E27FC236}">
                <a16:creationId xmlns:a16="http://schemas.microsoft.com/office/drawing/2014/main" id="{5A99E836-FB99-042D-C8F5-541051416286}"/>
              </a:ext>
            </a:extLst>
          </p:cNvPr>
          <p:cNvSpPr txBox="1">
            <a:spLocks/>
          </p:cNvSpPr>
          <p:nvPr/>
        </p:nvSpPr>
        <p:spPr>
          <a:xfrm>
            <a:off x="1577322" y="2282221"/>
            <a:ext cx="2299855"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p>
        </p:txBody>
      </p:sp>
      <p:sp>
        <p:nvSpPr>
          <p:cNvPr id="34" name="Text Placeholder 10">
            <a:extLst>
              <a:ext uri="{FF2B5EF4-FFF2-40B4-BE49-F238E27FC236}">
                <a16:creationId xmlns:a16="http://schemas.microsoft.com/office/drawing/2014/main" id="{43177263-E04C-09B6-6A6C-3F88D46CE114}"/>
              </a:ext>
            </a:extLst>
          </p:cNvPr>
          <p:cNvSpPr txBox="1">
            <a:spLocks/>
          </p:cNvSpPr>
          <p:nvPr/>
        </p:nvSpPr>
        <p:spPr>
          <a:xfrm>
            <a:off x="8610600" y="2160906"/>
            <a:ext cx="2299855"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t>Machine Language </a:t>
            </a:r>
            <a:endParaRPr lang="en-US" dirty="0"/>
          </a:p>
        </p:txBody>
      </p:sp>
      <p:sp>
        <p:nvSpPr>
          <p:cNvPr id="35" name="Text Placeholder 10">
            <a:extLst>
              <a:ext uri="{FF2B5EF4-FFF2-40B4-BE49-F238E27FC236}">
                <a16:creationId xmlns:a16="http://schemas.microsoft.com/office/drawing/2014/main" id="{FE6A5AF0-B176-1E76-442A-0350AB8987A9}"/>
              </a:ext>
            </a:extLst>
          </p:cNvPr>
          <p:cNvSpPr txBox="1">
            <a:spLocks/>
          </p:cNvSpPr>
          <p:nvPr/>
        </p:nvSpPr>
        <p:spPr>
          <a:xfrm>
            <a:off x="0" y="3766422"/>
            <a:ext cx="12192000"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200" b="1" dirty="0"/>
              <a:t>While</a:t>
            </a:r>
            <a:endParaRPr lang="en-US" b="1" dirty="0"/>
          </a:p>
        </p:txBody>
      </p:sp>
    </p:spTree>
    <p:extLst>
      <p:ext uri="{BB962C8B-B14F-4D97-AF65-F5344CB8AC3E}">
        <p14:creationId xmlns:p14="http://schemas.microsoft.com/office/powerpoint/2010/main" val="37364839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334408" y="892177"/>
            <a:ext cx="9857591" cy="1325563"/>
          </a:xfrm>
        </p:spPr>
        <p:txBody>
          <a:bodyPr>
            <a:normAutofit/>
          </a:bodyPr>
          <a:lstStyle/>
          <a:p>
            <a:r>
              <a:rPr lang="en-US" b="1" dirty="0"/>
              <a:t>Applications of federated language: </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076450" y="2123617"/>
            <a:ext cx="3924300" cy="1863387"/>
          </a:xfrm>
        </p:spPr>
        <p:txBody>
          <a:bodyPr/>
          <a:lstStyle/>
          <a:p>
            <a:pPr algn="ctr"/>
            <a:r>
              <a:rPr lang="en-US" b="1" dirty="0"/>
              <a:t>Personalized Language Models</a:t>
            </a:r>
            <a:r>
              <a:rPr lang="en-US" sz="1800" b="1" dirty="0"/>
              <a:t>:</a:t>
            </a:r>
          </a:p>
          <a:p>
            <a:pPr algn="ctr"/>
            <a:r>
              <a:rPr lang="en-US" sz="1600" dirty="0"/>
              <a:t>Train models tailored to individual users preferences and data.</a:t>
            </a:r>
          </a:p>
          <a:p>
            <a:endParaRPr lang="en-US" sz="1600" dirty="0"/>
          </a:p>
          <a:p>
            <a:endParaRPr lang="en-US" sz="1600"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5" name="Text Placeholder 2">
            <a:extLst>
              <a:ext uri="{FF2B5EF4-FFF2-40B4-BE49-F238E27FC236}">
                <a16:creationId xmlns:a16="http://schemas.microsoft.com/office/drawing/2014/main" id="{2B6FE5D8-129B-7529-AE0C-0EB27A1A9BBE}"/>
              </a:ext>
            </a:extLst>
          </p:cNvPr>
          <p:cNvSpPr txBox="1">
            <a:spLocks/>
          </p:cNvSpPr>
          <p:nvPr/>
        </p:nvSpPr>
        <p:spPr>
          <a:xfrm>
            <a:off x="6802643" y="4239984"/>
            <a:ext cx="3924300" cy="186338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1" dirty="0"/>
              <a:t>Healthcare:</a:t>
            </a:r>
          </a:p>
          <a:p>
            <a:pPr algn="ctr"/>
            <a:r>
              <a:rPr lang="en-US" sz="1600" dirty="0"/>
              <a:t>Train models on medical records for personalized diagnosis and treatment.</a:t>
            </a:r>
          </a:p>
          <a:p>
            <a:pPr algn="ctr"/>
            <a:endParaRPr lang="en-US" sz="1600" dirty="0"/>
          </a:p>
          <a:p>
            <a:pPr algn="ctr"/>
            <a:endParaRPr lang="en-US" sz="1600" dirty="0"/>
          </a:p>
        </p:txBody>
      </p:sp>
      <p:sp>
        <p:nvSpPr>
          <p:cNvPr id="16" name="Text Placeholder 2">
            <a:extLst>
              <a:ext uri="{FF2B5EF4-FFF2-40B4-BE49-F238E27FC236}">
                <a16:creationId xmlns:a16="http://schemas.microsoft.com/office/drawing/2014/main" id="{D2B6336D-2857-61DF-5EDA-7A11510A3AF3}"/>
              </a:ext>
            </a:extLst>
          </p:cNvPr>
          <p:cNvSpPr txBox="1">
            <a:spLocks/>
          </p:cNvSpPr>
          <p:nvPr/>
        </p:nvSpPr>
        <p:spPr>
          <a:xfrm>
            <a:off x="6802643" y="2123618"/>
            <a:ext cx="3924300" cy="186338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1" dirty="0"/>
              <a:t>Smartphones and Voices:</a:t>
            </a:r>
          </a:p>
          <a:p>
            <a:pPr algn="ctr"/>
            <a:r>
              <a:rPr lang="en-US" sz="1600" dirty="0"/>
              <a:t>Improves voice recognition and language understanding capabilities.</a:t>
            </a:r>
          </a:p>
          <a:p>
            <a:endParaRPr lang="en-US" sz="1600" dirty="0"/>
          </a:p>
          <a:p>
            <a:endParaRPr lang="en-US" sz="1600" dirty="0"/>
          </a:p>
        </p:txBody>
      </p:sp>
      <p:sp>
        <p:nvSpPr>
          <p:cNvPr id="17" name="Text Placeholder 2">
            <a:extLst>
              <a:ext uri="{FF2B5EF4-FFF2-40B4-BE49-F238E27FC236}">
                <a16:creationId xmlns:a16="http://schemas.microsoft.com/office/drawing/2014/main" id="{1510E8AF-30E0-AF12-3BB9-53A983BC64F1}"/>
              </a:ext>
            </a:extLst>
          </p:cNvPr>
          <p:cNvSpPr txBox="1">
            <a:spLocks/>
          </p:cNvSpPr>
          <p:nvPr/>
        </p:nvSpPr>
        <p:spPr>
          <a:xfrm>
            <a:off x="2076450" y="4239984"/>
            <a:ext cx="3924300" cy="186338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1" dirty="0"/>
              <a:t>Social Media:</a:t>
            </a:r>
          </a:p>
          <a:p>
            <a:pPr algn="ctr"/>
            <a:r>
              <a:rPr lang="en-US" sz="1600" dirty="0"/>
              <a:t>Analyze user data to improve content recommendations and moderation.</a:t>
            </a:r>
          </a:p>
          <a:p>
            <a:pPr algn="ctr"/>
            <a:endParaRPr lang="en-US" sz="1600" dirty="0"/>
          </a:p>
          <a:p>
            <a:pPr algn="ctr"/>
            <a:endParaRPr lang="en-US" sz="1600" dirty="0"/>
          </a:p>
        </p:txBody>
      </p:sp>
    </p:spTree>
    <p:extLst>
      <p:ext uri="{BB962C8B-B14F-4D97-AF65-F5344CB8AC3E}">
        <p14:creationId xmlns:p14="http://schemas.microsoft.com/office/powerpoint/2010/main" val="166378016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1925620"/>
            <a:ext cx="6696075" cy="731520"/>
          </a:xfrm>
        </p:spPr>
        <p:txBody>
          <a:bodyPr>
            <a:normAutofit/>
          </a:bodyPr>
          <a:lstStyle/>
          <a:p>
            <a:r>
              <a:rPr lang="en-US" b="1" dirty="0"/>
              <a:t>Addressing the Challenges</a:t>
            </a:r>
            <a:endParaRPr lang="en-US" sz="3200" b="1"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sz="1050" dirty="0"/>
              <a:t>Federated Learning </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12</a:t>
            </a:fld>
            <a:endParaRPr lang="en-US" dirty="0"/>
          </a:p>
        </p:txBody>
      </p:sp>
      <p:sp>
        <p:nvSpPr>
          <p:cNvPr id="4" name="Title 1">
            <a:extLst>
              <a:ext uri="{FF2B5EF4-FFF2-40B4-BE49-F238E27FC236}">
                <a16:creationId xmlns:a16="http://schemas.microsoft.com/office/drawing/2014/main" id="{A58746A8-F891-67DC-7D74-F2A9516AACDC}"/>
              </a:ext>
            </a:extLst>
          </p:cNvPr>
          <p:cNvSpPr txBox="1">
            <a:spLocks/>
          </p:cNvSpPr>
          <p:nvPr/>
        </p:nvSpPr>
        <p:spPr>
          <a:xfrm>
            <a:off x="4657724" y="2904564"/>
            <a:ext cx="6696075" cy="279401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endParaRPr lang="en-US" dirty="0"/>
          </a:p>
        </p:txBody>
      </p:sp>
      <p:sp>
        <p:nvSpPr>
          <p:cNvPr id="8" name="TextBox 7">
            <a:extLst>
              <a:ext uri="{FF2B5EF4-FFF2-40B4-BE49-F238E27FC236}">
                <a16:creationId xmlns:a16="http://schemas.microsoft.com/office/drawing/2014/main" id="{E9B19636-F3F6-B531-8752-D8D342BBE345}"/>
              </a:ext>
            </a:extLst>
          </p:cNvPr>
          <p:cNvSpPr txBox="1"/>
          <p:nvPr/>
        </p:nvSpPr>
        <p:spPr>
          <a:xfrm>
            <a:off x="4315050" y="2596186"/>
            <a:ext cx="7152602" cy="2923877"/>
          </a:xfrm>
          <a:prstGeom prst="rect">
            <a:avLst/>
          </a:prstGeom>
          <a:noFill/>
        </p:spPr>
        <p:txBody>
          <a:bodyPr wrap="square">
            <a:spAutoFit/>
          </a:bodyPr>
          <a:lstStyle/>
          <a:p>
            <a:pPr algn="ctr"/>
            <a:endParaRPr lang="en-US" sz="2000" b="1" dirty="0"/>
          </a:p>
          <a:p>
            <a:pPr algn="ctr"/>
            <a:endParaRPr lang="en-US" sz="2000" b="1" dirty="0"/>
          </a:p>
          <a:p>
            <a:pPr marL="285750" indent="-285750">
              <a:buFont typeface="Wingdings" panose="05000000000000000000" pitchFamily="2" charset="2"/>
              <a:buChar char="v"/>
            </a:pPr>
            <a:r>
              <a:rPr lang="en-US" b="1" dirty="0">
                <a:solidFill>
                  <a:schemeClr val="tx1"/>
                </a:solidFill>
              </a:rPr>
              <a:t>Novel algorithms</a:t>
            </a:r>
            <a:r>
              <a:rPr lang="en-US" dirty="0">
                <a:solidFill>
                  <a:schemeClr val="tx1"/>
                </a:solidFill>
              </a:rPr>
              <a:t>: Optimizing communication efficiency and addressing non-IID data challenges.</a:t>
            </a:r>
          </a:p>
          <a:p>
            <a:endParaRPr lang="en-US" dirty="0"/>
          </a:p>
          <a:p>
            <a:pPr marL="285750" indent="-285750">
              <a:buFont typeface="Wingdings" panose="05000000000000000000" pitchFamily="2" charset="2"/>
              <a:buChar char="v"/>
            </a:pPr>
            <a:r>
              <a:rPr lang="en-US" b="1" dirty="0"/>
              <a:t>Differential privacy</a:t>
            </a:r>
            <a:r>
              <a:rPr lang="en-US" dirty="0"/>
              <a:t>: Enhancing security protocols to minimize privacy risks.</a:t>
            </a:r>
          </a:p>
          <a:p>
            <a:endParaRPr lang="en-US" dirty="0"/>
          </a:p>
          <a:p>
            <a:pPr marL="285750" indent="-285750">
              <a:buFont typeface="Wingdings" panose="05000000000000000000" pitchFamily="2" charset="2"/>
              <a:buChar char="v"/>
            </a:pPr>
            <a:r>
              <a:rPr lang="en-US" b="1" dirty="0"/>
              <a:t>Federated learning frameworks</a:t>
            </a:r>
            <a:r>
              <a:rPr lang="en-US" dirty="0"/>
              <a:t>: Developing open-source tools and platforms to facilitate FL implementation.</a:t>
            </a:r>
          </a:p>
        </p:txBody>
      </p:sp>
    </p:spTree>
    <p:extLst>
      <p:ext uri="{BB962C8B-B14F-4D97-AF65-F5344CB8AC3E}">
        <p14:creationId xmlns:p14="http://schemas.microsoft.com/office/powerpoint/2010/main" val="161866797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b="1" dirty="0"/>
              <a:t>Key Concepts </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371730" y="2563242"/>
            <a:ext cx="2882475" cy="823912"/>
          </a:xfrm>
        </p:spPr>
        <p:txBody>
          <a:bodyPr/>
          <a:lstStyle/>
          <a:p>
            <a:pPr algn="ctr"/>
            <a:r>
              <a:rPr lang="en-US" b="1" dirty="0"/>
              <a:t>Decentralized Training</a:t>
            </a:r>
          </a:p>
          <a:p>
            <a:pPr algn="ctr"/>
            <a:endParaRPr lang="en-US" b="1"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364193" y="3288110"/>
            <a:ext cx="2882475" cy="2779203"/>
          </a:xfrm>
        </p:spPr>
        <p:txBody>
          <a:bodyPr>
            <a:normAutofit/>
          </a:bodyPr>
          <a:lstStyle/>
          <a:p>
            <a:pPr algn="ctr"/>
            <a:r>
              <a:rPr lang="en-US" sz="1800" dirty="0"/>
              <a:t>Unlike traditional ML, FL trains models on individual devices (e.g., smartphones, wearables), keeping data local.</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5991818" y="2288485"/>
            <a:ext cx="2896671" cy="823912"/>
          </a:xfrm>
        </p:spPr>
        <p:txBody>
          <a:bodyPr/>
          <a:lstStyle/>
          <a:p>
            <a:pPr algn="ctr"/>
            <a:r>
              <a:rPr lang="en-US" b="1" dirty="0"/>
              <a:t>Privacy-Preserving</a:t>
            </a:r>
          </a:p>
          <a:p>
            <a:pPr algn="ctr"/>
            <a:endParaRPr lang="en-US" b="1" dirty="0"/>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6136680" y="3181637"/>
            <a:ext cx="2896671" cy="1997867"/>
          </a:xfrm>
        </p:spPr>
        <p:txBody>
          <a:bodyPr>
            <a:normAutofit/>
          </a:bodyPr>
          <a:lstStyle/>
          <a:p>
            <a:pPr algn="ctr"/>
            <a:r>
              <a:rPr lang="en-US" sz="2000" dirty="0"/>
              <a:t> No raw data is ever shared, ensuring user privacy and security.</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937795" y="2253660"/>
            <a:ext cx="2882475" cy="823912"/>
          </a:xfrm>
        </p:spPr>
        <p:txBody>
          <a:bodyPr/>
          <a:lstStyle/>
          <a:p>
            <a:pPr algn="ctr"/>
            <a:r>
              <a:rPr lang="en-US" b="1" dirty="0"/>
              <a:t>Scalable and Efficient</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9011618" y="3296178"/>
            <a:ext cx="2882475" cy="1997867"/>
          </a:xfrm>
        </p:spPr>
        <p:txBody>
          <a:bodyPr>
            <a:normAutofit/>
          </a:bodyPr>
          <a:lstStyle/>
          <a:p>
            <a:pPr algn="ctr"/>
            <a:r>
              <a:rPr lang="en-US" sz="1800" dirty="0"/>
              <a:t>FL aggregates updates from countless devices, leading to robust models trained on diverse datasets.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sz="1100" dirty="0"/>
              <a:t>Federated Learning </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9" name="Text Placeholder 2">
            <a:extLst>
              <a:ext uri="{FF2B5EF4-FFF2-40B4-BE49-F238E27FC236}">
                <a16:creationId xmlns:a16="http://schemas.microsoft.com/office/drawing/2014/main" id="{D9571A91-D205-D2D0-8FFA-10C2759D9337}"/>
              </a:ext>
            </a:extLst>
          </p:cNvPr>
          <p:cNvSpPr txBox="1">
            <a:spLocks/>
          </p:cNvSpPr>
          <p:nvPr/>
        </p:nvSpPr>
        <p:spPr>
          <a:xfrm>
            <a:off x="3060037" y="2563242"/>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1" dirty="0"/>
              <a:t>Global Model Update</a:t>
            </a:r>
          </a:p>
          <a:p>
            <a:pPr algn="ctr"/>
            <a:endParaRPr lang="en-US" b="1" dirty="0"/>
          </a:p>
        </p:txBody>
      </p:sp>
      <p:sp>
        <p:nvSpPr>
          <p:cNvPr id="12" name="Content Placeholder 3">
            <a:extLst>
              <a:ext uri="{FF2B5EF4-FFF2-40B4-BE49-F238E27FC236}">
                <a16:creationId xmlns:a16="http://schemas.microsoft.com/office/drawing/2014/main" id="{29CE5024-9331-B80D-334E-E0F104BC7AD5}"/>
              </a:ext>
            </a:extLst>
          </p:cNvPr>
          <p:cNvSpPr txBox="1">
            <a:spLocks/>
          </p:cNvSpPr>
          <p:nvPr/>
        </p:nvSpPr>
        <p:spPr>
          <a:xfrm>
            <a:off x="3246668" y="3288111"/>
            <a:ext cx="2882475" cy="19978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t>Each device trains a local model on its own data and sends only the model updates to a central server.</a:t>
            </a:r>
          </a:p>
        </p:txBody>
      </p:sp>
    </p:spTree>
    <p:extLst>
      <p:ext uri="{BB962C8B-B14F-4D97-AF65-F5344CB8AC3E}">
        <p14:creationId xmlns:p14="http://schemas.microsoft.com/office/powerpoint/2010/main" val="402628303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b="1"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1757362"/>
          </a:xfrm>
        </p:spPr>
        <p:txBody>
          <a:bodyPr>
            <a:normAutofit/>
          </a:bodyPr>
          <a:lstStyle/>
          <a:p>
            <a:r>
              <a:rPr lang="en-US" sz="1600" b="1" dirty="0"/>
              <a:t>Federated language </a:t>
            </a:r>
            <a:r>
              <a:rPr lang="en-US" dirty="0"/>
              <a:t>holds immense potential for collaborative learning in the NLP domain. As research continues to address challenges and improve its efficiency, FL will likely revolutionize how we train and deploy language models in the future, enabling privacy-preserving and scalable solutions across various sectors.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0" y="0"/>
            <a:ext cx="12192000" cy="6858000"/>
          </a:xfrm>
        </p:spPr>
        <p:txBody>
          <a:bodyPr/>
          <a:lstStyle/>
          <a:p>
            <a:pPr algn="ctr"/>
            <a:r>
              <a:rPr lang="en-US" b="1" dirty="0"/>
              <a:t>Any Questions </a:t>
            </a: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endParaRPr lang="en-US" b="1"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sz="1000" dirty="0"/>
              <a:t>Federated Learning </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pic>
        <p:nvPicPr>
          <p:cNvPr id="4" name="Picture 3">
            <a:extLst>
              <a:ext uri="{FF2B5EF4-FFF2-40B4-BE49-F238E27FC236}">
                <a16:creationId xmlns:a16="http://schemas.microsoft.com/office/drawing/2014/main" id="{0EDABDDA-ACE7-D247-8693-CAE8DEE56CE5}"/>
              </a:ext>
            </a:extLst>
          </p:cNvPr>
          <p:cNvPicPr>
            <a:picLocks noChangeAspect="1"/>
          </p:cNvPicPr>
          <p:nvPr/>
        </p:nvPicPr>
        <p:blipFill>
          <a:blip r:embed="rId2"/>
          <a:stretch>
            <a:fillRect/>
          </a:stretch>
        </p:blipFill>
        <p:spPr>
          <a:xfrm>
            <a:off x="3571538" y="1790471"/>
            <a:ext cx="5088367" cy="3566837"/>
          </a:xfrm>
          <a:prstGeom prst="rect">
            <a:avLst/>
          </a:prstGeom>
        </p:spPr>
      </p:pic>
    </p:spTree>
    <p:extLst>
      <p:ext uri="{BB962C8B-B14F-4D97-AF65-F5344CB8AC3E}">
        <p14:creationId xmlns:p14="http://schemas.microsoft.com/office/powerpoint/2010/main" val="115027171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0" y="0"/>
            <a:ext cx="12192000" cy="6858000"/>
          </a:xfrm>
        </p:spPr>
        <p:txBody>
          <a:bodyPr/>
          <a:lstStyle/>
          <a:p>
            <a:pPr algn="ctr"/>
            <a:r>
              <a:rPr lang="en-US" b="1" dirty="0"/>
              <a:t>THANK YOU</a:t>
            </a:r>
            <a:br>
              <a:rPr lang="en-US" b="1" dirty="0"/>
            </a:br>
            <a:br>
              <a:rPr lang="en-US" b="1" dirty="0"/>
            </a:br>
            <a:br>
              <a:rPr lang="en-US" b="1" dirty="0"/>
            </a:br>
            <a:br>
              <a:rPr lang="en-US" b="1" dirty="0"/>
            </a:br>
            <a:br>
              <a:rPr lang="en-US" b="1" dirty="0"/>
            </a:br>
            <a:br>
              <a:rPr lang="en-US" b="1" dirty="0"/>
            </a:br>
            <a:endParaRPr lang="en-US" b="1"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sz="1000" dirty="0"/>
              <a:t>Federated Learning </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5181598" y="2693123"/>
            <a:ext cx="1828800" cy="343061"/>
          </a:xfrm>
        </p:spPr>
        <p:txBody>
          <a:bodyPr/>
          <a:lstStyle/>
          <a:p>
            <a:r>
              <a:rPr lang="en-US" sz="1600" b="1" dirty="0"/>
              <a:t>Abdul Mannan Bhatti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5181598" y="3363231"/>
            <a:ext cx="1828800" cy="343061"/>
          </a:xfrm>
        </p:spPr>
        <p:txBody>
          <a:bodyPr/>
          <a:lstStyle/>
          <a:p>
            <a:r>
              <a:rPr lang="en-US" b="1" dirty="0"/>
              <a:t>NUML-F23-43496</a:t>
            </a:r>
          </a:p>
        </p:txBody>
      </p:sp>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1315350" y="2703881"/>
            <a:ext cx="2105135" cy="343061"/>
          </a:xfrm>
        </p:spPr>
        <p:txBody>
          <a:bodyPr/>
          <a:lstStyle/>
          <a:p>
            <a:r>
              <a:rPr lang="en-US" sz="1600" b="1" dirty="0"/>
              <a:t>Hammad Muhammad </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1186412" y="3429000"/>
            <a:ext cx="2299855" cy="343061"/>
          </a:xfrm>
        </p:spPr>
        <p:txBody>
          <a:bodyPr/>
          <a:lstStyle/>
          <a:p>
            <a:r>
              <a:rPr lang="en-US" b="1" dirty="0"/>
              <a:t>NUML-F23-48942</a:t>
            </a:r>
          </a:p>
        </p:txBody>
      </p:sp>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462718" y="2693123"/>
            <a:ext cx="1828800" cy="343061"/>
          </a:xfrm>
        </p:spPr>
        <p:txBody>
          <a:bodyPr/>
          <a:lstStyle/>
          <a:p>
            <a:r>
              <a:rPr lang="en-US" sz="1600" b="1" dirty="0"/>
              <a:t>Rameez Hassan Raja</a:t>
            </a:r>
            <a:r>
              <a:rPr lang="en-US" sz="1600" dirty="0"/>
              <a:t> </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462718" y="3363231"/>
            <a:ext cx="1844126" cy="343061"/>
          </a:xfrm>
        </p:spPr>
        <p:txBody>
          <a:bodyPr/>
          <a:lstStyle/>
          <a:p>
            <a:r>
              <a:rPr lang="en-US" b="1" dirty="0"/>
              <a:t>NUML-F23-50489</a:t>
            </a:r>
          </a:p>
        </p:txBody>
      </p:sp>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453517" y="4374672"/>
            <a:ext cx="1828800" cy="343061"/>
          </a:xfrm>
        </p:spPr>
        <p:txBody>
          <a:bodyPr/>
          <a:lstStyle/>
          <a:p>
            <a:r>
              <a:rPr lang="en-US" sz="1600" b="1" dirty="0"/>
              <a:t>Javad Ahmed</a:t>
            </a:r>
            <a:r>
              <a:rPr lang="en-US" sz="1100" dirty="0"/>
              <a:t> </a:t>
            </a:r>
          </a:p>
        </p:txBody>
      </p:sp>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8455055" y="4331740"/>
            <a:ext cx="1828800" cy="343061"/>
          </a:xfrm>
        </p:spPr>
        <p:txBody>
          <a:bodyPr/>
          <a:lstStyle/>
          <a:p>
            <a:r>
              <a:rPr lang="en-US" sz="1600" b="1" dirty="0"/>
              <a:t>Usman Jutt</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8462718" y="4620912"/>
            <a:ext cx="1813474" cy="343061"/>
          </a:xfrm>
        </p:spPr>
        <p:txBody>
          <a:bodyPr/>
          <a:lstStyle/>
          <a:p>
            <a:r>
              <a:rPr lang="en-US" b="1" dirty="0"/>
              <a:t>NUML-F23</a:t>
            </a:r>
            <a:r>
              <a:rPr lang="en-US" dirty="0"/>
              <a:t>-22756</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sz="1050" dirty="0"/>
              <a:t>Federated Learning </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39" name="Text Placeholder 38">
            <a:extLst>
              <a:ext uri="{FF2B5EF4-FFF2-40B4-BE49-F238E27FC236}">
                <a16:creationId xmlns:a16="http://schemas.microsoft.com/office/drawing/2014/main" id="{F1EAEC5F-06C2-46C5-3B70-70189712D457}"/>
              </a:ext>
            </a:extLst>
          </p:cNvPr>
          <p:cNvSpPr>
            <a:spLocks noGrp="1"/>
          </p:cNvSpPr>
          <p:nvPr>
            <p:ph type="body" idx="33"/>
          </p:nvPr>
        </p:nvSpPr>
        <p:spPr>
          <a:xfrm>
            <a:off x="1502059" y="4567541"/>
            <a:ext cx="1828800" cy="343061"/>
          </a:xfrm>
        </p:spPr>
        <p:txBody>
          <a:bodyPr/>
          <a:lstStyle/>
          <a:p>
            <a:r>
              <a:rPr lang="en-US" b="1" dirty="0"/>
              <a:t>NUML-F23-55006</a:t>
            </a:r>
          </a:p>
        </p:txBody>
      </p:sp>
      <p:sp>
        <p:nvSpPr>
          <p:cNvPr id="40" name="Text Placeholder 41">
            <a:extLst>
              <a:ext uri="{FF2B5EF4-FFF2-40B4-BE49-F238E27FC236}">
                <a16:creationId xmlns:a16="http://schemas.microsoft.com/office/drawing/2014/main" id="{23D3EA0D-5928-C7D3-387D-6B87BF9AF7BD}"/>
              </a:ext>
            </a:extLst>
          </p:cNvPr>
          <p:cNvSpPr txBox="1">
            <a:spLocks/>
          </p:cNvSpPr>
          <p:nvPr/>
        </p:nvSpPr>
        <p:spPr>
          <a:xfrm>
            <a:off x="5189261" y="4325264"/>
            <a:ext cx="182880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5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b="1" dirty="0"/>
              <a:t>Mudassir Mukhtar</a:t>
            </a:r>
          </a:p>
        </p:txBody>
      </p:sp>
      <p:sp>
        <p:nvSpPr>
          <p:cNvPr id="48" name="Text Placeholder 45">
            <a:extLst>
              <a:ext uri="{FF2B5EF4-FFF2-40B4-BE49-F238E27FC236}">
                <a16:creationId xmlns:a16="http://schemas.microsoft.com/office/drawing/2014/main" id="{893121F0-3867-C389-AFAD-3AC3CF1A00DA}"/>
              </a:ext>
            </a:extLst>
          </p:cNvPr>
          <p:cNvSpPr txBox="1">
            <a:spLocks/>
          </p:cNvSpPr>
          <p:nvPr/>
        </p:nvSpPr>
        <p:spPr>
          <a:xfrm>
            <a:off x="5204587" y="4724209"/>
            <a:ext cx="1813474"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1"/>
              <a:t>NUML-F23</a:t>
            </a:r>
            <a:r>
              <a:rPr lang="en-US"/>
              <a:t>-</a:t>
            </a:r>
          </a:p>
        </p:txBody>
      </p:sp>
    </p:spTree>
    <p:extLst>
      <p:ext uri="{BB962C8B-B14F-4D97-AF65-F5344CB8AC3E}">
        <p14:creationId xmlns:p14="http://schemas.microsoft.com/office/powerpoint/2010/main" val="8733168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1004665"/>
            <a:ext cx="5111750" cy="1204912"/>
          </a:xfrm>
        </p:spPr>
        <p:txBody>
          <a:bodyPr/>
          <a:lstStyle/>
          <a:p>
            <a:r>
              <a:rPr lang="en-US" b="1" u="sng"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09577"/>
            <a:ext cx="5845549" cy="3503818"/>
          </a:xfrm>
        </p:spPr>
        <p:txBody>
          <a:bodyPr>
            <a:normAutofit/>
          </a:bodyPr>
          <a:lstStyle/>
          <a:p>
            <a:r>
              <a:rPr lang="en-US" sz="1600" dirty="0"/>
              <a:t>In today’s data-driven world, the ability to train powerful language models is crucial for various applications. However, challenges arise when dealing with sensitive or geographically distributed area. Sharing raw data can raise privacy concerns and be impractical due to bandwidth limitations. This is where </a:t>
            </a:r>
            <a:r>
              <a:rPr lang="en-US" sz="1600" b="1" dirty="0"/>
              <a:t>FEDERATED LANGUAGE (FL) </a:t>
            </a:r>
            <a:r>
              <a:rPr lang="en-US" sz="1600" dirty="0"/>
              <a:t>emerges as a promising solution.</a:t>
            </a:r>
            <a:endParaRPr lang="en-US" sz="1600" b="1"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sz="1000" dirty="0"/>
              <a:t>Federated Learning </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824535" y="252344"/>
            <a:ext cx="4179570" cy="1715531"/>
          </a:xfrm>
        </p:spPr>
        <p:txBody>
          <a:bodyPr/>
          <a:lstStyle/>
          <a:p>
            <a:r>
              <a:rPr lang="en-US" sz="2400" dirty="0"/>
              <a:t>Q. What is federated language?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824535" y="2077971"/>
            <a:ext cx="4179570" cy="2159913"/>
          </a:xfrm>
        </p:spPr>
        <p:txBody>
          <a:bodyPr/>
          <a:lstStyle/>
          <a:p>
            <a:r>
              <a:rPr lang="en-US" sz="1800" dirty="0"/>
              <a:t>Ans. </a:t>
            </a:r>
            <a:r>
              <a:rPr lang="en-US" sz="2000" b="1" dirty="0"/>
              <a:t>Federated Language (FL)</a:t>
            </a:r>
            <a:r>
              <a:rPr lang="en-US" sz="1800" b="1" dirty="0"/>
              <a:t> </a:t>
            </a:r>
            <a:r>
              <a:rPr lang="en-US" dirty="0"/>
              <a:t>is a subfield of federated learning applied to natural language processing </a:t>
            </a:r>
            <a:r>
              <a:rPr lang="en-US" b="1" dirty="0"/>
              <a:t>(NLP) </a:t>
            </a:r>
            <a:r>
              <a:rPr lang="en-US" dirty="0"/>
              <a:t>tasks. It allows multiple devices, each with its own private data, to collaboratively train a shared language model without directly sharing the underlying data. </a:t>
            </a:r>
          </a:p>
        </p:txBody>
      </p:sp>
    </p:spTree>
    <p:extLst>
      <p:ext uri="{BB962C8B-B14F-4D97-AF65-F5344CB8AC3E}">
        <p14:creationId xmlns:p14="http://schemas.microsoft.com/office/powerpoint/2010/main" val="37972809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b="1" dirty="0"/>
              <a:t>Unlocking Privacy, Diversity, and Abundance in AI</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pPr algn="ctr"/>
            <a:r>
              <a:rPr lang="en-US" sz="2000" b="1" dirty="0">
                <a:solidFill>
                  <a:schemeClr val="tx1"/>
                </a:solidFill>
              </a:rPr>
              <a:t>Preserving Data Privacy</a:t>
            </a:r>
          </a:p>
          <a:p>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pPr algn="ctr"/>
            <a:r>
              <a:rPr lang="en-US" sz="1800" b="0" dirty="0">
                <a:solidFill>
                  <a:schemeClr val="tx1"/>
                </a:solidFill>
              </a:rPr>
              <a:t>User retains ownership of their data and only share model updates, not the raw data itself</a:t>
            </a:r>
          </a:p>
          <a:p>
            <a:r>
              <a:rPr lang="en-US" dirty="0"/>
              <a:t>​</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41617"/>
            <a:ext cx="2896671" cy="823912"/>
          </a:xfrm>
        </p:spPr>
        <p:txBody>
          <a:bodyPr/>
          <a:lstStyle/>
          <a:p>
            <a:pPr algn="ctr"/>
            <a:r>
              <a:rPr lang="en-US" sz="2000" b="1" dirty="0">
                <a:solidFill>
                  <a:schemeClr val="tx1"/>
                </a:solidFill>
              </a:rPr>
              <a:t>Leveraging Diverse Data</a:t>
            </a:r>
          </a:p>
          <a:p>
            <a:endParaRPr lang="en-US" dirty="0"/>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pPr algn="ctr"/>
            <a:r>
              <a:rPr lang="en-US" sz="1800" b="0" dirty="0">
                <a:solidFill>
                  <a:schemeClr val="tx1"/>
                </a:solidFill>
              </a:rPr>
              <a:t>By combining data from various sources, FL can train more robust and generalizable models </a:t>
            </a:r>
          </a:p>
          <a:p>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pPr algn="ctr"/>
            <a:r>
              <a:rPr lang="en-US" sz="2000" b="1" dirty="0">
                <a:solidFill>
                  <a:schemeClr val="tx1"/>
                </a:solidFill>
              </a:rPr>
              <a:t>Overcoming Data Scarcity</a:t>
            </a:r>
          </a:p>
          <a:p>
            <a:endParaRPr lang="en-US" dirty="0"/>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pPr algn="ctr"/>
            <a:r>
              <a:rPr lang="en-US" sz="1800" b="0" dirty="0">
                <a:solidFill>
                  <a:schemeClr val="tx1"/>
                </a:solidFill>
              </a:rPr>
              <a:t>Even devices with limited data can contribute to the training process</a:t>
            </a:r>
          </a:p>
          <a:p>
            <a:endParaRPr lang="en-US" dirty="0"/>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sz="1100" dirty="0"/>
              <a:t>Federated Learning </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87494794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824535" y="252344"/>
            <a:ext cx="4179570" cy="1715531"/>
          </a:xfrm>
        </p:spPr>
        <p:txBody>
          <a:bodyPr/>
          <a:lstStyle/>
          <a:p>
            <a:r>
              <a:rPr lang="en-US" sz="2400" b="1" dirty="0"/>
              <a:t>Q.</a:t>
            </a:r>
            <a:r>
              <a:rPr lang="en-US" sz="2000" dirty="0"/>
              <a:t> What is the concept of federated language?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824535" y="2077971"/>
            <a:ext cx="4179570" cy="2159913"/>
          </a:xfrm>
        </p:spPr>
        <p:txBody>
          <a:bodyPr>
            <a:normAutofit lnSpcReduction="10000"/>
          </a:bodyPr>
          <a:lstStyle/>
          <a:p>
            <a:r>
              <a:rPr lang="en-US" sz="2000" b="1" dirty="0"/>
              <a:t>Ans</a:t>
            </a:r>
            <a:r>
              <a:rPr lang="en-US" sz="1800" dirty="0"/>
              <a:t>. </a:t>
            </a:r>
            <a:r>
              <a:rPr lang="en-US" sz="1800" b="1" dirty="0"/>
              <a:t>Federated learning (FL) </a:t>
            </a:r>
            <a:r>
              <a:rPr lang="en-US" sz="1800" dirty="0"/>
              <a:t>(often referred to as collaborative learning) is a decentralized approach to training machine learning models. It doesn't require an exchange of data from client devices to global servers. Instead, the raw data on edge devices is used to train the model locally, increasing data privacy.</a:t>
            </a:r>
            <a:endParaRPr lang="en-US" dirty="0"/>
          </a:p>
        </p:txBody>
      </p:sp>
    </p:spTree>
    <p:extLst>
      <p:ext uri="{BB962C8B-B14F-4D97-AF65-F5344CB8AC3E}">
        <p14:creationId xmlns:p14="http://schemas.microsoft.com/office/powerpoint/2010/main" val="279907082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1925620"/>
            <a:ext cx="6696075" cy="731520"/>
          </a:xfrm>
        </p:spPr>
        <p:txBody>
          <a:bodyPr>
            <a:normAutofit fontScale="90000"/>
          </a:bodyPr>
          <a:lstStyle/>
          <a:p>
            <a:r>
              <a:rPr lang="en-US" dirty="0"/>
              <a:t>Q. How does </a:t>
            </a:r>
            <a:r>
              <a:rPr lang="en-US" sz="3100" b="1" dirty="0"/>
              <a:t>F</a:t>
            </a:r>
            <a:r>
              <a:rPr lang="en-US" b="1" dirty="0"/>
              <a:t>ederated language </a:t>
            </a:r>
            <a:r>
              <a:rPr lang="en-US" dirty="0"/>
              <a:t>works ?</a:t>
            </a:r>
            <a:endParaRPr lang="en-US" sz="3200"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sz="1050" dirty="0"/>
              <a:t>Federated Learning </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4" name="Title 1">
            <a:extLst>
              <a:ext uri="{FF2B5EF4-FFF2-40B4-BE49-F238E27FC236}">
                <a16:creationId xmlns:a16="http://schemas.microsoft.com/office/drawing/2014/main" id="{A58746A8-F891-67DC-7D74-F2A9516AACDC}"/>
              </a:ext>
            </a:extLst>
          </p:cNvPr>
          <p:cNvSpPr txBox="1">
            <a:spLocks/>
          </p:cNvSpPr>
          <p:nvPr/>
        </p:nvSpPr>
        <p:spPr>
          <a:xfrm>
            <a:off x="4657724" y="2904564"/>
            <a:ext cx="6696075" cy="279401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endParaRPr lang="en-US" dirty="0"/>
          </a:p>
        </p:txBody>
      </p:sp>
      <p:sp>
        <p:nvSpPr>
          <p:cNvPr id="8" name="TextBox 7">
            <a:extLst>
              <a:ext uri="{FF2B5EF4-FFF2-40B4-BE49-F238E27FC236}">
                <a16:creationId xmlns:a16="http://schemas.microsoft.com/office/drawing/2014/main" id="{E9B19636-F3F6-B531-8752-D8D342BBE345}"/>
              </a:ext>
            </a:extLst>
          </p:cNvPr>
          <p:cNvSpPr txBox="1"/>
          <p:nvPr/>
        </p:nvSpPr>
        <p:spPr>
          <a:xfrm>
            <a:off x="4315050" y="2596186"/>
            <a:ext cx="7152602" cy="3447098"/>
          </a:xfrm>
          <a:prstGeom prst="rect">
            <a:avLst/>
          </a:prstGeom>
          <a:noFill/>
        </p:spPr>
        <p:txBody>
          <a:bodyPr wrap="square">
            <a:spAutoFit/>
          </a:bodyPr>
          <a:lstStyle/>
          <a:p>
            <a:pPr algn="ctr"/>
            <a:r>
              <a:rPr lang="en-US" sz="2000" b="1" dirty="0"/>
              <a:t>Answer</a:t>
            </a:r>
          </a:p>
          <a:p>
            <a:pPr marL="285750" indent="-285750">
              <a:buFont typeface="Wingdings" panose="05000000000000000000" pitchFamily="2" charset="2"/>
              <a:buChar char="v"/>
            </a:pPr>
            <a:r>
              <a:rPr lang="en-US" b="1" dirty="0">
                <a:solidFill>
                  <a:schemeClr val="tx1"/>
                </a:solidFill>
              </a:rPr>
              <a:t>Model Initialization: </a:t>
            </a:r>
            <a:r>
              <a:rPr lang="en-US" dirty="0">
                <a:solidFill>
                  <a:schemeClr val="tx1"/>
                </a:solidFill>
              </a:rPr>
              <a:t>A central server initializes a global model and sends it to participating devices.</a:t>
            </a:r>
          </a:p>
          <a:p>
            <a:endParaRPr lang="en-US" dirty="0">
              <a:solidFill>
                <a:schemeClr val="tx1"/>
              </a:solidFill>
            </a:endParaRPr>
          </a:p>
          <a:p>
            <a:pPr marL="285750" indent="-285750">
              <a:buFont typeface="Wingdings" panose="05000000000000000000" pitchFamily="2" charset="2"/>
              <a:buChar char="v"/>
            </a:pPr>
            <a:r>
              <a:rPr lang="en-US" b="1" dirty="0"/>
              <a:t>Local Training: </a:t>
            </a:r>
            <a:r>
              <a:rPr lang="en-US" dirty="0"/>
              <a:t>Each device trains the model on its own data, generating local updates.</a:t>
            </a:r>
          </a:p>
          <a:p>
            <a:endParaRPr lang="en-US" dirty="0"/>
          </a:p>
          <a:p>
            <a:pPr marL="285750" indent="-285750">
              <a:buFont typeface="Wingdings" panose="05000000000000000000" pitchFamily="2" charset="2"/>
              <a:buChar char="v"/>
            </a:pPr>
            <a:r>
              <a:rPr lang="en-US" b="1" dirty="0">
                <a:solidFill>
                  <a:schemeClr val="tx1"/>
                </a:solidFill>
              </a:rPr>
              <a:t>Model Agg</a:t>
            </a:r>
            <a:r>
              <a:rPr lang="en-US" b="1" dirty="0"/>
              <a:t>regation: </a:t>
            </a:r>
            <a:r>
              <a:rPr lang="en-US" dirty="0"/>
              <a:t>The local updates are aggregated and averaged on the server, updating the global  model. </a:t>
            </a:r>
          </a:p>
          <a:p>
            <a:endParaRPr lang="en-US" dirty="0"/>
          </a:p>
          <a:p>
            <a:pPr marL="285750" indent="-285750">
              <a:buFont typeface="Wingdings" panose="05000000000000000000" pitchFamily="2" charset="2"/>
              <a:buChar char="v"/>
            </a:pPr>
            <a:r>
              <a:rPr lang="en-US" b="1" dirty="0">
                <a:solidFill>
                  <a:schemeClr val="tx1"/>
                </a:solidFill>
              </a:rPr>
              <a:t>Model Update</a:t>
            </a:r>
            <a:r>
              <a:rPr lang="en-US" b="1" dirty="0"/>
              <a:t>: </a:t>
            </a:r>
            <a:r>
              <a:rPr lang="en-US" dirty="0"/>
              <a:t>The updated global model is sent back to the devices for                              further training.</a:t>
            </a:r>
            <a:endParaRPr lang="en-US" sz="2000" b="1" dirty="0">
              <a:solidFill>
                <a:schemeClr val="tx1"/>
              </a:solidFill>
            </a:endParaRPr>
          </a:p>
        </p:txBody>
      </p:sp>
    </p:spTree>
    <p:extLst>
      <p:ext uri="{BB962C8B-B14F-4D97-AF65-F5344CB8AC3E}">
        <p14:creationId xmlns:p14="http://schemas.microsoft.com/office/powerpoint/2010/main" val="74437974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2205317" y="1740178"/>
            <a:ext cx="9972341" cy="1010842"/>
          </a:xfrm>
        </p:spPr>
        <p:txBody>
          <a:bodyPr>
            <a:normAutofit/>
          </a:bodyPr>
          <a:lstStyle/>
          <a:p>
            <a:pPr marL="285750" indent="-285750">
              <a:buFont typeface="Arial" panose="020B0604020202020204" pitchFamily="34" charset="0"/>
              <a:buChar char="•"/>
            </a:pPr>
            <a:r>
              <a:rPr lang="en-US" sz="1800" b="1" dirty="0"/>
              <a:t>Privacy-Preserving:</a:t>
            </a:r>
            <a:r>
              <a:rPr lang="en-US" sz="1500" dirty="0"/>
              <a:t> Protects sensitive user data.</a:t>
            </a:r>
            <a:endParaRPr lang="en-US" sz="1500" b="1"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2796989" y="2805782"/>
            <a:ext cx="9111726" cy="1010842"/>
          </a:xfrm>
        </p:spPr>
        <p:txBody>
          <a:bodyPr>
            <a:normAutofit/>
          </a:bodyPr>
          <a:lstStyle/>
          <a:p>
            <a:pPr marL="285750" indent="-285750">
              <a:buFont typeface="Arial" panose="020B0604020202020204" pitchFamily="34" charset="0"/>
              <a:buChar char="•"/>
            </a:pPr>
            <a:r>
              <a:rPr lang="en-US" sz="1800" b="1" dirty="0"/>
              <a:t>Scalability:</a:t>
            </a:r>
            <a:r>
              <a:rPr lang="en-US" sz="1500" b="1" dirty="0"/>
              <a:t> </a:t>
            </a:r>
            <a:r>
              <a:rPr lang="en-US" sz="1500" dirty="0"/>
              <a:t>Allows training on massive datasets across geographically distributed devices</a:t>
            </a:r>
            <a:r>
              <a:rPr lang="en-US" sz="1600" dirty="0"/>
              <a:t>.</a:t>
            </a:r>
            <a:endParaRPr lang="en-US" sz="1200" b="1" dirty="0"/>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3394048" y="3895242"/>
            <a:ext cx="8783611" cy="1010842"/>
          </a:xfrm>
        </p:spPr>
        <p:txBody>
          <a:bodyPr>
            <a:normAutofit/>
          </a:bodyPr>
          <a:lstStyle/>
          <a:p>
            <a:pPr marL="285750" indent="-285750">
              <a:buFont typeface="Arial" panose="020B0604020202020204" pitchFamily="34" charset="0"/>
              <a:buChar char="•"/>
            </a:pPr>
            <a:r>
              <a:rPr lang="en-US" sz="1800" b="1" dirty="0"/>
              <a:t>Reduced communication overhead:</a:t>
            </a:r>
            <a:r>
              <a:rPr lang="en-US" sz="1600" dirty="0"/>
              <a:t> </a:t>
            </a:r>
            <a:r>
              <a:rPr lang="en-US" sz="1500" dirty="0"/>
              <a:t>Only transmits model updates, not the entire datasets. </a:t>
            </a:r>
            <a:endParaRPr lang="en-US" sz="1500" b="1" dirty="0"/>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3969965" y="4964278"/>
            <a:ext cx="8207694" cy="1010842"/>
          </a:xfrm>
        </p:spPr>
        <p:txBody>
          <a:bodyPr>
            <a:normAutofit/>
          </a:bodyPr>
          <a:lstStyle/>
          <a:p>
            <a:pPr marL="285750" indent="-285750">
              <a:buFont typeface="Arial" panose="020B0604020202020204" pitchFamily="34" charset="0"/>
              <a:buChar char="•"/>
            </a:pPr>
            <a:r>
              <a:rPr lang="en-US" sz="1800" b="1" dirty="0"/>
              <a:t>Improved model performance:</a:t>
            </a:r>
            <a:r>
              <a:rPr lang="en-US" sz="1500" b="1" dirty="0"/>
              <a:t> </a:t>
            </a:r>
            <a:r>
              <a:rPr lang="en-US" sz="1500" dirty="0"/>
              <a:t>Leverages diverse data sources for better generalization.</a:t>
            </a:r>
            <a:r>
              <a:rPr lang="en-US" sz="1500" b="1" dirty="0"/>
              <a:t>  </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Federated Learning</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8</a:t>
            </a:fld>
            <a:endParaRPr lang="en-US" dirty="0"/>
          </a:p>
        </p:txBody>
      </p:sp>
      <p:sp>
        <p:nvSpPr>
          <p:cNvPr id="7" name="Text Placeholder 11">
            <a:extLst>
              <a:ext uri="{FF2B5EF4-FFF2-40B4-BE49-F238E27FC236}">
                <a16:creationId xmlns:a16="http://schemas.microsoft.com/office/drawing/2014/main" id="{E05B3895-82C1-D4D5-85D6-690F7C42BC1D}"/>
              </a:ext>
            </a:extLst>
          </p:cNvPr>
          <p:cNvSpPr txBox="1">
            <a:spLocks/>
          </p:cNvSpPr>
          <p:nvPr/>
        </p:nvSpPr>
        <p:spPr>
          <a:xfrm>
            <a:off x="3544660" y="473526"/>
            <a:ext cx="5102680"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t>Benefits of Federated Language:</a:t>
            </a:r>
          </a:p>
        </p:txBody>
      </p:sp>
    </p:spTree>
    <p:extLst>
      <p:ext uri="{BB962C8B-B14F-4D97-AF65-F5344CB8AC3E}">
        <p14:creationId xmlns:p14="http://schemas.microsoft.com/office/powerpoint/2010/main" val="33210432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b="1" dirty="0"/>
              <a:t>This approach enables </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371730" y="2563242"/>
            <a:ext cx="2882475" cy="823912"/>
          </a:xfrm>
        </p:spPr>
        <p:txBody>
          <a:bodyPr/>
          <a:lstStyle/>
          <a:p>
            <a:pPr algn="ctr"/>
            <a:r>
              <a:rPr lang="en-US" b="1" dirty="0"/>
              <a:t>Non-IID Data</a:t>
            </a:r>
          </a:p>
          <a:p>
            <a:pPr algn="ctr"/>
            <a:endParaRPr lang="en-US" b="1"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364193" y="3288110"/>
            <a:ext cx="2882475" cy="1997867"/>
          </a:xfrm>
        </p:spPr>
        <p:txBody>
          <a:bodyPr>
            <a:normAutofit/>
          </a:bodyPr>
          <a:lstStyle/>
          <a:p>
            <a:pPr algn="ctr"/>
            <a:r>
              <a:rPr lang="en-US" sz="1800" dirty="0"/>
              <a:t>Devices may have different data distributions, leading to performance issue.</a:t>
            </a:r>
            <a:r>
              <a:rPr lang="en-US" dirty="0"/>
              <a:t>​</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5991818" y="2383789"/>
            <a:ext cx="2896671" cy="823912"/>
          </a:xfrm>
        </p:spPr>
        <p:txBody>
          <a:bodyPr/>
          <a:lstStyle/>
          <a:p>
            <a:pPr algn="ctr"/>
            <a:r>
              <a:rPr lang="en-US" b="1" dirty="0"/>
              <a:t>Security and Privacy Risks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6136680" y="3393080"/>
            <a:ext cx="2896671" cy="1997867"/>
          </a:xfrm>
        </p:spPr>
        <p:txBody>
          <a:bodyPr>
            <a:normAutofit/>
          </a:bodyPr>
          <a:lstStyle/>
          <a:p>
            <a:pPr algn="ctr"/>
            <a:r>
              <a:rPr lang="en-US" sz="1800" b="0" dirty="0">
                <a:solidFill>
                  <a:schemeClr val="tx1"/>
                </a:solidFill>
              </a:rPr>
              <a:t>Adversarial attacks and data leakage are potential concerns. </a:t>
            </a:r>
          </a:p>
          <a:p>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937795" y="2383789"/>
            <a:ext cx="2882475" cy="823912"/>
          </a:xfrm>
        </p:spPr>
        <p:txBody>
          <a:bodyPr/>
          <a:lstStyle/>
          <a:p>
            <a:pPr algn="ctr"/>
            <a:r>
              <a:rPr lang="en-US" b="1" dirty="0"/>
              <a:t>Model Interpretability</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9019155" y="3429000"/>
            <a:ext cx="2882475" cy="1997867"/>
          </a:xfrm>
        </p:spPr>
        <p:txBody>
          <a:bodyPr>
            <a:normAutofit/>
          </a:bodyPr>
          <a:lstStyle/>
          <a:p>
            <a:pPr algn="ctr"/>
            <a:r>
              <a:rPr lang="en-US" sz="1800" dirty="0"/>
              <a:t>Understanding how Federated Learning (FL) models work remains challenging.</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sz="1100" dirty="0"/>
              <a:t>Federated Learning </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9" name="Text Placeholder 2">
            <a:extLst>
              <a:ext uri="{FF2B5EF4-FFF2-40B4-BE49-F238E27FC236}">
                <a16:creationId xmlns:a16="http://schemas.microsoft.com/office/drawing/2014/main" id="{D9571A91-D205-D2D0-8FFA-10C2759D9337}"/>
              </a:ext>
            </a:extLst>
          </p:cNvPr>
          <p:cNvSpPr txBox="1">
            <a:spLocks/>
          </p:cNvSpPr>
          <p:nvPr/>
        </p:nvSpPr>
        <p:spPr>
          <a:xfrm>
            <a:off x="3060037" y="2739440"/>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1" dirty="0"/>
              <a:t>Communication Overhead</a:t>
            </a:r>
          </a:p>
          <a:p>
            <a:pPr algn="ctr"/>
            <a:endParaRPr lang="en-US" b="1" dirty="0"/>
          </a:p>
        </p:txBody>
      </p:sp>
      <p:sp>
        <p:nvSpPr>
          <p:cNvPr id="12" name="Content Placeholder 3">
            <a:extLst>
              <a:ext uri="{FF2B5EF4-FFF2-40B4-BE49-F238E27FC236}">
                <a16:creationId xmlns:a16="http://schemas.microsoft.com/office/drawing/2014/main" id="{29CE5024-9331-B80D-334E-E0F104BC7AD5}"/>
              </a:ext>
            </a:extLst>
          </p:cNvPr>
          <p:cNvSpPr txBox="1">
            <a:spLocks/>
          </p:cNvSpPr>
          <p:nvPr/>
        </p:nvSpPr>
        <p:spPr>
          <a:xfrm>
            <a:off x="3246668" y="3288111"/>
            <a:ext cx="2882475" cy="19978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t>Frequent communication between devices and the server can be resource-intensive</a:t>
            </a:r>
            <a:r>
              <a:rPr lang="en-US" dirty="0"/>
              <a:t>​.</a:t>
            </a:r>
          </a:p>
        </p:txBody>
      </p:sp>
    </p:spTree>
    <p:extLst>
      <p:ext uri="{BB962C8B-B14F-4D97-AF65-F5344CB8AC3E}">
        <p14:creationId xmlns:p14="http://schemas.microsoft.com/office/powerpoint/2010/main" val="3080957354"/>
      </p:ext>
    </p:extLst>
  </p:cSld>
  <p:clrMapOvr>
    <a:masterClrMapping/>
  </p:clrMapOvr>
  <p:transition spd="med">
    <p:pull/>
  </p:transition>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{D1B80934-98A2-489E-8816-B3DEB388F0DF}tf67328976_win32</Template>
  <TotalTime>177</TotalTime>
  <Words>868</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Google Sans</vt:lpstr>
      <vt:lpstr>Tenorite</vt:lpstr>
      <vt:lpstr>Wingdings</vt:lpstr>
      <vt:lpstr>Office Theme</vt:lpstr>
      <vt:lpstr>Federated Learning </vt:lpstr>
      <vt:lpstr>MEET OUR TEAM  </vt:lpstr>
      <vt:lpstr>INTRODUCTION</vt:lpstr>
      <vt:lpstr>Q. What is federated language?</vt:lpstr>
      <vt:lpstr>Unlocking Privacy, Diversity, and Abundance in AI</vt:lpstr>
      <vt:lpstr>Q. What is the concept of federated language?</vt:lpstr>
      <vt:lpstr>Q. How does Federated language works ?</vt:lpstr>
      <vt:lpstr>PowerPoint Presentation</vt:lpstr>
      <vt:lpstr>This approach enables </vt:lpstr>
      <vt:lpstr>Difference between  federated learning and machine language</vt:lpstr>
      <vt:lpstr>Applications of federated language: </vt:lpstr>
      <vt:lpstr>Addressing the Challenges</vt:lpstr>
      <vt:lpstr>Key Concepts </vt:lpstr>
      <vt:lpstr>SUMMARY:</vt:lpstr>
      <vt:lpstr>Any Questions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 </dc:title>
  <dc:creator>FNU LNU</dc:creator>
  <cp:lastModifiedBy>FNU LNU</cp:lastModifiedBy>
  <cp:revision>2</cp:revision>
  <dcterms:created xsi:type="dcterms:W3CDTF">2023-12-08T06:13:58Z</dcterms:created>
  <dcterms:modified xsi:type="dcterms:W3CDTF">2023-12-10T08:11:46Z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2023-12-08T06:28:10Z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51db0c07-a158-4f0b-972a-2976ac00a5fd</vt:lpwstr>
  </property>
  <property fmtid="{D5CDD505-2E9C-101B-9397-08002B2CF9AE}" pid="9" name="MSIP_Label_defa4170-0d19-0005-0004-bc88714345d2_ActionId">
    <vt:lpwstr>81bf283d-03e6-4344-a6a9-30e9a336aa97</vt:lpwstr>
  </property>
  <property fmtid="{D5CDD505-2E9C-101B-9397-08002B2CF9AE}" pid="10" name="MSIP_Label_defa4170-0d19-0005-0004-bc88714345d2_ContentBits">
    <vt:lpwstr>0</vt:lpwstr>
  </property>
</Properties>
</file>