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1" r:id="rId4"/>
    <p:sldId id="281" r:id="rId5"/>
    <p:sldId id="270" r:id="rId6"/>
    <p:sldId id="268" r:id="rId7"/>
    <p:sldId id="260" r:id="rId8"/>
    <p:sldId id="261" r:id="rId9"/>
    <p:sldId id="262" r:id="rId10"/>
    <p:sldId id="263" r:id="rId11"/>
    <p:sldId id="264" r:id="rId12"/>
    <p:sldId id="265" r:id="rId13"/>
    <p:sldId id="266" r:id="rId14"/>
    <p:sldId id="267" r:id="rId15"/>
    <p:sldId id="272" r:id="rId16"/>
    <p:sldId id="273" r:id="rId17"/>
    <p:sldId id="274" r:id="rId18"/>
    <p:sldId id="275" r:id="rId19"/>
    <p:sldId id="277" r:id="rId20"/>
    <p:sldId id="276"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84460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90C9-FDB0-4AF3-86E8-6ED1143E4015}"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783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347437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5657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1986443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546656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1036232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3583582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371534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110415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314951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CB90C9-FDB0-4AF3-86E8-6ED1143E4015}"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37660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CB90C9-FDB0-4AF3-86E8-6ED1143E4015}"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31335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92131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21827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2CB90C9-FDB0-4AF3-86E8-6ED1143E4015}" type="datetimeFigureOut">
              <a:rPr lang="en-US" smtClean="0"/>
              <a:t>9/19/2022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1693955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B90C9-FDB0-4AF3-86E8-6ED1143E4015}"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A434E-8AAC-40CE-913D-1ADE1A81D43C}" type="slidenum">
              <a:rPr lang="en-US" smtClean="0"/>
              <a:t>‹#›</a:t>
            </a:fld>
            <a:endParaRPr lang="en-US"/>
          </a:p>
        </p:txBody>
      </p:sp>
    </p:spTree>
    <p:extLst>
      <p:ext uri="{BB962C8B-B14F-4D97-AF65-F5344CB8AC3E}">
        <p14:creationId xmlns:p14="http://schemas.microsoft.com/office/powerpoint/2010/main" val="97574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CB90C9-FDB0-4AF3-86E8-6ED1143E4015}" type="datetimeFigureOut">
              <a:rPr lang="en-US" smtClean="0"/>
              <a:t>9/19/2022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B5A434E-8AAC-40CE-913D-1ADE1A81D43C}" type="slidenum">
              <a:rPr lang="en-US" smtClean="0"/>
              <a:t>‹#›</a:t>
            </a:fld>
            <a:endParaRPr lang="en-US"/>
          </a:p>
        </p:txBody>
      </p:sp>
    </p:spTree>
    <p:extLst>
      <p:ext uri="{BB962C8B-B14F-4D97-AF65-F5344CB8AC3E}">
        <p14:creationId xmlns:p14="http://schemas.microsoft.com/office/powerpoint/2010/main" val="3994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49783" y="1176951"/>
            <a:ext cx="3304515" cy="1107996"/>
          </a:xfrm>
          <a:prstGeom prst="rect">
            <a:avLst/>
          </a:prstGeom>
          <a:noFill/>
        </p:spPr>
        <p:txBody>
          <a:bodyPr wrap="square" rtlCol="0">
            <a:spAutoFit/>
          </a:bodyPr>
          <a:lstStyle/>
          <a:p>
            <a:r>
              <a:rPr lang="en-US" sz="6600" b="1" dirty="0" smtClean="0">
                <a:latin typeface="Freestyle Script" panose="030804020302050B0404" pitchFamily="66" charset="0"/>
              </a:rPr>
              <a:t>Welcome </a:t>
            </a:r>
            <a:endParaRPr lang="en-US" sz="6600" b="1" dirty="0">
              <a:latin typeface="Freestyle Script" panose="030804020302050B0404" pitchFamily="66" charset="0"/>
            </a:endParaRPr>
          </a:p>
        </p:txBody>
      </p:sp>
      <p:sp>
        <p:nvSpPr>
          <p:cNvPr id="6" name="TextBox 5"/>
          <p:cNvSpPr txBox="1"/>
          <p:nvPr/>
        </p:nvSpPr>
        <p:spPr>
          <a:xfrm>
            <a:off x="5649363" y="2569510"/>
            <a:ext cx="1348966" cy="1107996"/>
          </a:xfrm>
          <a:prstGeom prst="rect">
            <a:avLst/>
          </a:prstGeom>
          <a:noFill/>
        </p:spPr>
        <p:txBody>
          <a:bodyPr wrap="square" rtlCol="0">
            <a:spAutoFit/>
          </a:bodyPr>
          <a:lstStyle/>
          <a:p>
            <a:r>
              <a:rPr lang="en-US" sz="6600" b="1" dirty="0" smtClean="0">
                <a:latin typeface="Freestyle Script" panose="030804020302050B0404" pitchFamily="66" charset="0"/>
              </a:rPr>
              <a:t>to</a:t>
            </a:r>
            <a:endParaRPr lang="en-US" sz="6600" b="1" dirty="0">
              <a:latin typeface="Freestyle Script" panose="030804020302050B0404" pitchFamily="66" charset="0"/>
            </a:endParaRPr>
          </a:p>
        </p:txBody>
      </p:sp>
      <p:sp>
        <p:nvSpPr>
          <p:cNvPr id="7" name="TextBox 6"/>
          <p:cNvSpPr txBox="1"/>
          <p:nvPr/>
        </p:nvSpPr>
        <p:spPr>
          <a:xfrm>
            <a:off x="6998329" y="4164595"/>
            <a:ext cx="2100404" cy="1107996"/>
          </a:xfrm>
          <a:prstGeom prst="rect">
            <a:avLst/>
          </a:prstGeom>
          <a:noFill/>
        </p:spPr>
        <p:txBody>
          <a:bodyPr wrap="square" rtlCol="0">
            <a:spAutoFit/>
          </a:bodyPr>
          <a:lstStyle/>
          <a:p>
            <a:r>
              <a:rPr lang="en-US" sz="6600" b="1" dirty="0" smtClean="0">
                <a:latin typeface="Freestyle Script" panose="030804020302050B0404" pitchFamily="66" charset="0"/>
              </a:rPr>
              <a:t>Class</a:t>
            </a:r>
            <a:endParaRPr lang="en-US" sz="6600" b="1" dirty="0">
              <a:latin typeface="Freestyle Script" panose="030804020302050B0404" pitchFamily="66" charset="0"/>
            </a:endParaRPr>
          </a:p>
        </p:txBody>
      </p:sp>
      <p:sp>
        <p:nvSpPr>
          <p:cNvPr id="8" name="TextBox 7"/>
          <p:cNvSpPr txBox="1"/>
          <p:nvPr/>
        </p:nvSpPr>
        <p:spPr>
          <a:xfrm>
            <a:off x="3657600" y="5692709"/>
            <a:ext cx="4725908" cy="461665"/>
          </a:xfrm>
          <a:prstGeom prst="rect">
            <a:avLst/>
          </a:prstGeom>
          <a:noFill/>
        </p:spPr>
        <p:txBody>
          <a:bodyPr wrap="square" rtlCol="0">
            <a:spAutoFit/>
          </a:bodyPr>
          <a:lstStyle/>
          <a:p>
            <a:r>
              <a:rPr lang="en-US" sz="2400" b="1" dirty="0" smtClean="0"/>
              <a:t>Presented by: Miss </a:t>
            </a:r>
            <a:r>
              <a:rPr lang="en-US" sz="2400" b="1" dirty="0" err="1" smtClean="0"/>
              <a:t>Irram</a:t>
            </a:r>
            <a:r>
              <a:rPr lang="en-US" sz="2400" b="1" dirty="0" smtClean="0"/>
              <a:t> Malik </a:t>
            </a:r>
            <a:endParaRPr lang="en-US" sz="2400" b="1" dirty="0"/>
          </a:p>
        </p:txBody>
      </p:sp>
    </p:spTree>
    <p:extLst>
      <p:ext uri="{BB962C8B-B14F-4D97-AF65-F5344CB8AC3E}">
        <p14:creationId xmlns:p14="http://schemas.microsoft.com/office/powerpoint/2010/main" val="2298694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How ideology of Pakistan took shape?</a:t>
            </a:r>
            <a:endParaRPr lang="en-US" dirty="0"/>
          </a:p>
        </p:txBody>
      </p:sp>
      <p:sp>
        <p:nvSpPr>
          <p:cNvPr id="3" name="Content Placeholder 2"/>
          <p:cNvSpPr>
            <a:spLocks noGrp="1"/>
          </p:cNvSpPr>
          <p:nvPr>
            <p:ph idx="1"/>
          </p:nvPr>
        </p:nvSpPr>
        <p:spPr/>
        <p:txBody>
          <a:bodyPr/>
          <a:lstStyle/>
          <a:p>
            <a:r>
              <a:rPr lang="en-US" dirty="0" smtClean="0"/>
              <a:t>The ideology of Pakistan took shape gradually through an evolutionary process.</a:t>
            </a:r>
          </a:p>
          <a:p>
            <a:r>
              <a:rPr lang="en-US" dirty="0" smtClean="0"/>
              <a:t> The historical experiences of the Muslims of the sub-continent.</a:t>
            </a:r>
          </a:p>
          <a:p>
            <a:r>
              <a:rPr lang="en-US" dirty="0" smtClean="0"/>
              <a:t>British Raj and its policies</a:t>
            </a:r>
          </a:p>
          <a:p>
            <a:r>
              <a:rPr lang="en-US" dirty="0" smtClean="0"/>
              <a:t>Role of </a:t>
            </a:r>
            <a:r>
              <a:rPr lang="en-US" dirty="0" err="1" smtClean="0"/>
              <a:t>Allama</a:t>
            </a:r>
            <a:r>
              <a:rPr lang="en-US" dirty="0" smtClean="0"/>
              <a:t> Iqbal</a:t>
            </a:r>
          </a:p>
          <a:p>
            <a:r>
              <a:rPr lang="en-US" dirty="0" smtClean="0"/>
              <a:t>Role of Muhammad Ali Jinnah</a:t>
            </a:r>
          </a:p>
          <a:p>
            <a:r>
              <a:rPr lang="en-US" dirty="0" smtClean="0"/>
              <a:t>Objective Resolution and how it transformed the ideology?</a:t>
            </a:r>
            <a:endParaRPr lang="en-US" dirty="0"/>
          </a:p>
        </p:txBody>
      </p:sp>
    </p:spTree>
    <p:extLst>
      <p:ext uri="{BB962C8B-B14F-4D97-AF65-F5344CB8AC3E}">
        <p14:creationId xmlns:p14="http://schemas.microsoft.com/office/powerpoint/2010/main" val="109229909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Ideological basis of Nationalism in Sub-continent</a:t>
            </a:r>
            <a:endParaRPr lang="en-US" dirty="0"/>
          </a:p>
        </p:txBody>
      </p:sp>
      <p:sp>
        <p:nvSpPr>
          <p:cNvPr id="3" name="Content Placeholder 2"/>
          <p:cNvSpPr>
            <a:spLocks noGrp="1"/>
          </p:cNvSpPr>
          <p:nvPr>
            <p:ph idx="1"/>
          </p:nvPr>
        </p:nvSpPr>
        <p:spPr/>
        <p:txBody>
          <a:bodyPr/>
          <a:lstStyle/>
          <a:p>
            <a:r>
              <a:rPr lang="en-US" dirty="0" smtClean="0"/>
              <a:t>Historical basis</a:t>
            </a:r>
          </a:p>
          <a:p>
            <a:r>
              <a:rPr lang="en-US" dirty="0" smtClean="0"/>
              <a:t>Religious basis</a:t>
            </a:r>
          </a:p>
          <a:p>
            <a:r>
              <a:rPr lang="en-US" dirty="0" smtClean="0"/>
              <a:t>Political basis</a:t>
            </a:r>
          </a:p>
          <a:p>
            <a:r>
              <a:rPr lang="en-US" dirty="0" smtClean="0"/>
              <a:t>Cultural basis</a:t>
            </a:r>
          </a:p>
          <a:p>
            <a:r>
              <a:rPr lang="en-US" dirty="0" smtClean="0"/>
              <a:t>Psychological basis</a:t>
            </a:r>
            <a:endParaRPr lang="en-US" dirty="0"/>
          </a:p>
        </p:txBody>
      </p:sp>
    </p:spTree>
    <p:extLst>
      <p:ext uri="{BB962C8B-B14F-4D97-AF65-F5344CB8AC3E}">
        <p14:creationId xmlns:p14="http://schemas.microsoft.com/office/powerpoint/2010/main" val="271100661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 </a:t>
            </a:r>
            <a:r>
              <a:rPr lang="en-US" sz="4000" dirty="0" smtClean="0">
                <a:latin typeface="Times New Roman" panose="02020603050405020304" pitchFamily="18" charset="0"/>
                <a:cs typeface="Times New Roman" panose="02020603050405020304" pitchFamily="18" charset="0"/>
              </a:rPr>
              <a:t>Why the discontented Muslims of Sub-continent demanded for a separate homeland</a:t>
            </a:r>
            <a:r>
              <a:rPr lang="en-US" dirty="0" smtClean="0"/>
              <a:t>?</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It was due to the realization of the Muslims of Sub-continent that they are different from the Hindus at first they demanded for a separate electorates. However, with the passage of they realized that their future in a ‘ Democratic India’ dominated by Hindu majority was not safe, they changed their demand to a separate state and resultantly got independent state in 1947.</a:t>
            </a:r>
          </a:p>
          <a:p>
            <a:r>
              <a:rPr lang="en-US" dirty="0" smtClean="0"/>
              <a:t>Existence of various doctrines in society.</a:t>
            </a:r>
          </a:p>
          <a:p>
            <a:r>
              <a:rPr lang="en-US" dirty="0" smtClean="0"/>
              <a:t>Muslim Nationalism.</a:t>
            </a:r>
          </a:p>
          <a:p>
            <a:r>
              <a:rPr lang="en-US" dirty="0" smtClean="0"/>
              <a:t>Crucial role of notable figures.</a:t>
            </a:r>
          </a:p>
          <a:p>
            <a:r>
              <a:rPr lang="en-US" dirty="0" smtClean="0"/>
              <a:t>Decline of Mughal Empire.</a:t>
            </a:r>
            <a:endParaRPr lang="en-US" dirty="0"/>
          </a:p>
        </p:txBody>
      </p:sp>
    </p:spTree>
    <p:extLst>
      <p:ext uri="{BB962C8B-B14F-4D97-AF65-F5344CB8AC3E}">
        <p14:creationId xmlns:p14="http://schemas.microsoft.com/office/powerpoint/2010/main" val="828286298"/>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r>
              <a:rPr lang="en-US" dirty="0" smtClean="0"/>
              <a:t>The Muslims believed that Islam and Hinduism are not only two religions, but are two social </a:t>
            </a:r>
            <a:r>
              <a:rPr lang="en-US" dirty="0" smtClean="0"/>
              <a:t>orders.</a:t>
            </a:r>
            <a:endParaRPr lang="en-US" dirty="0" smtClean="0"/>
          </a:p>
          <a:p>
            <a:r>
              <a:rPr lang="en-US" dirty="0" smtClean="0"/>
              <a:t>An in-depth analysis of the history of this land proves that differences between Hindus and Muslims are </a:t>
            </a:r>
            <a:r>
              <a:rPr lang="en-US" dirty="0" smtClean="0"/>
              <a:t>unlimited.</a:t>
            </a:r>
            <a:endParaRPr lang="en-US" dirty="0" smtClean="0"/>
          </a:p>
          <a:p>
            <a:r>
              <a:rPr lang="en-US" dirty="0" smtClean="0"/>
              <a:t>Despite living together for more than centuries, they continued to develop different cultural values and religious practices. Their eating habits,  music, architecture and script, all are poles apart.</a:t>
            </a:r>
            <a:endParaRPr lang="en-US" dirty="0"/>
          </a:p>
        </p:txBody>
      </p:sp>
    </p:spTree>
    <p:extLst>
      <p:ext uri="{BB962C8B-B14F-4D97-AF65-F5344CB8AC3E}">
        <p14:creationId xmlns:p14="http://schemas.microsoft.com/office/powerpoint/2010/main" val="2976847807"/>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Foundations of Pakistan’s Ideology</a:t>
            </a:r>
            <a:endParaRPr lang="en-US" dirty="0"/>
          </a:p>
        </p:txBody>
      </p:sp>
      <p:sp>
        <p:nvSpPr>
          <p:cNvPr id="3" name="Content Placeholder 2"/>
          <p:cNvSpPr>
            <a:spLocks noGrp="1"/>
          </p:cNvSpPr>
          <p:nvPr>
            <p:ph idx="1"/>
          </p:nvPr>
        </p:nvSpPr>
        <p:spPr/>
        <p:txBody>
          <a:bodyPr/>
          <a:lstStyle/>
          <a:p>
            <a:r>
              <a:rPr lang="en-US" dirty="0" smtClean="0"/>
              <a:t>Islam</a:t>
            </a:r>
          </a:p>
          <a:p>
            <a:r>
              <a:rPr lang="en-US" dirty="0" smtClean="0"/>
              <a:t>Two Nation Theory</a:t>
            </a:r>
          </a:p>
          <a:p>
            <a:r>
              <a:rPr lang="en-US" dirty="0" smtClean="0"/>
              <a:t>Islamic Democratic System</a:t>
            </a:r>
          </a:p>
          <a:p>
            <a:r>
              <a:rPr lang="en-US" dirty="0" smtClean="0"/>
              <a:t>Economic Justice</a:t>
            </a:r>
          </a:p>
          <a:p>
            <a:r>
              <a:rPr lang="en-US" dirty="0" smtClean="0"/>
              <a:t>Social Patterns</a:t>
            </a:r>
            <a:endParaRPr lang="en-US" dirty="0"/>
          </a:p>
        </p:txBody>
      </p:sp>
    </p:spTree>
    <p:extLst>
      <p:ext uri="{BB962C8B-B14F-4D97-AF65-F5344CB8AC3E}">
        <p14:creationId xmlns:p14="http://schemas.microsoft.com/office/powerpoint/2010/main" val="1175589001"/>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Nationalism:</a:t>
            </a:r>
            <a:endParaRPr lang="en-US" dirty="0"/>
          </a:p>
        </p:txBody>
      </p:sp>
      <p:sp>
        <p:nvSpPr>
          <p:cNvPr id="3" name="Content Placeholder 2"/>
          <p:cNvSpPr>
            <a:spLocks noGrp="1"/>
          </p:cNvSpPr>
          <p:nvPr>
            <p:ph idx="1"/>
          </p:nvPr>
        </p:nvSpPr>
        <p:spPr/>
        <p:txBody>
          <a:bodyPr/>
          <a:lstStyle/>
          <a:p>
            <a:r>
              <a:rPr lang="en-US" dirty="0" smtClean="0"/>
              <a:t>Nationalism holds the concept that the individual’s loyalty and devotion to the nation –state surpass other individual or group interest.</a:t>
            </a:r>
          </a:p>
          <a:p>
            <a:r>
              <a:rPr lang="en-US" dirty="0" smtClean="0"/>
              <a:t>The actions that the member of a nation take when seeking to achieve or sustain self-determination.</a:t>
            </a:r>
          </a:p>
          <a:p>
            <a:r>
              <a:rPr lang="en-US" dirty="0" smtClean="0"/>
              <a:t>A sense of national consciousness.</a:t>
            </a:r>
          </a:p>
          <a:p>
            <a:r>
              <a:rPr lang="en-US" dirty="0" smtClean="0"/>
              <a:t>A nationalist movement or government.</a:t>
            </a:r>
          </a:p>
          <a:p>
            <a:r>
              <a:rPr lang="en-US" dirty="0" smtClean="0"/>
              <a:t>Chauvinism, jingoism, super patriotism.</a:t>
            </a:r>
            <a:endParaRPr lang="en-US" dirty="0"/>
          </a:p>
        </p:txBody>
      </p:sp>
    </p:spTree>
    <p:extLst>
      <p:ext uri="{BB962C8B-B14F-4D97-AF65-F5344CB8AC3E}">
        <p14:creationId xmlns:p14="http://schemas.microsoft.com/office/powerpoint/2010/main" val="2945292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Territorial nationalism in sub-continent:</a:t>
            </a:r>
            <a:br>
              <a:rPr lang="en-US" dirty="0" smtClean="0"/>
            </a:br>
            <a:endParaRPr lang="en-US" dirty="0"/>
          </a:p>
        </p:txBody>
      </p:sp>
      <p:sp>
        <p:nvSpPr>
          <p:cNvPr id="3" name="Content Placeholder 2"/>
          <p:cNvSpPr>
            <a:spLocks noGrp="1"/>
          </p:cNvSpPr>
          <p:nvPr>
            <p:ph idx="1"/>
          </p:nvPr>
        </p:nvSpPr>
        <p:spPr/>
        <p:txBody>
          <a:bodyPr/>
          <a:lstStyle/>
          <a:p>
            <a:r>
              <a:rPr lang="en-US" dirty="0" smtClean="0"/>
              <a:t>Territorial nationalism elaborates a form of nationalism which is based on the belief that all inhabitants of a particular area share a common national identity</a:t>
            </a:r>
            <a:r>
              <a:rPr lang="en-US" dirty="0"/>
              <a:t>.</a:t>
            </a:r>
            <a:endParaRPr lang="en-US" dirty="0" smtClean="0"/>
          </a:p>
          <a:p>
            <a:r>
              <a:rPr lang="en-US" dirty="0" smtClean="0"/>
              <a:t>Nationalist movements spread in India </a:t>
            </a:r>
            <a:r>
              <a:rPr lang="en-US" dirty="0" smtClean="0"/>
              <a:t>gradually.</a:t>
            </a:r>
            <a:endParaRPr lang="en-US" dirty="0" smtClean="0"/>
          </a:p>
          <a:p>
            <a:r>
              <a:rPr lang="en-US" dirty="0" smtClean="0"/>
              <a:t>Role of ethnicity, religion, and </a:t>
            </a:r>
            <a:r>
              <a:rPr lang="en-US" dirty="0" smtClean="0"/>
              <a:t>culture in nationalist movements.</a:t>
            </a:r>
            <a:endParaRPr lang="en-US" dirty="0"/>
          </a:p>
        </p:txBody>
      </p:sp>
    </p:spTree>
    <p:extLst>
      <p:ext uri="{BB962C8B-B14F-4D97-AF65-F5344CB8AC3E}">
        <p14:creationId xmlns:p14="http://schemas.microsoft.com/office/powerpoint/2010/main" val="2645404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Quaid-</a:t>
            </a:r>
            <a:r>
              <a:rPr lang="en-US" dirty="0" err="1" smtClean="0"/>
              <a:t>i</a:t>
            </a:r>
            <a:r>
              <a:rPr lang="en-US" dirty="0" smtClean="0"/>
              <a:t>- </a:t>
            </a:r>
            <a:r>
              <a:rPr lang="en-US" dirty="0" err="1" smtClean="0"/>
              <a:t>Azam</a:t>
            </a:r>
            <a:r>
              <a:rPr lang="en-US" dirty="0" smtClean="0"/>
              <a:t> and ideology of Pakistan:</a:t>
            </a:r>
            <a:endParaRPr lang="en-US" dirty="0"/>
          </a:p>
        </p:txBody>
      </p:sp>
      <p:sp>
        <p:nvSpPr>
          <p:cNvPr id="3" name="Content Placeholder 2"/>
          <p:cNvSpPr>
            <a:spLocks noGrp="1"/>
          </p:cNvSpPr>
          <p:nvPr>
            <p:ph idx="1"/>
          </p:nvPr>
        </p:nvSpPr>
        <p:spPr/>
        <p:txBody>
          <a:bodyPr/>
          <a:lstStyle/>
          <a:p>
            <a:r>
              <a:rPr lang="en-US" dirty="0" smtClean="0"/>
              <a:t>A history- making leader.</a:t>
            </a:r>
          </a:p>
          <a:p>
            <a:r>
              <a:rPr lang="en-US" dirty="0" smtClean="0"/>
              <a:t>Changed the course of history.</a:t>
            </a:r>
          </a:p>
          <a:p>
            <a:r>
              <a:rPr lang="en-US" dirty="0" smtClean="0"/>
              <a:t>Visionary leadership.</a:t>
            </a:r>
          </a:p>
          <a:p>
            <a:r>
              <a:rPr lang="en-US" dirty="0" smtClean="0"/>
              <a:t>Political mobilization of Muslim community.</a:t>
            </a:r>
          </a:p>
          <a:p>
            <a:r>
              <a:rPr lang="en-US" dirty="0" smtClean="0"/>
              <a:t>A savior at the time of acute crisis.</a:t>
            </a:r>
            <a:endParaRPr lang="en-US" dirty="0"/>
          </a:p>
        </p:txBody>
      </p:sp>
    </p:spTree>
    <p:extLst>
      <p:ext uri="{BB962C8B-B14F-4D97-AF65-F5344CB8AC3E}">
        <p14:creationId xmlns:p14="http://schemas.microsoft.com/office/powerpoint/2010/main" val="7677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Muhammad Ali Jinnah’s famous speech:</a:t>
            </a:r>
            <a:endParaRPr lang="en-US" dirty="0"/>
          </a:p>
        </p:txBody>
      </p:sp>
      <p:sp>
        <p:nvSpPr>
          <p:cNvPr id="3" name="Content Placeholder 2"/>
          <p:cNvSpPr>
            <a:spLocks noGrp="1"/>
          </p:cNvSpPr>
          <p:nvPr>
            <p:ph idx="1"/>
          </p:nvPr>
        </p:nvSpPr>
        <p:spPr/>
        <p:txBody>
          <a:bodyPr/>
          <a:lstStyle/>
          <a:p>
            <a:r>
              <a:rPr lang="en-US" dirty="0" smtClean="0"/>
              <a:t>On March 8, 1944 Quaid-</a:t>
            </a:r>
            <a:r>
              <a:rPr lang="en-US" dirty="0" err="1" smtClean="0"/>
              <a:t>i</a:t>
            </a:r>
            <a:r>
              <a:rPr lang="en-US" dirty="0" smtClean="0"/>
              <a:t>-</a:t>
            </a:r>
            <a:r>
              <a:rPr lang="en-US" dirty="0" err="1" smtClean="0"/>
              <a:t>Azam</a:t>
            </a:r>
            <a:r>
              <a:rPr lang="en-US" dirty="0" smtClean="0"/>
              <a:t> Muhammad Ali Jinnah while addressing Aligarh Muslim University made historical speech. He said:</a:t>
            </a:r>
          </a:p>
          <a:p>
            <a:r>
              <a:rPr lang="en-US" dirty="0" smtClean="0"/>
              <a:t>“ Actually Pakistan came into being when the very first Hindu converted into Muslim, it happened when there was no rule of Muslims. The foundation of Muslims is Kalama-e- </a:t>
            </a:r>
            <a:r>
              <a:rPr lang="en-US" dirty="0" err="1" smtClean="0"/>
              <a:t>Tauheed</a:t>
            </a:r>
            <a:r>
              <a:rPr lang="en-US" dirty="0" smtClean="0"/>
              <a:t> rather than state or race. When a Hindu converted his religion he became a member of separate nation and new nation came into being”.</a:t>
            </a:r>
            <a:endParaRPr lang="en-US" dirty="0"/>
          </a:p>
        </p:txBody>
      </p:sp>
    </p:spTree>
    <p:extLst>
      <p:ext uri="{BB962C8B-B14F-4D97-AF65-F5344CB8AC3E}">
        <p14:creationId xmlns:p14="http://schemas.microsoft.com/office/powerpoint/2010/main" val="3328405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Allama Iqbal and ideology of Pakistan:</a:t>
            </a:r>
            <a:endParaRPr lang="en-US" dirty="0"/>
          </a:p>
        </p:txBody>
      </p:sp>
      <p:sp>
        <p:nvSpPr>
          <p:cNvPr id="3" name="Content Placeholder 2"/>
          <p:cNvSpPr>
            <a:spLocks noGrp="1"/>
          </p:cNvSpPr>
          <p:nvPr>
            <p:ph idx="1"/>
          </p:nvPr>
        </p:nvSpPr>
        <p:spPr/>
        <p:txBody>
          <a:bodyPr/>
          <a:lstStyle/>
          <a:p>
            <a:r>
              <a:rPr lang="en-US" dirty="0" smtClean="0"/>
              <a:t>In early years of life, he firmly stood for composite Indian nationalism.</a:t>
            </a:r>
          </a:p>
          <a:p>
            <a:r>
              <a:rPr lang="en-US" dirty="0" smtClean="0"/>
              <a:t>After visiting Europe (1905-1908), his thoughts changed gradually and influenced by western philosophy.</a:t>
            </a:r>
          </a:p>
          <a:p>
            <a:r>
              <a:rPr lang="en-US" dirty="0" smtClean="0"/>
              <a:t>Iqbal closely observed the political developments of Europe.</a:t>
            </a:r>
          </a:p>
          <a:p>
            <a:r>
              <a:rPr lang="en-US" dirty="0" smtClean="0"/>
              <a:t>He promoted the concept of Islamic socialism in sub-continent.</a:t>
            </a:r>
          </a:p>
          <a:p>
            <a:r>
              <a:rPr lang="en-US" dirty="0" smtClean="0"/>
              <a:t>Adopted Muslim nationalism in place of Indian nationalism and also carved out his views on Islamic nationalism.</a:t>
            </a:r>
          </a:p>
          <a:p>
            <a:r>
              <a:rPr lang="en-US" dirty="0" smtClean="0"/>
              <a:t>Muslims have their own basis of nationalism whose origins lie in Islam.</a:t>
            </a:r>
          </a:p>
          <a:p>
            <a:r>
              <a:rPr lang="en-US" dirty="0" smtClean="0"/>
              <a:t>Assertion of Two- Nation Theory.</a:t>
            </a:r>
          </a:p>
          <a:p>
            <a:endParaRPr lang="en-US" dirty="0"/>
          </a:p>
        </p:txBody>
      </p:sp>
    </p:spTree>
    <p:extLst>
      <p:ext uri="{BB962C8B-B14F-4D97-AF65-F5344CB8AC3E}">
        <p14:creationId xmlns:p14="http://schemas.microsoft.com/office/powerpoint/2010/main" val="26845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Topic 1: Ideology of Pakistan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Definition </a:t>
            </a:r>
          </a:p>
          <a:p>
            <a:pPr marL="0" indent="0">
              <a:buNone/>
            </a:pPr>
            <a:r>
              <a:rPr lang="en-US" dirty="0" smtClean="0"/>
              <a:t>Meaning of an Ideology:</a:t>
            </a:r>
          </a:p>
          <a:p>
            <a:pPr marL="0" indent="0">
              <a:buNone/>
            </a:pPr>
            <a:r>
              <a:rPr lang="en-US" dirty="0"/>
              <a:t> </a:t>
            </a:r>
            <a:r>
              <a:rPr lang="en-US" dirty="0" smtClean="0"/>
              <a:t>                       “The word “ideology” is composed of two Greek words “</a:t>
            </a:r>
            <a:r>
              <a:rPr lang="en-US" dirty="0" err="1" smtClean="0"/>
              <a:t>ideo</a:t>
            </a:r>
            <a:r>
              <a:rPr lang="en-US" dirty="0" smtClean="0"/>
              <a:t>” means ideas and “logos” means, “Science” </a:t>
            </a:r>
            <a:r>
              <a:rPr lang="en-US" dirty="0" smtClean="0"/>
              <a:t>.</a:t>
            </a:r>
          </a:p>
          <a:p>
            <a:pPr marL="0" indent="0">
              <a:buNone/>
            </a:pPr>
            <a:r>
              <a:rPr lang="en-US" dirty="0" smtClean="0"/>
              <a:t> </a:t>
            </a:r>
            <a:r>
              <a:rPr lang="en-US" dirty="0" smtClean="0"/>
              <a:t>It literally means “the science or study of ideas”.</a:t>
            </a:r>
          </a:p>
          <a:p>
            <a:r>
              <a:rPr lang="en-US" dirty="0" smtClean="0"/>
              <a:t>The ideology of any nation reflects the ideals and aspirations of its people</a:t>
            </a:r>
            <a:r>
              <a:rPr lang="en-US" dirty="0"/>
              <a:t>.</a:t>
            </a:r>
            <a:endParaRPr lang="en-US" dirty="0" smtClean="0"/>
          </a:p>
          <a:p>
            <a:r>
              <a:rPr lang="en-US" dirty="0" smtClean="0"/>
              <a:t>A feeling of oneness which binds a group of </a:t>
            </a:r>
            <a:r>
              <a:rPr lang="en-US" dirty="0" smtClean="0"/>
              <a:t>people.</a:t>
            </a:r>
            <a:endParaRPr lang="en-US" dirty="0" smtClean="0"/>
          </a:p>
          <a:p>
            <a:r>
              <a:rPr lang="en-US" dirty="0" smtClean="0"/>
              <a:t>Ideology may be defined as a cluster of beliefs, ideals and </a:t>
            </a:r>
            <a:r>
              <a:rPr lang="en-US" dirty="0" smtClean="0"/>
              <a:t>concepts.</a:t>
            </a:r>
            <a:endParaRPr lang="en-US" dirty="0" smtClean="0"/>
          </a:p>
          <a:p>
            <a:endParaRPr lang="en-US" dirty="0"/>
          </a:p>
        </p:txBody>
      </p:sp>
    </p:spTree>
    <p:extLst>
      <p:ext uri="{BB962C8B-B14F-4D97-AF65-F5344CB8AC3E}">
        <p14:creationId xmlns:p14="http://schemas.microsoft.com/office/powerpoint/2010/main" val="357468652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Allama Iqbal and ideology of Pakistan:</a:t>
            </a:r>
            <a:endParaRPr lang="en-US" dirty="0"/>
          </a:p>
        </p:txBody>
      </p:sp>
      <p:sp>
        <p:nvSpPr>
          <p:cNvPr id="3" name="Content Placeholder 2"/>
          <p:cNvSpPr>
            <a:spLocks noGrp="1"/>
          </p:cNvSpPr>
          <p:nvPr>
            <p:ph idx="1"/>
          </p:nvPr>
        </p:nvSpPr>
        <p:spPr/>
        <p:txBody>
          <a:bodyPr/>
          <a:lstStyle/>
          <a:p>
            <a:r>
              <a:rPr lang="en-US" dirty="0" smtClean="0"/>
              <a:t>Allama Muhammad Iqbal addressed the session of Muslim League in the historical address at Allahabad in 1930. He articulated:</a:t>
            </a:r>
          </a:p>
          <a:p>
            <a:r>
              <a:rPr lang="en-US" dirty="0" smtClean="0"/>
              <a:t>“ I would like to see the Punjab, NWFP, Sindh,  and </a:t>
            </a:r>
            <a:r>
              <a:rPr lang="en-US" dirty="0" err="1" smtClean="0"/>
              <a:t>Balochistan</a:t>
            </a:r>
            <a:r>
              <a:rPr lang="en-US" dirty="0" smtClean="0"/>
              <a:t> amalgamated into a single state as a self  government within the British Empire or without the British Empire. The formation of a consolidated North- West Indian Muslim state appears to me to be final destiny of the Muslims, at least, of North- West India”.</a:t>
            </a:r>
            <a:endParaRPr lang="en-US" dirty="0"/>
          </a:p>
        </p:txBody>
      </p:sp>
    </p:spTree>
    <p:extLst>
      <p:ext uri="{BB962C8B-B14F-4D97-AF65-F5344CB8AC3E}">
        <p14:creationId xmlns:p14="http://schemas.microsoft.com/office/powerpoint/2010/main" val="2114651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great personalities:</a:t>
            </a:r>
            <a:endParaRPr lang="en-US" dirty="0"/>
          </a:p>
        </p:txBody>
      </p:sp>
      <p:sp>
        <p:nvSpPr>
          <p:cNvPr id="3" name="Content Placeholder 2"/>
          <p:cNvSpPr>
            <a:spLocks noGrp="1"/>
          </p:cNvSpPr>
          <p:nvPr>
            <p:ph idx="1"/>
          </p:nvPr>
        </p:nvSpPr>
        <p:spPr/>
        <p:txBody>
          <a:bodyPr/>
          <a:lstStyle/>
          <a:p>
            <a:r>
              <a:rPr lang="en-US" dirty="0" err="1" smtClean="0"/>
              <a:t>Hazrat</a:t>
            </a:r>
            <a:r>
              <a:rPr lang="en-US" dirty="0" smtClean="0"/>
              <a:t> </a:t>
            </a:r>
            <a:r>
              <a:rPr lang="en-US" dirty="0" err="1" smtClean="0"/>
              <a:t>Mujadid</a:t>
            </a:r>
            <a:r>
              <a:rPr lang="en-US" dirty="0" smtClean="0"/>
              <a:t> Ali </a:t>
            </a:r>
            <a:r>
              <a:rPr lang="en-US" dirty="0" err="1" smtClean="0"/>
              <a:t>Sani</a:t>
            </a:r>
            <a:endParaRPr lang="en-US" dirty="0" smtClean="0"/>
          </a:p>
          <a:p>
            <a:r>
              <a:rPr lang="en-US" dirty="0" smtClean="0"/>
              <a:t>Shah </a:t>
            </a:r>
            <a:r>
              <a:rPr lang="en-US" dirty="0" err="1" smtClean="0"/>
              <a:t>Waliuulah</a:t>
            </a:r>
            <a:endParaRPr lang="en-US" dirty="0" smtClean="0"/>
          </a:p>
          <a:p>
            <a:r>
              <a:rPr lang="en-US" dirty="0" smtClean="0"/>
              <a:t>Sir Syed Ahmad Khan</a:t>
            </a:r>
          </a:p>
          <a:p>
            <a:endParaRPr lang="en-US" dirty="0"/>
          </a:p>
        </p:txBody>
      </p:sp>
    </p:spTree>
    <p:extLst>
      <p:ext uri="{BB962C8B-B14F-4D97-AF65-F5344CB8AC3E}">
        <p14:creationId xmlns:p14="http://schemas.microsoft.com/office/powerpoint/2010/main" val="203990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Emergence of Muslim Identity:</a:t>
            </a:r>
            <a:endParaRPr lang="en-US" dirty="0"/>
          </a:p>
        </p:txBody>
      </p:sp>
      <p:sp>
        <p:nvSpPr>
          <p:cNvPr id="3" name="Content Placeholder 2"/>
          <p:cNvSpPr>
            <a:spLocks noGrp="1"/>
          </p:cNvSpPr>
          <p:nvPr>
            <p:ph idx="1"/>
          </p:nvPr>
        </p:nvSpPr>
        <p:spPr/>
        <p:txBody>
          <a:bodyPr/>
          <a:lstStyle/>
          <a:p>
            <a:r>
              <a:rPr lang="en-US" dirty="0" smtClean="0"/>
              <a:t>War of Independence (1857)</a:t>
            </a:r>
          </a:p>
          <a:p>
            <a:r>
              <a:rPr lang="en-US" dirty="0" smtClean="0"/>
              <a:t>Launch of Congress (1885)</a:t>
            </a:r>
          </a:p>
          <a:p>
            <a:r>
              <a:rPr lang="en-US" dirty="0" smtClean="0"/>
              <a:t>Partition of Bengal, Hindu agitation (1905)</a:t>
            </a:r>
          </a:p>
          <a:p>
            <a:r>
              <a:rPr lang="en-US" dirty="0" smtClean="0"/>
              <a:t>Muslim League formed (1906)</a:t>
            </a:r>
          </a:p>
          <a:p>
            <a:r>
              <a:rPr lang="en-US" dirty="0" smtClean="0"/>
              <a:t>Pakistan Resolution (1940)</a:t>
            </a:r>
          </a:p>
          <a:p>
            <a:r>
              <a:rPr lang="en-US" dirty="0" smtClean="0"/>
              <a:t>Congress rule &amp; Hindu nationalism (1937)</a:t>
            </a:r>
          </a:p>
          <a:p>
            <a:r>
              <a:rPr lang="en-US" dirty="0" smtClean="0"/>
              <a:t>Nehru Report versus Quaid’s 14 points (1928-29)</a:t>
            </a:r>
          </a:p>
          <a:p>
            <a:r>
              <a:rPr lang="en-US" dirty="0" smtClean="0"/>
              <a:t>Separate electorate for Muslims (1909)</a:t>
            </a:r>
            <a:endParaRPr lang="en-US" dirty="0"/>
          </a:p>
        </p:txBody>
      </p:sp>
    </p:spTree>
    <p:extLst>
      <p:ext uri="{BB962C8B-B14F-4D97-AF65-F5344CB8AC3E}">
        <p14:creationId xmlns:p14="http://schemas.microsoft.com/office/powerpoint/2010/main" val="234069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Quaid’s first Presidential Address:</a:t>
            </a:r>
            <a:endParaRPr lang="en-US" dirty="0"/>
          </a:p>
        </p:txBody>
      </p:sp>
      <p:sp>
        <p:nvSpPr>
          <p:cNvPr id="3" name="Content Placeholder 2"/>
          <p:cNvSpPr>
            <a:spLocks noGrp="1"/>
          </p:cNvSpPr>
          <p:nvPr>
            <p:ph idx="1"/>
          </p:nvPr>
        </p:nvSpPr>
        <p:spPr/>
        <p:txBody>
          <a:bodyPr/>
          <a:lstStyle/>
          <a:p>
            <a:r>
              <a:rPr lang="en-US" dirty="0" smtClean="0"/>
              <a:t>“You are free to go to your temples, you are free to go to your mosques or to any other places of worship in this state of Pakistan. You may belong to any other religion or creed-that has nothing to do with the business of the state”.</a:t>
            </a:r>
          </a:p>
          <a:p>
            <a:r>
              <a:rPr lang="en-US" dirty="0" smtClean="0"/>
              <a:t>Equality of all citizens in one state</a:t>
            </a:r>
            <a:r>
              <a:rPr lang="en-US" dirty="0" smtClean="0"/>
              <a:t>.</a:t>
            </a:r>
          </a:p>
          <a:p>
            <a:r>
              <a:rPr lang="en-US" dirty="0" smtClean="0"/>
              <a:t>He developed the idea of democratic state.</a:t>
            </a:r>
            <a:endParaRPr lang="en-US" dirty="0"/>
          </a:p>
        </p:txBody>
      </p:sp>
    </p:spTree>
    <p:extLst>
      <p:ext uri="{BB962C8B-B14F-4D97-AF65-F5344CB8AC3E}">
        <p14:creationId xmlns:p14="http://schemas.microsoft.com/office/powerpoint/2010/main" val="79004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r>
              <a:rPr lang="en-US" dirty="0" smtClean="0"/>
              <a:t>“Ideology is the ensemble of ideas and theories with which a class expresses its interests, its aims and the norms of its activity”.</a:t>
            </a:r>
          </a:p>
          <a:p>
            <a:pPr marL="0" indent="0">
              <a:buNone/>
            </a:pPr>
            <a:r>
              <a:rPr lang="en-US" dirty="0"/>
              <a:t> </a:t>
            </a:r>
            <a:r>
              <a:rPr lang="en-US" dirty="0" smtClean="0"/>
              <a:t>                                                                               (</a:t>
            </a:r>
            <a:r>
              <a:rPr lang="en-US" dirty="0" err="1" smtClean="0"/>
              <a:t>Mihailo</a:t>
            </a:r>
            <a:r>
              <a:rPr lang="en-US" dirty="0" smtClean="0"/>
              <a:t> </a:t>
            </a:r>
            <a:r>
              <a:rPr lang="en-US" dirty="0" err="1" smtClean="0"/>
              <a:t>Markovic</a:t>
            </a:r>
            <a:r>
              <a:rPr lang="en-US" dirty="0" smtClean="0"/>
              <a:t>)</a:t>
            </a:r>
          </a:p>
          <a:p>
            <a:r>
              <a:rPr lang="en-US" dirty="0" smtClean="0"/>
              <a:t>“ A system of ideas and ideals, especially one which form the basis of economic or political theory and practice”.</a:t>
            </a:r>
          </a:p>
          <a:p>
            <a:pPr marL="0" indent="0">
              <a:buNone/>
            </a:pPr>
            <a:r>
              <a:rPr lang="en-US" dirty="0"/>
              <a:t> </a:t>
            </a:r>
            <a:r>
              <a:rPr lang="en-US" dirty="0" smtClean="0"/>
              <a:t>                                                               (Oxford English Dictionary)</a:t>
            </a:r>
          </a:p>
          <a:p>
            <a:pPr marL="0" indent="0">
              <a:buNone/>
            </a:pPr>
            <a:endParaRPr lang="en-US" dirty="0"/>
          </a:p>
        </p:txBody>
      </p:sp>
    </p:spTree>
    <p:extLst>
      <p:ext uri="{BB962C8B-B14F-4D97-AF65-F5344CB8AC3E}">
        <p14:creationId xmlns:p14="http://schemas.microsoft.com/office/powerpoint/2010/main" val="34941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1270000"/>
            <a:ext cx="6667500" cy="4318000"/>
          </a:xfrm>
          <a:prstGeom prst="rect">
            <a:avLst/>
          </a:prstGeom>
        </p:spPr>
      </p:pic>
    </p:spTree>
    <p:extLst>
      <p:ext uri="{BB962C8B-B14F-4D97-AF65-F5344CB8AC3E}">
        <p14:creationId xmlns:p14="http://schemas.microsoft.com/office/powerpoint/2010/main" val="280154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Kinds of Ideology</a:t>
            </a:r>
            <a:endParaRPr lang="en-US" dirty="0"/>
          </a:p>
        </p:txBody>
      </p:sp>
      <p:sp>
        <p:nvSpPr>
          <p:cNvPr id="3" name="Content Placeholder 2"/>
          <p:cNvSpPr>
            <a:spLocks noGrp="1"/>
          </p:cNvSpPr>
          <p:nvPr>
            <p:ph idx="1"/>
          </p:nvPr>
        </p:nvSpPr>
        <p:spPr/>
        <p:txBody>
          <a:bodyPr/>
          <a:lstStyle/>
          <a:p>
            <a:r>
              <a:rPr lang="en-US" dirty="0" smtClean="0"/>
              <a:t>Ideology can be of three kinds</a:t>
            </a:r>
          </a:p>
          <a:p>
            <a:r>
              <a:rPr lang="en-US" dirty="0" smtClean="0"/>
              <a:t>Religious ideology refers to a particular social or living system in the light of the basic principles of the religion.</a:t>
            </a:r>
          </a:p>
          <a:p>
            <a:r>
              <a:rPr lang="en-US" dirty="0" smtClean="0"/>
              <a:t>Political ideology reflects a particular political system for the followers of that ideology, according to their thinking.</a:t>
            </a:r>
          </a:p>
          <a:p>
            <a:r>
              <a:rPr lang="en-US" dirty="0" smtClean="0"/>
              <a:t>Economic ideology deals to solve the economic affairs of a country. For instance, capitalist economy or communist economy.</a:t>
            </a:r>
            <a:endParaRPr lang="en-US" dirty="0"/>
          </a:p>
        </p:txBody>
      </p:sp>
    </p:spTree>
    <p:extLst>
      <p:ext uri="{BB962C8B-B14F-4D97-AF65-F5344CB8AC3E}">
        <p14:creationId xmlns:p14="http://schemas.microsoft.com/office/powerpoint/2010/main" val="2907827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Ideology </a:t>
            </a:r>
            <a:endParaRPr lang="en-US" b="1" u="sng" dirty="0"/>
          </a:p>
        </p:txBody>
      </p:sp>
      <p:sp>
        <p:nvSpPr>
          <p:cNvPr id="3" name="Content Placeholder 2"/>
          <p:cNvSpPr>
            <a:spLocks noGrp="1"/>
          </p:cNvSpPr>
          <p:nvPr>
            <p:ph idx="1"/>
          </p:nvPr>
        </p:nvSpPr>
        <p:spPr/>
        <p:txBody>
          <a:bodyPr>
            <a:normAutofit/>
          </a:bodyPr>
          <a:lstStyle/>
          <a:p>
            <a:r>
              <a:rPr lang="en-US" dirty="0" smtClean="0"/>
              <a:t>DIVINE       </a:t>
            </a:r>
          </a:p>
          <a:p>
            <a:pPr marL="0" indent="0">
              <a:buNone/>
            </a:pPr>
            <a:r>
              <a:rPr lang="en-US" dirty="0" smtClean="0"/>
              <a:t>1: Christianity</a:t>
            </a:r>
          </a:p>
          <a:p>
            <a:pPr marL="0" indent="0">
              <a:buNone/>
            </a:pPr>
            <a:r>
              <a:rPr lang="en-US" dirty="0" smtClean="0"/>
              <a:t>2: Jewism</a:t>
            </a:r>
          </a:p>
          <a:p>
            <a:pPr marL="0" indent="0">
              <a:buNone/>
            </a:pPr>
            <a:r>
              <a:rPr lang="en-US" dirty="0" smtClean="0"/>
              <a:t>3: Islam   </a:t>
            </a:r>
          </a:p>
          <a:p>
            <a:r>
              <a:rPr lang="en-US" dirty="0" smtClean="0"/>
              <a:t>MAN MADE</a:t>
            </a:r>
          </a:p>
          <a:p>
            <a:pPr marL="0" indent="0">
              <a:buNone/>
            </a:pPr>
            <a:r>
              <a:rPr lang="en-US" dirty="0" smtClean="0"/>
              <a:t>1: Socialism</a:t>
            </a:r>
          </a:p>
          <a:p>
            <a:pPr marL="0" indent="0">
              <a:buNone/>
            </a:pPr>
            <a:r>
              <a:rPr lang="en-US" dirty="0" smtClean="0"/>
              <a:t>2: Communism </a:t>
            </a:r>
          </a:p>
          <a:p>
            <a:pPr marL="0" indent="0">
              <a:buNone/>
            </a:pPr>
            <a:r>
              <a:rPr lang="en-US" dirty="0" smtClean="0"/>
              <a:t>3: Marxism</a:t>
            </a:r>
          </a:p>
          <a:p>
            <a:pPr marL="0" indent="0">
              <a:buNone/>
            </a:pPr>
            <a:r>
              <a:rPr lang="en-US" dirty="0" smtClean="0"/>
              <a:t>4: Capitalism                                     </a:t>
            </a:r>
            <a:endParaRPr lang="en-US" dirty="0"/>
          </a:p>
        </p:txBody>
      </p:sp>
    </p:spTree>
    <p:extLst>
      <p:ext uri="{BB962C8B-B14F-4D97-AF65-F5344CB8AC3E}">
        <p14:creationId xmlns:p14="http://schemas.microsoft.com/office/powerpoint/2010/main" val="425172264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Emergence of Ideology </a:t>
            </a:r>
            <a:endParaRPr lang="en-US" u="sng" dirty="0"/>
          </a:p>
        </p:txBody>
      </p:sp>
      <p:sp>
        <p:nvSpPr>
          <p:cNvPr id="3" name="Content Placeholder 2"/>
          <p:cNvSpPr>
            <a:spLocks noGrp="1"/>
          </p:cNvSpPr>
          <p:nvPr>
            <p:ph idx="1"/>
          </p:nvPr>
        </p:nvSpPr>
        <p:spPr>
          <a:xfrm>
            <a:off x="838200" y="1825625"/>
            <a:ext cx="10605380" cy="4819619"/>
          </a:xfrm>
        </p:spPr>
        <p:txBody>
          <a:bodyPr/>
          <a:lstStyle/>
          <a:p>
            <a:r>
              <a:rPr lang="en-US" dirty="0" smtClean="0"/>
              <a:t>Most of the times ideologies rise in  the time of political discontents and social stress.( Historical narrative of Sub- continent)</a:t>
            </a:r>
          </a:p>
          <a:p>
            <a:r>
              <a:rPr lang="en-US" dirty="0" smtClean="0"/>
              <a:t>Why ideology is needed?</a:t>
            </a:r>
          </a:p>
          <a:p>
            <a:r>
              <a:rPr lang="en-US" dirty="0" smtClean="0"/>
              <a:t>How ideology of Pakistan took shape?</a:t>
            </a:r>
          </a:p>
          <a:p>
            <a:r>
              <a:rPr lang="en-US" dirty="0" smtClean="0"/>
              <a:t>Why the Muslims of Sub-continent demanded for a separate homeland?</a:t>
            </a:r>
          </a:p>
          <a:p>
            <a:r>
              <a:rPr lang="en-US" dirty="0" smtClean="0"/>
              <a:t>What are the foundations of Pakistan’s ideology?</a:t>
            </a:r>
          </a:p>
          <a:p>
            <a:r>
              <a:rPr lang="en-US" dirty="0" smtClean="0"/>
              <a:t>What is Nationalism?</a:t>
            </a:r>
          </a:p>
          <a:p>
            <a:endParaRPr lang="en-US" dirty="0"/>
          </a:p>
        </p:txBody>
      </p:sp>
    </p:spTree>
    <p:extLst>
      <p:ext uri="{BB962C8B-B14F-4D97-AF65-F5344CB8AC3E}">
        <p14:creationId xmlns:p14="http://schemas.microsoft.com/office/powerpoint/2010/main" val="156061856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of Ideology </a:t>
            </a:r>
            <a:endParaRPr lang="en-US" dirty="0"/>
          </a:p>
        </p:txBody>
      </p:sp>
      <p:sp>
        <p:nvSpPr>
          <p:cNvPr id="3" name="Content Placeholder 2"/>
          <p:cNvSpPr>
            <a:spLocks noGrp="1"/>
          </p:cNvSpPr>
          <p:nvPr>
            <p:ph idx="1"/>
          </p:nvPr>
        </p:nvSpPr>
        <p:spPr/>
        <p:txBody>
          <a:bodyPr/>
          <a:lstStyle/>
          <a:p>
            <a:r>
              <a:rPr lang="en-US" dirty="0" smtClean="0"/>
              <a:t>It contains those ideas that a nation strives to accomplish in order to bring stability to its nation hood.</a:t>
            </a:r>
          </a:p>
          <a:p>
            <a:r>
              <a:rPr lang="en-US" dirty="0" smtClean="0"/>
              <a:t>It usually grows among the disgruntled group of society as a challenge to the prevailing social set up.</a:t>
            </a:r>
          </a:p>
          <a:p>
            <a:r>
              <a:rPr lang="en-US" dirty="0" smtClean="0"/>
              <a:t>It provides great motivation and plate form to a group of dissatisfied people towards its own state.</a:t>
            </a:r>
            <a:endParaRPr lang="en-US" dirty="0"/>
          </a:p>
        </p:txBody>
      </p:sp>
    </p:spTree>
    <p:extLst>
      <p:ext uri="{BB962C8B-B14F-4D97-AF65-F5344CB8AC3E}">
        <p14:creationId xmlns:p14="http://schemas.microsoft.com/office/powerpoint/2010/main" val="402756422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lstStyle/>
          <a:p>
            <a:pPr lvl="1"/>
            <a:r>
              <a:rPr lang="en-US" dirty="0" smtClean="0"/>
              <a:t>It is a review of the existing political, social, economic arrangements that creates consciousness based on its principles.</a:t>
            </a:r>
          </a:p>
          <a:p>
            <a:pPr lvl="1"/>
            <a:r>
              <a:rPr lang="en-US" dirty="0" smtClean="0"/>
              <a:t>Ideology gives nation a certain direction and world view and its implementation is the responsibility of the concerned people.</a:t>
            </a:r>
            <a:endParaRPr lang="en-US" dirty="0"/>
          </a:p>
        </p:txBody>
      </p:sp>
    </p:spTree>
    <p:extLst>
      <p:ext uri="{BB962C8B-B14F-4D97-AF65-F5344CB8AC3E}">
        <p14:creationId xmlns:p14="http://schemas.microsoft.com/office/powerpoint/2010/main" val="2635583818"/>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701</TotalTime>
  <Words>1249</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Freestyle Script</vt:lpstr>
      <vt:lpstr>Times New Roman</vt:lpstr>
      <vt:lpstr>Wingdings 3</vt:lpstr>
      <vt:lpstr>Ion</vt:lpstr>
      <vt:lpstr>PowerPoint Presentation</vt:lpstr>
      <vt:lpstr>Topic 1: Ideology of Pakistan </vt:lpstr>
      <vt:lpstr>Definitions:</vt:lpstr>
      <vt:lpstr>PowerPoint Presentation</vt:lpstr>
      <vt:lpstr>Kinds of Ideology</vt:lpstr>
      <vt:lpstr>Types of Ideology </vt:lpstr>
      <vt:lpstr>Emergence of Ideology </vt:lpstr>
      <vt:lpstr>Significance of Ideology </vt:lpstr>
      <vt:lpstr>Continued….</vt:lpstr>
      <vt:lpstr>Q: How ideology of Pakistan took shape?</vt:lpstr>
      <vt:lpstr>Ideological basis of Nationalism in Sub-continent</vt:lpstr>
      <vt:lpstr>Q: Why the discontented Muslims of Sub-continent demanded for a separate homeland?  </vt:lpstr>
      <vt:lpstr>Continued….</vt:lpstr>
      <vt:lpstr>Foundations of Pakistan’s Ideology</vt:lpstr>
      <vt:lpstr>Nationalism:</vt:lpstr>
      <vt:lpstr>Concept of Territorial nationalism in sub-continent: </vt:lpstr>
      <vt:lpstr>Quaid-i- Azam and ideology of Pakistan:</vt:lpstr>
      <vt:lpstr>Muhammad Ali Jinnah’s famous speech:</vt:lpstr>
      <vt:lpstr>Allama Iqbal and ideology of Pakistan:</vt:lpstr>
      <vt:lpstr>Allama Iqbal and ideology of Pakistan:</vt:lpstr>
      <vt:lpstr>Role of great personalities:</vt:lpstr>
      <vt:lpstr>Emergence of Muslim Identity:</vt:lpstr>
      <vt:lpstr>Quaid’s first Presidential Address: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48</cp:revision>
  <dcterms:created xsi:type="dcterms:W3CDTF">2022-09-04T14:14:39Z</dcterms:created>
  <dcterms:modified xsi:type="dcterms:W3CDTF">2022-09-19T10:03:10Z</dcterms:modified>
</cp:coreProperties>
</file>