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4" r:id="rId11"/>
    <p:sldId id="265" r:id="rId12"/>
    <p:sldId id="266" r:id="rId13"/>
    <p:sldId id="267" r:id="rId14"/>
    <p:sldId id="268" r:id="rId15"/>
    <p:sldId id="269" r:id="rId16"/>
    <p:sldId id="270" r:id="rId17"/>
    <p:sldId id="271" r:id="rId18"/>
    <p:sldId id="272" r:id="rId19"/>
    <p:sldId id="27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3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237645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BCDF7-2238-495F-8A0F-85E502EEF495}"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4291006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1914847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696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38112862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1092677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1384817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2468866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334561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1134902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213527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51BCDF7-2238-495F-8A0F-85E502EEF495}"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222248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51BCDF7-2238-495F-8A0F-85E502EEF495}" type="datetimeFigureOut">
              <a:rPr lang="en-US" smtClean="0"/>
              <a:t>9/16/2023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144434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849737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990772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51BCDF7-2238-495F-8A0F-85E502EEF495}" type="datetimeFigureOut">
              <a:rPr lang="en-US" smtClean="0"/>
              <a:t>9/16/2023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279779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1BCDF7-2238-495F-8A0F-85E502EEF495}" type="datetimeFigureOut">
              <a:rPr lang="en-US" smtClean="0"/>
              <a:t>9/16/2023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5CF87A-2715-4AAD-B698-4ED2C8517F67}" type="slidenum">
              <a:rPr lang="en-US" smtClean="0"/>
              <a:t>‹#›</a:t>
            </a:fld>
            <a:endParaRPr lang="en-US"/>
          </a:p>
        </p:txBody>
      </p:sp>
    </p:spTree>
    <p:extLst>
      <p:ext uri="{BB962C8B-B14F-4D97-AF65-F5344CB8AC3E}">
        <p14:creationId xmlns:p14="http://schemas.microsoft.com/office/powerpoint/2010/main" val="294579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51BCDF7-2238-495F-8A0F-85E502EEF495}" type="datetimeFigureOut">
              <a:rPr lang="en-US" smtClean="0"/>
              <a:t>9/16/2023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5CF87A-2715-4AAD-B698-4ED2C8517F67}" type="slidenum">
              <a:rPr lang="en-US" smtClean="0"/>
              <a:t>‹#›</a:t>
            </a:fld>
            <a:endParaRPr lang="en-US"/>
          </a:p>
        </p:txBody>
      </p:sp>
    </p:spTree>
    <p:extLst>
      <p:ext uri="{BB962C8B-B14F-4D97-AF65-F5344CB8AC3E}">
        <p14:creationId xmlns:p14="http://schemas.microsoft.com/office/powerpoint/2010/main" val="23509685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Pakistan Studies</a:t>
            </a:r>
            <a:endParaRPr lang="en-US" dirty="0"/>
          </a:p>
        </p:txBody>
      </p:sp>
      <p:sp>
        <p:nvSpPr>
          <p:cNvPr id="3" name="Subtitle 2"/>
          <p:cNvSpPr>
            <a:spLocks noGrp="1"/>
          </p:cNvSpPr>
          <p:nvPr>
            <p:ph type="subTitle" idx="1"/>
          </p:nvPr>
        </p:nvSpPr>
        <p:spPr/>
        <p:txBody>
          <a:bodyPr/>
          <a:lstStyle/>
          <a:p>
            <a:r>
              <a:rPr lang="en-US" dirty="0" smtClean="0"/>
              <a:t>Topic</a:t>
            </a:r>
            <a:endParaRPr lang="en-US" dirty="0"/>
          </a:p>
          <a:p>
            <a:r>
              <a:rPr lang="en-US" dirty="0" smtClean="0"/>
              <a:t>Evolution and Growth of Muslim Society in the Sub-continent </a:t>
            </a:r>
          </a:p>
        </p:txBody>
      </p:sp>
    </p:spTree>
    <p:extLst>
      <p:ext uri="{BB962C8B-B14F-4D97-AF65-F5344CB8AC3E}">
        <p14:creationId xmlns:p14="http://schemas.microsoft.com/office/powerpoint/2010/main" val="4023566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Sufism </a:t>
            </a:r>
            <a:endParaRPr lang="en-US" dirty="0"/>
          </a:p>
        </p:txBody>
      </p:sp>
      <p:sp>
        <p:nvSpPr>
          <p:cNvPr id="3" name="Content Placeholder 2"/>
          <p:cNvSpPr>
            <a:spLocks noGrp="1"/>
          </p:cNvSpPr>
          <p:nvPr>
            <p:ph idx="1"/>
          </p:nvPr>
        </p:nvSpPr>
        <p:spPr/>
        <p:txBody>
          <a:bodyPr/>
          <a:lstStyle/>
          <a:p>
            <a:r>
              <a:rPr lang="en-US" dirty="0" smtClean="0"/>
              <a:t>Sufism is </a:t>
            </a:r>
            <a:r>
              <a:rPr lang="en-US" dirty="0"/>
              <a:t>the mystical Muslim practice in which people search for truth, knowledge and closeness to God through meditation and prayer</a:t>
            </a:r>
            <a:r>
              <a:rPr lang="en-US" dirty="0" smtClean="0"/>
              <a:t>.</a:t>
            </a:r>
          </a:p>
          <a:p>
            <a:r>
              <a:rPr lang="en-US" dirty="0" smtClean="0"/>
              <a:t> </a:t>
            </a:r>
            <a:r>
              <a:rPr lang="en-US" dirty="0"/>
              <a:t>Sufi expression is manifested in written form with accounts of saints and mystics, poetry, and descriptive literature to help adherents reach their ascetic goals of divine expression</a:t>
            </a:r>
            <a:r>
              <a:rPr lang="en-US" dirty="0" smtClean="0"/>
              <a:t>.</a:t>
            </a:r>
          </a:p>
          <a:p>
            <a:r>
              <a:rPr lang="en-US" dirty="0" smtClean="0"/>
              <a:t> </a:t>
            </a:r>
            <a:r>
              <a:rPr lang="en-US" dirty="0"/>
              <a:t>Although not a separate sect of Islam, Sufi philosophy interacts with Islam very differently from traditionalist and </a:t>
            </a:r>
            <a:r>
              <a:rPr lang="en-US" dirty="0" err="1"/>
              <a:t>ulemas</a:t>
            </a:r>
            <a:r>
              <a:rPr lang="en-US" dirty="0"/>
              <a:t> and believers. </a:t>
            </a:r>
            <a:endParaRPr lang="en-US" dirty="0"/>
          </a:p>
        </p:txBody>
      </p:sp>
    </p:spTree>
    <p:extLst>
      <p:ext uri="{BB962C8B-B14F-4D97-AF65-F5344CB8AC3E}">
        <p14:creationId xmlns:p14="http://schemas.microsoft.com/office/powerpoint/2010/main" val="2644189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Muslim Sufis:</a:t>
            </a:r>
            <a:endParaRPr lang="en-US" dirty="0"/>
          </a:p>
        </p:txBody>
      </p:sp>
      <p:sp>
        <p:nvSpPr>
          <p:cNvPr id="3" name="Content Placeholder 2"/>
          <p:cNvSpPr>
            <a:spLocks noGrp="1"/>
          </p:cNvSpPr>
          <p:nvPr>
            <p:ph idx="1"/>
          </p:nvPr>
        </p:nvSpPr>
        <p:spPr/>
        <p:txBody>
          <a:bodyPr/>
          <a:lstStyle/>
          <a:p>
            <a:r>
              <a:rPr lang="en-US" dirty="0" smtClean="0"/>
              <a:t>Muslim Sufis played vital role in subcontinent to preach the peaceful and simple teachings of Islam. Few famous names are </a:t>
            </a:r>
            <a:r>
              <a:rPr lang="en-US" dirty="0" err="1" smtClean="0"/>
              <a:t>Hazrat</a:t>
            </a:r>
            <a:r>
              <a:rPr lang="en-US" dirty="0" smtClean="0"/>
              <a:t> Khawaja </a:t>
            </a:r>
            <a:r>
              <a:rPr lang="en-US" dirty="0" err="1" smtClean="0"/>
              <a:t>Moeen</a:t>
            </a:r>
            <a:r>
              <a:rPr lang="en-US" dirty="0" smtClean="0"/>
              <a:t> </a:t>
            </a:r>
            <a:r>
              <a:rPr lang="en-US" dirty="0" err="1" smtClean="0"/>
              <a:t>ud</a:t>
            </a:r>
            <a:r>
              <a:rPr lang="en-US" dirty="0" smtClean="0"/>
              <a:t> din </a:t>
            </a:r>
            <a:r>
              <a:rPr lang="en-US" dirty="0" err="1" smtClean="0"/>
              <a:t>chisti</a:t>
            </a:r>
            <a:r>
              <a:rPr lang="en-US" dirty="0" smtClean="0"/>
              <a:t>, Shah </a:t>
            </a:r>
            <a:r>
              <a:rPr lang="en-US" dirty="0" err="1" smtClean="0"/>
              <a:t>waliullah</a:t>
            </a:r>
            <a:r>
              <a:rPr lang="en-US" dirty="0" smtClean="0"/>
              <a:t>, </a:t>
            </a:r>
            <a:r>
              <a:rPr lang="en-US" dirty="0" err="1" smtClean="0"/>
              <a:t>Hazrat</a:t>
            </a:r>
            <a:r>
              <a:rPr lang="en-US" dirty="0" smtClean="0"/>
              <a:t> Data </a:t>
            </a:r>
            <a:r>
              <a:rPr lang="en-US" dirty="0" err="1" smtClean="0"/>
              <a:t>ganj</a:t>
            </a:r>
            <a:r>
              <a:rPr lang="en-US" dirty="0" smtClean="0"/>
              <a:t> </a:t>
            </a:r>
            <a:r>
              <a:rPr lang="en-US" dirty="0" err="1" smtClean="0"/>
              <a:t>baksh</a:t>
            </a:r>
            <a:r>
              <a:rPr lang="en-US" dirty="0" smtClean="0"/>
              <a:t>, </a:t>
            </a:r>
            <a:r>
              <a:rPr lang="en-US" dirty="0" err="1" smtClean="0"/>
              <a:t>Qalanadar</a:t>
            </a:r>
            <a:r>
              <a:rPr lang="en-US" dirty="0" smtClean="0"/>
              <a:t> </a:t>
            </a:r>
            <a:r>
              <a:rPr lang="en-US" dirty="0" err="1" smtClean="0"/>
              <a:t>lal</a:t>
            </a:r>
            <a:r>
              <a:rPr lang="en-US" dirty="0" smtClean="0"/>
              <a:t> </a:t>
            </a:r>
            <a:r>
              <a:rPr lang="en-US" dirty="0" err="1" smtClean="0"/>
              <a:t>Sahabaz</a:t>
            </a:r>
            <a:r>
              <a:rPr lang="en-US" dirty="0" smtClean="0"/>
              <a:t>, Shah Abdul </a:t>
            </a:r>
            <a:r>
              <a:rPr lang="en-US" dirty="0" err="1" smtClean="0"/>
              <a:t>Latif</a:t>
            </a:r>
            <a:r>
              <a:rPr lang="en-US" dirty="0" smtClean="0"/>
              <a:t> </a:t>
            </a:r>
            <a:r>
              <a:rPr lang="en-US" dirty="0" err="1" smtClean="0"/>
              <a:t>Bhittai</a:t>
            </a:r>
            <a:r>
              <a:rPr lang="en-US" dirty="0"/>
              <a:t> </a:t>
            </a:r>
            <a:r>
              <a:rPr lang="en-US" dirty="0" smtClean="0"/>
              <a:t>and many more </a:t>
            </a:r>
            <a:r>
              <a:rPr lang="en-US" dirty="0" err="1" smtClean="0"/>
              <a:t>sufi</a:t>
            </a:r>
            <a:r>
              <a:rPr lang="en-US" dirty="0" smtClean="0"/>
              <a:t> saints. </a:t>
            </a:r>
            <a:endParaRPr lang="en-US" dirty="0"/>
          </a:p>
        </p:txBody>
      </p:sp>
    </p:spTree>
    <p:extLst>
      <p:ext uri="{BB962C8B-B14F-4D97-AF65-F5344CB8AC3E}">
        <p14:creationId xmlns:p14="http://schemas.microsoft.com/office/powerpoint/2010/main" val="704040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Sufi saints</a:t>
            </a:r>
            <a:endParaRPr lang="en-US" dirty="0"/>
          </a:p>
        </p:txBody>
      </p:sp>
      <p:sp>
        <p:nvSpPr>
          <p:cNvPr id="3" name="Content Placeholder 2"/>
          <p:cNvSpPr>
            <a:spLocks noGrp="1"/>
          </p:cNvSpPr>
          <p:nvPr>
            <p:ph idx="1"/>
          </p:nvPr>
        </p:nvSpPr>
        <p:spPr/>
        <p:txBody>
          <a:bodyPr>
            <a:normAutofit/>
          </a:bodyPr>
          <a:lstStyle/>
          <a:p>
            <a:r>
              <a:rPr lang="en-US" dirty="0" smtClean="0"/>
              <a:t>Sufism an Islamic mystical approach played the most important role in the spread of Islam in India. Their arrival and teachings in India intensified following the establishment of the Arab rule by Muhammad Bin </a:t>
            </a:r>
            <a:r>
              <a:rPr lang="en-US" dirty="0" err="1" smtClean="0"/>
              <a:t>Qasim</a:t>
            </a:r>
            <a:r>
              <a:rPr lang="en-US" dirty="0" smtClean="0"/>
              <a:t> in 712. </a:t>
            </a:r>
          </a:p>
          <a:p>
            <a:r>
              <a:rPr lang="en-US" dirty="0" smtClean="0"/>
              <a:t>Mughal kings encouraged the Sufi saints to carry out missionary activities in Indian subcontinent. </a:t>
            </a:r>
          </a:p>
          <a:p>
            <a:r>
              <a:rPr lang="en-US" dirty="0" smtClean="0"/>
              <a:t>Flexible approach of the </a:t>
            </a:r>
            <a:r>
              <a:rPr lang="en-US" dirty="0" err="1" smtClean="0"/>
              <a:t>sufi</a:t>
            </a:r>
            <a:r>
              <a:rPr lang="en-US" dirty="0" smtClean="0"/>
              <a:t> saints</a:t>
            </a:r>
          </a:p>
          <a:p>
            <a:r>
              <a:rPr lang="en-US" dirty="0" smtClean="0"/>
              <a:t>They presented Islam as the more convenient faith to be adopted. </a:t>
            </a:r>
          </a:p>
          <a:p>
            <a:r>
              <a:rPr lang="en-US" dirty="0" smtClean="0"/>
              <a:t>The ignorant local </a:t>
            </a:r>
            <a:r>
              <a:rPr lang="en-US" dirty="0" err="1" smtClean="0"/>
              <a:t>cummunities</a:t>
            </a:r>
            <a:r>
              <a:rPr lang="en-US" dirty="0" smtClean="0"/>
              <a:t> got peace from the way </a:t>
            </a:r>
            <a:r>
              <a:rPr lang="en-US" dirty="0" err="1" smtClean="0"/>
              <a:t>sufi</a:t>
            </a:r>
            <a:r>
              <a:rPr lang="en-US" dirty="0" smtClean="0"/>
              <a:t> saints treated them. </a:t>
            </a:r>
            <a:endParaRPr lang="en-US" dirty="0"/>
          </a:p>
        </p:txBody>
      </p:sp>
    </p:spTree>
    <p:extLst>
      <p:ext uri="{BB962C8B-B14F-4D97-AF65-F5344CB8AC3E}">
        <p14:creationId xmlns:p14="http://schemas.microsoft.com/office/powerpoint/2010/main" val="3744985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Mughal dynasty </a:t>
            </a:r>
            <a:endParaRPr lang="en-US" dirty="0"/>
          </a:p>
        </p:txBody>
      </p:sp>
      <p:sp>
        <p:nvSpPr>
          <p:cNvPr id="3" name="Content Placeholder 2"/>
          <p:cNvSpPr>
            <a:spLocks noGrp="1"/>
          </p:cNvSpPr>
          <p:nvPr>
            <p:ph idx="1"/>
          </p:nvPr>
        </p:nvSpPr>
        <p:spPr/>
        <p:txBody>
          <a:bodyPr/>
          <a:lstStyle/>
          <a:p>
            <a:r>
              <a:rPr lang="en-US" dirty="0"/>
              <a:t>The Mughal Empire was one of the most remarkable empires of the Early Modern period</a:t>
            </a:r>
            <a:r>
              <a:rPr lang="en-US" dirty="0" smtClean="0"/>
              <a:t>.</a:t>
            </a:r>
          </a:p>
          <a:p>
            <a:r>
              <a:rPr lang="en-US" dirty="0" smtClean="0"/>
              <a:t> </a:t>
            </a:r>
            <a:r>
              <a:rPr lang="en-US" dirty="0"/>
              <a:t>Spanning the years between the early 16th and the early 18th centuries, it represented the imposition of power over large tracts of India by an Islamic Central Asian dynasty</a:t>
            </a:r>
            <a:r>
              <a:rPr lang="en-US" dirty="0" smtClean="0"/>
              <a:t>.</a:t>
            </a:r>
          </a:p>
          <a:p>
            <a:r>
              <a:rPr lang="en-US" dirty="0" smtClean="0"/>
              <a:t> </a:t>
            </a:r>
            <a:r>
              <a:rPr lang="en-US" dirty="0"/>
              <a:t>At its height, it covered a vast extent of territory in the Indian subcontinent and it exhibited strikingly competent military, administrative, developmental, and revenue-raising characteristics.</a:t>
            </a:r>
          </a:p>
        </p:txBody>
      </p:sp>
    </p:spTree>
    <p:extLst>
      <p:ext uri="{BB962C8B-B14F-4D97-AF65-F5344CB8AC3E}">
        <p14:creationId xmlns:p14="http://schemas.microsoft.com/office/powerpoint/2010/main" val="438003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Mughal rulers</a:t>
            </a:r>
            <a:endParaRPr lang="en-US" dirty="0"/>
          </a:p>
        </p:txBody>
      </p:sp>
      <p:sp>
        <p:nvSpPr>
          <p:cNvPr id="3" name="Content Placeholder 2"/>
          <p:cNvSpPr>
            <a:spLocks noGrp="1"/>
          </p:cNvSpPr>
          <p:nvPr>
            <p:ph idx="1"/>
          </p:nvPr>
        </p:nvSpPr>
        <p:spPr/>
        <p:txBody>
          <a:bodyPr/>
          <a:lstStyle/>
          <a:p>
            <a:r>
              <a:rPr lang="en-US" dirty="0" err="1" smtClean="0"/>
              <a:t>Zahir</a:t>
            </a:r>
            <a:r>
              <a:rPr lang="en-US" dirty="0" smtClean="0"/>
              <a:t>-</a:t>
            </a:r>
            <a:r>
              <a:rPr lang="en-US" dirty="0" err="1" smtClean="0"/>
              <a:t>ud</a:t>
            </a:r>
            <a:r>
              <a:rPr lang="en-US" dirty="0" smtClean="0"/>
              <a:t>-Din Babar</a:t>
            </a:r>
          </a:p>
          <a:p>
            <a:r>
              <a:rPr lang="en-US" dirty="0" err="1" smtClean="0"/>
              <a:t>Humayun</a:t>
            </a:r>
            <a:endParaRPr lang="en-US" dirty="0" smtClean="0"/>
          </a:p>
          <a:p>
            <a:r>
              <a:rPr lang="en-US" dirty="0" smtClean="0"/>
              <a:t>Akbar</a:t>
            </a:r>
          </a:p>
          <a:p>
            <a:r>
              <a:rPr lang="en-US" dirty="0" err="1" smtClean="0"/>
              <a:t>Jehangir</a:t>
            </a:r>
            <a:endParaRPr lang="en-US" dirty="0" smtClean="0"/>
          </a:p>
          <a:p>
            <a:r>
              <a:rPr lang="en-US" dirty="0" err="1" smtClean="0"/>
              <a:t>Shahjahan</a:t>
            </a:r>
            <a:endParaRPr lang="en-US" dirty="0" smtClean="0"/>
          </a:p>
          <a:p>
            <a:r>
              <a:rPr lang="en-US" dirty="0" smtClean="0"/>
              <a:t>Aurangzeb </a:t>
            </a:r>
            <a:r>
              <a:rPr lang="en-US" dirty="0" err="1" smtClean="0"/>
              <a:t>Alamgir</a:t>
            </a:r>
            <a:endParaRPr lang="en-US" dirty="0"/>
          </a:p>
        </p:txBody>
      </p:sp>
    </p:spTree>
    <p:extLst>
      <p:ext uri="{BB962C8B-B14F-4D97-AF65-F5344CB8AC3E}">
        <p14:creationId xmlns:p14="http://schemas.microsoft.com/office/powerpoint/2010/main" val="26218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Services of Sheikh </a:t>
            </a:r>
            <a:r>
              <a:rPr lang="en-US" dirty="0" smtClean="0"/>
              <a:t>Ahmad </a:t>
            </a:r>
            <a:r>
              <a:rPr lang="en-US" dirty="0" err="1" smtClean="0"/>
              <a:t>Sirhindi</a:t>
            </a:r>
            <a:r>
              <a:rPr lang="en-US" dirty="0" smtClean="0"/>
              <a:t> for Islam</a:t>
            </a:r>
            <a:endParaRPr lang="en-US" dirty="0"/>
          </a:p>
        </p:txBody>
      </p:sp>
      <p:sp>
        <p:nvSpPr>
          <p:cNvPr id="3" name="Content Placeholder 2"/>
          <p:cNvSpPr>
            <a:spLocks noGrp="1"/>
          </p:cNvSpPr>
          <p:nvPr>
            <p:ph idx="1"/>
          </p:nvPr>
        </p:nvSpPr>
        <p:spPr/>
        <p:txBody>
          <a:bodyPr/>
          <a:lstStyle/>
          <a:p>
            <a:r>
              <a:rPr lang="en-US" dirty="0" smtClean="0"/>
              <a:t>He was born in 1564 in </a:t>
            </a:r>
            <a:r>
              <a:rPr lang="en-US" dirty="0" err="1" smtClean="0"/>
              <a:t>Sirhind</a:t>
            </a:r>
            <a:r>
              <a:rPr lang="en-US" dirty="0" smtClean="0"/>
              <a:t>.</a:t>
            </a:r>
          </a:p>
          <a:p>
            <a:r>
              <a:rPr lang="en-US" dirty="0" smtClean="0"/>
              <a:t>He received traditional Islamic education at home.</a:t>
            </a:r>
            <a:endParaRPr lang="en-US" dirty="0" smtClean="0"/>
          </a:p>
          <a:p>
            <a:r>
              <a:rPr lang="en-US" dirty="0" smtClean="0"/>
              <a:t>He received his early education in religious environment .</a:t>
            </a:r>
          </a:p>
          <a:p>
            <a:r>
              <a:rPr lang="en-US" dirty="0" smtClean="0"/>
              <a:t>The religious and political situation of the subcontinent was very critical at that time.</a:t>
            </a:r>
          </a:p>
          <a:p>
            <a:r>
              <a:rPr lang="en-US" dirty="0" smtClean="0"/>
              <a:t>He was a religious scholar, preacher, and great reformer. </a:t>
            </a:r>
          </a:p>
          <a:p>
            <a:r>
              <a:rPr lang="en-US" dirty="0" smtClean="0"/>
              <a:t>Sheikh Ahmad </a:t>
            </a:r>
            <a:r>
              <a:rPr lang="en-US" dirty="0" err="1" smtClean="0"/>
              <a:t>Sirdindi</a:t>
            </a:r>
            <a:r>
              <a:rPr lang="en-US" dirty="0" smtClean="0"/>
              <a:t> stood firm against the din-</a:t>
            </a:r>
            <a:r>
              <a:rPr lang="en-US" dirty="0" err="1" smtClean="0"/>
              <a:t>i</a:t>
            </a:r>
            <a:r>
              <a:rPr lang="en-US" dirty="0" smtClean="0"/>
              <a:t>-</a:t>
            </a:r>
            <a:r>
              <a:rPr lang="en-US" dirty="0" err="1" smtClean="0"/>
              <a:t>illahi</a:t>
            </a:r>
            <a:r>
              <a:rPr lang="en-US" dirty="0" smtClean="0"/>
              <a:t> of emperor Akbar. </a:t>
            </a:r>
          </a:p>
          <a:p>
            <a:r>
              <a:rPr lang="en-US" dirty="0" smtClean="0"/>
              <a:t>He condemned the religious policies of Akbar. </a:t>
            </a:r>
            <a:endParaRPr lang="en-US" dirty="0" smtClean="0"/>
          </a:p>
          <a:p>
            <a:endParaRPr lang="en-US" dirty="0" smtClean="0"/>
          </a:p>
          <a:p>
            <a:endParaRPr lang="en-US" dirty="0"/>
          </a:p>
        </p:txBody>
      </p:sp>
    </p:spTree>
    <p:extLst>
      <p:ext uri="{BB962C8B-B14F-4D97-AF65-F5344CB8AC3E}">
        <p14:creationId xmlns:p14="http://schemas.microsoft.com/office/powerpoint/2010/main" val="3164843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Foundation of Din-</a:t>
            </a:r>
            <a:r>
              <a:rPr lang="en-US" dirty="0" err="1" smtClean="0"/>
              <a:t>i</a:t>
            </a:r>
            <a:r>
              <a:rPr lang="en-US" dirty="0" smtClean="0"/>
              <a:t>-</a:t>
            </a:r>
            <a:r>
              <a:rPr lang="en-US" dirty="0" err="1" smtClean="0"/>
              <a:t>Illahi</a:t>
            </a:r>
            <a:r>
              <a:rPr lang="en-US" dirty="0" smtClean="0"/>
              <a:t> by Mughal Emperor Akbar-the great</a:t>
            </a:r>
            <a:endParaRPr lang="en-US" dirty="0"/>
          </a:p>
        </p:txBody>
      </p:sp>
      <p:sp>
        <p:nvSpPr>
          <p:cNvPr id="3" name="Content Placeholder 2"/>
          <p:cNvSpPr>
            <a:spLocks noGrp="1"/>
          </p:cNvSpPr>
          <p:nvPr>
            <p:ph idx="1"/>
          </p:nvPr>
        </p:nvSpPr>
        <p:spPr/>
        <p:txBody>
          <a:bodyPr/>
          <a:lstStyle/>
          <a:p>
            <a:r>
              <a:rPr lang="en-US" dirty="0"/>
              <a:t>In 1582 </a:t>
            </a:r>
            <a:r>
              <a:rPr lang="en-US" dirty="0" smtClean="0"/>
              <a:t> </a:t>
            </a:r>
            <a:r>
              <a:rPr lang="en-US" dirty="0"/>
              <a:t>Din-</a:t>
            </a:r>
            <a:r>
              <a:rPr lang="en-US" dirty="0" err="1"/>
              <a:t>i</a:t>
            </a:r>
            <a:r>
              <a:rPr lang="en-US" dirty="0"/>
              <a:t>-</a:t>
            </a:r>
            <a:r>
              <a:rPr lang="en-US" dirty="0" err="1"/>
              <a:t>Illahi</a:t>
            </a:r>
            <a:r>
              <a:rPr lang="en-US" dirty="0"/>
              <a:t> was </a:t>
            </a:r>
            <a:r>
              <a:rPr lang="en-US" dirty="0" smtClean="0"/>
              <a:t>founded by Akbar. </a:t>
            </a:r>
            <a:r>
              <a:rPr lang="en-US" dirty="0"/>
              <a:t>This new religion was an abstract and unequivocal shape of the doctrine of </a:t>
            </a:r>
            <a:r>
              <a:rPr lang="en-US" dirty="0" err="1"/>
              <a:t>Tuihid-i-Wujudi</a:t>
            </a:r>
            <a:r>
              <a:rPr lang="en-US" dirty="0"/>
              <a:t> in which beliefs of different religions are included. It is a mixture of </a:t>
            </a:r>
            <a:r>
              <a:rPr lang="en-US" dirty="0" err="1"/>
              <a:t>Zorastrain</a:t>
            </a:r>
            <a:r>
              <a:rPr lang="en-US" dirty="0"/>
              <a:t>, </a:t>
            </a:r>
            <a:r>
              <a:rPr lang="en-US" dirty="0" err="1"/>
              <a:t>Jaiani</a:t>
            </a:r>
            <a:r>
              <a:rPr lang="en-US" dirty="0"/>
              <a:t>, Hindu, </a:t>
            </a:r>
            <a:r>
              <a:rPr lang="en-US" dirty="0" err="1"/>
              <a:t>Budhhist</a:t>
            </a:r>
            <a:r>
              <a:rPr lang="en-US" dirty="0"/>
              <a:t> religion and Islam theory of </a:t>
            </a:r>
            <a:r>
              <a:rPr lang="en-US" dirty="0" err="1"/>
              <a:t>Tauhid</a:t>
            </a:r>
            <a:r>
              <a:rPr lang="en-US" dirty="0"/>
              <a:t> has been included only for the name shake.</a:t>
            </a:r>
          </a:p>
        </p:txBody>
      </p:sp>
    </p:spTree>
    <p:extLst>
      <p:ext uri="{BB962C8B-B14F-4D97-AF65-F5344CB8AC3E}">
        <p14:creationId xmlns:p14="http://schemas.microsoft.com/office/powerpoint/2010/main" val="301618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Shah </a:t>
            </a:r>
            <a:r>
              <a:rPr lang="en-US" dirty="0" err="1" smtClean="0"/>
              <a:t>wali</a:t>
            </a:r>
            <a:r>
              <a:rPr lang="en-US" dirty="0" smtClean="0"/>
              <a:t> </a:t>
            </a:r>
            <a:r>
              <a:rPr lang="en-US" dirty="0" err="1" smtClean="0"/>
              <a:t>ullah</a:t>
            </a:r>
            <a:r>
              <a:rPr lang="en-US" dirty="0" smtClean="0"/>
              <a:t> in preaching Islam</a:t>
            </a:r>
            <a:endParaRPr lang="en-US" dirty="0"/>
          </a:p>
        </p:txBody>
      </p:sp>
      <p:sp>
        <p:nvSpPr>
          <p:cNvPr id="3" name="Content Placeholder 2"/>
          <p:cNvSpPr>
            <a:spLocks noGrp="1"/>
          </p:cNvSpPr>
          <p:nvPr>
            <p:ph idx="1"/>
          </p:nvPr>
        </p:nvSpPr>
        <p:spPr/>
        <p:txBody>
          <a:bodyPr/>
          <a:lstStyle/>
          <a:p>
            <a:r>
              <a:rPr lang="en-US" dirty="0" err="1"/>
              <a:t>Hazrat</a:t>
            </a:r>
            <a:r>
              <a:rPr lang="en-US" dirty="0"/>
              <a:t> Shah </a:t>
            </a:r>
            <a:r>
              <a:rPr lang="en-US" dirty="0" err="1"/>
              <a:t>Waliullah</a:t>
            </a:r>
            <a:r>
              <a:rPr lang="en-US" dirty="0"/>
              <a:t> is one of the famous personalities of eighteenth century. He had a great effect on the history of revival of literature. The divine guideline for the reform of </a:t>
            </a:r>
            <a:r>
              <a:rPr lang="en-US" dirty="0" err="1"/>
              <a:t>Ummah</a:t>
            </a:r>
            <a:r>
              <a:rPr lang="en-US" dirty="0"/>
              <a:t> he provided is remained a guideline after centuries. He was a great thinker, scholar and author of many books. One of his divine and prominent qualities is his moderation</a:t>
            </a:r>
            <a:r>
              <a:rPr lang="en-US" dirty="0" smtClean="0"/>
              <a:t>.</a:t>
            </a:r>
          </a:p>
          <a:p>
            <a:r>
              <a:rPr lang="en-US" dirty="0" smtClean="0"/>
              <a:t>He struggled to save the declining Mughal Empire.</a:t>
            </a:r>
          </a:p>
          <a:p>
            <a:r>
              <a:rPr lang="en-US" dirty="0" smtClean="0"/>
              <a:t>He worked for the revival of Muslims.</a:t>
            </a:r>
            <a:endParaRPr lang="en-US" dirty="0"/>
          </a:p>
        </p:txBody>
      </p:sp>
    </p:spTree>
    <p:extLst>
      <p:ext uri="{BB962C8B-B14F-4D97-AF65-F5344CB8AC3E}">
        <p14:creationId xmlns:p14="http://schemas.microsoft.com/office/powerpoint/2010/main" val="26355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Islamic teachings in subcontinent </a:t>
            </a:r>
            <a:endParaRPr lang="en-US" dirty="0"/>
          </a:p>
        </p:txBody>
      </p:sp>
      <p:sp>
        <p:nvSpPr>
          <p:cNvPr id="3" name="Content Placeholder 2"/>
          <p:cNvSpPr>
            <a:spLocks noGrp="1"/>
          </p:cNvSpPr>
          <p:nvPr>
            <p:ph idx="1"/>
          </p:nvPr>
        </p:nvSpPr>
        <p:spPr/>
        <p:txBody>
          <a:bodyPr/>
          <a:lstStyle/>
          <a:p>
            <a:r>
              <a:rPr lang="en-US" dirty="0"/>
              <a:t>The Muslim community of India was, by the 13th century, a </a:t>
            </a:r>
          </a:p>
          <a:p>
            <a:pPr marL="0" indent="0">
              <a:buNone/>
            </a:pPr>
            <a:r>
              <a:rPr lang="en-US" dirty="0"/>
              <a:t>dynamic Islamic civilization in its own right, interacting with the </a:t>
            </a:r>
          </a:p>
          <a:p>
            <a:pPr marL="0" indent="0">
              <a:buNone/>
            </a:pPr>
            <a:r>
              <a:rPr lang="en-US" dirty="0"/>
              <a:t>Hindu masses, which brought mutual understanding and fruitful </a:t>
            </a:r>
          </a:p>
          <a:p>
            <a:pPr marL="0" indent="0">
              <a:buNone/>
            </a:pPr>
            <a:r>
              <a:rPr lang="en-US" dirty="0"/>
              <a:t>awareness to both communities.</a:t>
            </a:r>
          </a:p>
          <a:p>
            <a:r>
              <a:rPr lang="en-US" dirty="0" smtClean="0"/>
              <a:t>Islam had an enormous impact on the social and cultural life of Hindus. </a:t>
            </a:r>
            <a:endParaRPr lang="en-US" dirty="0"/>
          </a:p>
        </p:txBody>
      </p:sp>
    </p:spTree>
    <p:extLst>
      <p:ext uri="{BB962C8B-B14F-4D97-AF65-F5344CB8AC3E}">
        <p14:creationId xmlns:p14="http://schemas.microsoft.com/office/powerpoint/2010/main" val="2713315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 of Islam in subcontinent </a:t>
            </a:r>
            <a:endParaRPr lang="en-US" dirty="0"/>
          </a:p>
        </p:txBody>
      </p:sp>
      <p:sp>
        <p:nvSpPr>
          <p:cNvPr id="3" name="Content Placeholder 2"/>
          <p:cNvSpPr>
            <a:spLocks noGrp="1"/>
          </p:cNvSpPr>
          <p:nvPr>
            <p:ph idx="1"/>
          </p:nvPr>
        </p:nvSpPr>
        <p:spPr/>
        <p:txBody>
          <a:bodyPr/>
          <a:lstStyle/>
          <a:p>
            <a:r>
              <a:rPr lang="en-US" dirty="0"/>
              <a:t>The land of Sind was opened to Islam in the beginning of 8th century, </a:t>
            </a:r>
            <a:r>
              <a:rPr lang="en-US" dirty="0" smtClean="0"/>
              <a:t>which </a:t>
            </a:r>
            <a:r>
              <a:rPr lang="en-US" dirty="0"/>
              <a:t>is why Sind was known as the gateway of Islam (Bab al-Islam) </a:t>
            </a:r>
            <a:r>
              <a:rPr lang="en-US" dirty="0" smtClean="0"/>
              <a:t>in </a:t>
            </a:r>
            <a:r>
              <a:rPr lang="en-US" dirty="0"/>
              <a:t>India. In the </a:t>
            </a:r>
            <a:r>
              <a:rPr lang="en-US" dirty="0" smtClean="0"/>
              <a:t>first </a:t>
            </a:r>
            <a:r>
              <a:rPr lang="en-US" dirty="0"/>
              <a:t>phase of their arrival, the Muslims erected a number </a:t>
            </a:r>
            <a:r>
              <a:rPr lang="en-US" dirty="0" smtClean="0"/>
              <a:t>of </a:t>
            </a:r>
            <a:r>
              <a:rPr lang="en-US" dirty="0"/>
              <a:t>administrative and religious buildings</a:t>
            </a:r>
            <a:r>
              <a:rPr lang="en-US" dirty="0" smtClean="0"/>
              <a:t>.</a:t>
            </a:r>
          </a:p>
          <a:p>
            <a:r>
              <a:rPr lang="en-US" dirty="0" smtClean="0"/>
              <a:t>The impact of Islam in India can be seen materially in a number of extant cities, mosques, tombs, places, forts and other artistic buildings built over centuries by Muslims in India. </a:t>
            </a:r>
            <a:endParaRPr lang="en-US" dirty="0"/>
          </a:p>
          <a:p>
            <a:endParaRPr lang="en-US" dirty="0"/>
          </a:p>
        </p:txBody>
      </p:sp>
    </p:spTree>
    <p:extLst>
      <p:ext uri="{BB962C8B-B14F-4D97-AF65-F5344CB8AC3E}">
        <p14:creationId xmlns:p14="http://schemas.microsoft.com/office/powerpoint/2010/main" val="3891612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It took centuries to the evolution of Muslim society </a:t>
            </a:r>
            <a:r>
              <a:rPr lang="en-US" dirty="0" smtClean="0"/>
              <a:t>in subcontinent.</a:t>
            </a:r>
            <a:endParaRPr lang="en-US" dirty="0" smtClean="0"/>
          </a:p>
          <a:p>
            <a:r>
              <a:rPr lang="en-US" dirty="0" smtClean="0"/>
              <a:t>The Muslims can to subcontinent in waves of </a:t>
            </a:r>
            <a:r>
              <a:rPr lang="en-US" dirty="0" smtClean="0"/>
              <a:t>conquest.</a:t>
            </a:r>
            <a:endParaRPr lang="en-US" dirty="0" smtClean="0"/>
          </a:p>
          <a:p>
            <a:r>
              <a:rPr lang="en-US" dirty="0" smtClean="0"/>
              <a:t>There were so many invasions that were directed towards subcontinent to occupy </a:t>
            </a:r>
            <a:r>
              <a:rPr lang="en-US" dirty="0" smtClean="0"/>
              <a:t>it.</a:t>
            </a:r>
          </a:p>
          <a:p>
            <a:r>
              <a:rPr lang="en-US" dirty="0" smtClean="0"/>
              <a:t>Subcontinent refers to a large land mass of the continent where India, Pakistan, and Bangladesh are situated. </a:t>
            </a:r>
            <a:endParaRPr lang="en-US" dirty="0" smtClean="0"/>
          </a:p>
          <a:p>
            <a:endParaRPr lang="en-US" dirty="0"/>
          </a:p>
        </p:txBody>
      </p:sp>
    </p:spTree>
    <p:extLst>
      <p:ext uri="{BB962C8B-B14F-4D97-AF65-F5344CB8AC3E}">
        <p14:creationId xmlns:p14="http://schemas.microsoft.com/office/powerpoint/2010/main" val="3454233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a:t>
            </a:r>
            <a:r>
              <a:rPr lang="en-US" dirty="0" err="1" smtClean="0"/>
              <a:t>Ulemas</a:t>
            </a:r>
            <a:r>
              <a:rPr lang="en-US" dirty="0" smtClean="0"/>
              <a:t> </a:t>
            </a:r>
            <a:endParaRPr lang="en-US" dirty="0"/>
          </a:p>
        </p:txBody>
      </p:sp>
      <p:sp>
        <p:nvSpPr>
          <p:cNvPr id="3" name="Content Placeholder 2"/>
          <p:cNvSpPr>
            <a:spLocks noGrp="1"/>
          </p:cNvSpPr>
          <p:nvPr>
            <p:ph idx="1"/>
          </p:nvPr>
        </p:nvSpPr>
        <p:spPr/>
        <p:txBody>
          <a:bodyPr/>
          <a:lstStyle/>
          <a:p>
            <a:r>
              <a:rPr lang="en-US" dirty="0" smtClean="0"/>
              <a:t>In </a:t>
            </a:r>
            <a:r>
              <a:rPr lang="en-US" dirty="0"/>
              <a:t>India, before the rule of the Muslim Emperors, Islam spread when Muslim soldiers were engaged in military campaigns. Most </a:t>
            </a:r>
            <a:r>
              <a:rPr lang="en-US" dirty="0" err="1"/>
              <a:t>Ulemas</a:t>
            </a:r>
            <a:r>
              <a:rPr lang="en-US" dirty="0"/>
              <a:t> carried out the task of spreading Islam</a:t>
            </a:r>
            <a:r>
              <a:rPr lang="en-US" dirty="0" smtClean="0"/>
              <a:t>.</a:t>
            </a:r>
          </a:p>
          <a:p>
            <a:r>
              <a:rPr lang="en-US" dirty="0" smtClean="0"/>
              <a:t>The </a:t>
            </a:r>
            <a:r>
              <a:rPr lang="en-US" dirty="0" err="1" smtClean="0"/>
              <a:t>ulemas</a:t>
            </a:r>
            <a:r>
              <a:rPr lang="en-US" dirty="0" smtClean="0"/>
              <a:t> started religious movements in subcontinent to teach the real essence of Islam on the basis of Quran &amp; Hadith.</a:t>
            </a:r>
          </a:p>
          <a:p>
            <a:endParaRPr lang="en-US" dirty="0"/>
          </a:p>
        </p:txBody>
      </p:sp>
    </p:spTree>
    <p:extLst>
      <p:ext uri="{BB962C8B-B14F-4D97-AF65-F5344CB8AC3E}">
        <p14:creationId xmlns:p14="http://schemas.microsoft.com/office/powerpoint/2010/main" val="1772485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Arab traders in spreading Islam</a:t>
            </a:r>
            <a:endParaRPr lang="en-US" dirty="0"/>
          </a:p>
        </p:txBody>
      </p:sp>
      <p:sp>
        <p:nvSpPr>
          <p:cNvPr id="3" name="Content Placeholder 2"/>
          <p:cNvSpPr>
            <a:spLocks noGrp="1"/>
          </p:cNvSpPr>
          <p:nvPr>
            <p:ph idx="1"/>
          </p:nvPr>
        </p:nvSpPr>
        <p:spPr/>
        <p:txBody>
          <a:bodyPr/>
          <a:lstStyle/>
          <a:p>
            <a:r>
              <a:rPr lang="en-US" dirty="0" smtClean="0"/>
              <a:t>Muslims traders came to subcontinent to spread Islam</a:t>
            </a:r>
          </a:p>
          <a:p>
            <a:r>
              <a:rPr lang="en-US" dirty="0" smtClean="0"/>
              <a:t>Their fair dealings won the heart of local community</a:t>
            </a:r>
          </a:p>
          <a:p>
            <a:r>
              <a:rPr lang="en-US" dirty="0" smtClean="0"/>
              <a:t>In subcontinent people were follower of Hinduism and Buddhism</a:t>
            </a:r>
          </a:p>
          <a:p>
            <a:r>
              <a:rPr lang="en-US" dirty="0" smtClean="0"/>
              <a:t>Islam came to the coastal areas of subcontinent through traders</a:t>
            </a:r>
          </a:p>
          <a:p>
            <a:r>
              <a:rPr lang="en-US" dirty="0" smtClean="0"/>
              <a:t>The traders preached Islam to the local people beside trade </a:t>
            </a:r>
          </a:p>
        </p:txBody>
      </p:sp>
    </p:spTree>
    <p:extLst>
      <p:ext uri="{BB962C8B-B14F-4D97-AF65-F5344CB8AC3E}">
        <p14:creationId xmlns:p14="http://schemas.microsoft.com/office/powerpoint/2010/main" val="39386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Muhammad Bin </a:t>
            </a:r>
            <a:r>
              <a:rPr lang="en-US" dirty="0" err="1" smtClean="0"/>
              <a:t>Qasim</a:t>
            </a:r>
            <a:endParaRPr lang="en-US" dirty="0"/>
          </a:p>
        </p:txBody>
      </p:sp>
      <p:sp>
        <p:nvSpPr>
          <p:cNvPr id="3" name="Content Placeholder 2"/>
          <p:cNvSpPr>
            <a:spLocks noGrp="1"/>
          </p:cNvSpPr>
          <p:nvPr>
            <p:ph idx="1"/>
          </p:nvPr>
        </p:nvSpPr>
        <p:spPr/>
        <p:txBody>
          <a:bodyPr/>
          <a:lstStyle/>
          <a:p>
            <a:r>
              <a:rPr lang="en-US" dirty="0" smtClean="0"/>
              <a:t>Muhammad Bin </a:t>
            </a:r>
            <a:r>
              <a:rPr lang="en-US" dirty="0" err="1" smtClean="0"/>
              <a:t>Qasim</a:t>
            </a:r>
            <a:r>
              <a:rPr lang="en-US" dirty="0" smtClean="0"/>
              <a:t> came to subcontinent in </a:t>
            </a:r>
            <a:r>
              <a:rPr lang="en-US" dirty="0" smtClean="0"/>
              <a:t>712.</a:t>
            </a:r>
            <a:endParaRPr lang="en-US" dirty="0" smtClean="0"/>
          </a:p>
          <a:p>
            <a:r>
              <a:rPr lang="en-US" dirty="0" smtClean="0"/>
              <a:t>He was a brave military </a:t>
            </a:r>
            <a:r>
              <a:rPr lang="en-US" dirty="0" smtClean="0"/>
              <a:t>solider and fought the forced of Raja </a:t>
            </a:r>
            <a:r>
              <a:rPr lang="en-US" dirty="0" err="1" smtClean="0"/>
              <a:t>Dahir</a:t>
            </a:r>
            <a:r>
              <a:rPr lang="en-US" dirty="0" smtClean="0"/>
              <a:t>.</a:t>
            </a:r>
            <a:endParaRPr lang="en-US" dirty="0" smtClean="0"/>
          </a:p>
          <a:p>
            <a:r>
              <a:rPr lang="en-US" dirty="0" smtClean="0"/>
              <a:t>He fought with the army of Raja </a:t>
            </a:r>
            <a:r>
              <a:rPr lang="en-US" dirty="0" err="1" smtClean="0"/>
              <a:t>Dahir</a:t>
            </a:r>
            <a:r>
              <a:rPr lang="en-US" dirty="0" smtClean="0"/>
              <a:t> and defeated </a:t>
            </a:r>
            <a:r>
              <a:rPr lang="en-US" dirty="0" smtClean="0"/>
              <a:t>it.</a:t>
            </a:r>
            <a:endParaRPr lang="en-US" dirty="0" smtClean="0"/>
          </a:p>
          <a:p>
            <a:r>
              <a:rPr lang="en-US" dirty="0" smtClean="0"/>
              <a:t>He </a:t>
            </a:r>
            <a:r>
              <a:rPr lang="en-US" dirty="0" err="1" smtClean="0"/>
              <a:t>conquested</a:t>
            </a:r>
            <a:r>
              <a:rPr lang="en-US" dirty="0" smtClean="0"/>
              <a:t>  the territories up to </a:t>
            </a:r>
            <a:r>
              <a:rPr lang="en-US" dirty="0" smtClean="0"/>
              <a:t>Multan.</a:t>
            </a:r>
            <a:endParaRPr lang="en-US" dirty="0" smtClean="0"/>
          </a:p>
          <a:p>
            <a:r>
              <a:rPr lang="en-US" dirty="0" smtClean="0"/>
              <a:t>His personality had great affect on the local people and were attracted towards </a:t>
            </a:r>
            <a:r>
              <a:rPr lang="en-US" dirty="0" smtClean="0"/>
              <a:t>Islam.</a:t>
            </a:r>
          </a:p>
          <a:p>
            <a:r>
              <a:rPr lang="en-US" dirty="0" smtClean="0"/>
              <a:t>The conquests of Muhammad Bin </a:t>
            </a:r>
            <a:r>
              <a:rPr lang="en-US" dirty="0" err="1" smtClean="0"/>
              <a:t>Qasim</a:t>
            </a:r>
            <a:r>
              <a:rPr lang="en-US" dirty="0" smtClean="0"/>
              <a:t> left a great impact on subcontinent and its local community. </a:t>
            </a:r>
            <a:endParaRPr lang="en-US" dirty="0"/>
          </a:p>
        </p:txBody>
      </p:sp>
    </p:spTree>
    <p:extLst>
      <p:ext uri="{BB962C8B-B14F-4D97-AF65-F5344CB8AC3E}">
        <p14:creationId xmlns:p14="http://schemas.microsoft.com/office/powerpoint/2010/main" val="235038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Mehmood</a:t>
            </a:r>
            <a:r>
              <a:rPr lang="en-US" dirty="0" smtClean="0"/>
              <a:t> </a:t>
            </a:r>
            <a:r>
              <a:rPr lang="en-US" dirty="0" err="1" smtClean="0"/>
              <a:t>Ghaznavi</a:t>
            </a:r>
            <a:r>
              <a:rPr lang="en-US" dirty="0" smtClean="0"/>
              <a:t> </a:t>
            </a:r>
            <a:endParaRPr lang="en-US" dirty="0"/>
          </a:p>
        </p:txBody>
      </p:sp>
      <p:sp>
        <p:nvSpPr>
          <p:cNvPr id="3" name="Content Placeholder 2"/>
          <p:cNvSpPr>
            <a:spLocks noGrp="1"/>
          </p:cNvSpPr>
          <p:nvPr>
            <p:ph idx="1"/>
          </p:nvPr>
        </p:nvSpPr>
        <p:spPr/>
        <p:txBody>
          <a:bodyPr/>
          <a:lstStyle/>
          <a:p>
            <a:r>
              <a:rPr lang="en-US" dirty="0" smtClean="0"/>
              <a:t>Sultan </a:t>
            </a:r>
            <a:r>
              <a:rPr lang="en-US" dirty="0" err="1" smtClean="0"/>
              <a:t>Mehmood</a:t>
            </a:r>
            <a:r>
              <a:rPr lang="en-US" dirty="0" smtClean="0"/>
              <a:t> </a:t>
            </a:r>
            <a:r>
              <a:rPr lang="en-US" dirty="0" err="1" smtClean="0"/>
              <a:t>Ghaznavi</a:t>
            </a:r>
            <a:r>
              <a:rPr lang="en-US" dirty="0" smtClean="0"/>
              <a:t> attacked on subcontinent multiple </a:t>
            </a:r>
            <a:r>
              <a:rPr lang="en-US" dirty="0" smtClean="0"/>
              <a:t>times. </a:t>
            </a:r>
            <a:endParaRPr lang="en-US" dirty="0" smtClean="0"/>
          </a:p>
          <a:p>
            <a:r>
              <a:rPr lang="en-US" dirty="0" smtClean="0"/>
              <a:t>He launched many raids on </a:t>
            </a:r>
            <a:r>
              <a:rPr lang="en-US" dirty="0" smtClean="0"/>
              <a:t>Punjab.</a:t>
            </a:r>
            <a:endParaRPr lang="en-US" dirty="0" smtClean="0"/>
          </a:p>
          <a:p>
            <a:r>
              <a:rPr lang="en-US" dirty="0" smtClean="0"/>
              <a:t>He </a:t>
            </a:r>
            <a:r>
              <a:rPr lang="en-US" dirty="0" smtClean="0"/>
              <a:t>destroyed many significant temples of Hindus and looted them.</a:t>
            </a:r>
          </a:p>
          <a:p>
            <a:r>
              <a:rPr lang="en-US" dirty="0" err="1" smtClean="0"/>
              <a:t>Mehmood</a:t>
            </a:r>
            <a:r>
              <a:rPr lang="en-US" dirty="0" smtClean="0"/>
              <a:t> </a:t>
            </a:r>
            <a:r>
              <a:rPr lang="en-US" dirty="0" err="1" smtClean="0"/>
              <a:t>Ghaznavi</a:t>
            </a:r>
            <a:r>
              <a:rPr lang="en-US" dirty="0" smtClean="0"/>
              <a:t> did not establish permanent Muslim society in subcontinent.</a:t>
            </a:r>
            <a:endParaRPr lang="en-US" dirty="0" smtClean="0"/>
          </a:p>
          <a:p>
            <a:endParaRPr lang="en-US" dirty="0"/>
          </a:p>
        </p:txBody>
      </p:sp>
    </p:spTree>
    <p:extLst>
      <p:ext uri="{BB962C8B-B14F-4D97-AF65-F5344CB8AC3E}">
        <p14:creationId xmlns:p14="http://schemas.microsoft.com/office/powerpoint/2010/main" val="3657534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Influence of Muslim conquests </a:t>
            </a:r>
            <a:endParaRPr lang="en-US" dirty="0"/>
          </a:p>
        </p:txBody>
      </p:sp>
      <p:sp>
        <p:nvSpPr>
          <p:cNvPr id="3" name="Content Placeholder 2"/>
          <p:cNvSpPr>
            <a:spLocks noGrp="1"/>
          </p:cNvSpPr>
          <p:nvPr>
            <p:ph idx="1"/>
          </p:nvPr>
        </p:nvSpPr>
        <p:spPr/>
        <p:txBody>
          <a:bodyPr/>
          <a:lstStyle/>
          <a:p>
            <a:r>
              <a:rPr lang="en-US" dirty="0" smtClean="0"/>
              <a:t>Muslim conquests had great affect in all spheres:</a:t>
            </a:r>
          </a:p>
          <a:p>
            <a:r>
              <a:rPr lang="en-US" dirty="0" smtClean="0"/>
              <a:t>1: Religious influence</a:t>
            </a:r>
          </a:p>
          <a:p>
            <a:r>
              <a:rPr lang="en-US" dirty="0" smtClean="0"/>
              <a:t>Islam spread in subcontinent</a:t>
            </a:r>
          </a:p>
          <a:p>
            <a:r>
              <a:rPr lang="en-US" dirty="0" smtClean="0"/>
              <a:t>Sufi saints played significant role in spreading the teachings of Islam </a:t>
            </a:r>
          </a:p>
          <a:p>
            <a:r>
              <a:rPr lang="en-US" dirty="0" smtClean="0"/>
              <a:t>Islamic code of life was introduced </a:t>
            </a:r>
            <a:endParaRPr lang="en-US" dirty="0"/>
          </a:p>
        </p:txBody>
      </p:sp>
    </p:spTree>
    <p:extLst>
      <p:ext uri="{BB962C8B-B14F-4D97-AF65-F5344CB8AC3E}">
        <p14:creationId xmlns:p14="http://schemas.microsoft.com/office/powerpoint/2010/main" val="2225376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influence </a:t>
            </a:r>
            <a:endParaRPr lang="en-US" dirty="0"/>
          </a:p>
        </p:txBody>
      </p:sp>
      <p:sp>
        <p:nvSpPr>
          <p:cNvPr id="3" name="Content Placeholder 2"/>
          <p:cNvSpPr>
            <a:spLocks noGrp="1"/>
          </p:cNvSpPr>
          <p:nvPr>
            <p:ph idx="1"/>
          </p:nvPr>
        </p:nvSpPr>
        <p:spPr/>
        <p:txBody>
          <a:bodyPr/>
          <a:lstStyle/>
          <a:p>
            <a:r>
              <a:rPr lang="en-US" dirty="0" smtClean="0"/>
              <a:t>Traditions and customs of Islam spread in subcontinent </a:t>
            </a:r>
          </a:p>
          <a:p>
            <a:r>
              <a:rPr lang="en-US" dirty="0" smtClean="0"/>
              <a:t>Role of Muslim art</a:t>
            </a:r>
          </a:p>
          <a:p>
            <a:r>
              <a:rPr lang="en-US" dirty="0" smtClean="0"/>
              <a:t>Establishment of mosques and buildings </a:t>
            </a:r>
            <a:endParaRPr lang="en-US" dirty="0"/>
          </a:p>
        </p:txBody>
      </p:sp>
    </p:spTree>
    <p:extLst>
      <p:ext uri="{BB962C8B-B14F-4D97-AF65-F5344CB8AC3E}">
        <p14:creationId xmlns:p14="http://schemas.microsoft.com/office/powerpoint/2010/main" val="310071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influence </a:t>
            </a:r>
            <a:endParaRPr lang="en-US" dirty="0"/>
          </a:p>
        </p:txBody>
      </p:sp>
      <p:sp>
        <p:nvSpPr>
          <p:cNvPr id="3" name="Content Placeholder 2"/>
          <p:cNvSpPr>
            <a:spLocks noGrp="1"/>
          </p:cNvSpPr>
          <p:nvPr>
            <p:ph idx="1"/>
          </p:nvPr>
        </p:nvSpPr>
        <p:spPr/>
        <p:txBody>
          <a:bodyPr/>
          <a:lstStyle/>
          <a:p>
            <a:r>
              <a:rPr lang="en-US" dirty="0" smtClean="0"/>
              <a:t>Islamic values were adopted by the people</a:t>
            </a:r>
          </a:p>
          <a:p>
            <a:r>
              <a:rPr lang="en-US" dirty="0" smtClean="0"/>
              <a:t>Peace, justice, and equality were prevailed in the society</a:t>
            </a:r>
          </a:p>
          <a:p>
            <a:r>
              <a:rPr lang="en-US" dirty="0" smtClean="0"/>
              <a:t>The suppressed classes were attracted towards Islam</a:t>
            </a:r>
            <a:endParaRPr lang="en-US" dirty="0"/>
          </a:p>
        </p:txBody>
      </p:sp>
    </p:spTree>
    <p:extLst>
      <p:ext uri="{BB962C8B-B14F-4D97-AF65-F5344CB8AC3E}">
        <p14:creationId xmlns:p14="http://schemas.microsoft.com/office/powerpoint/2010/main" val="1319394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influence </a:t>
            </a:r>
            <a:endParaRPr lang="en-US" dirty="0"/>
          </a:p>
        </p:txBody>
      </p:sp>
      <p:sp>
        <p:nvSpPr>
          <p:cNvPr id="3" name="Content Placeholder 2"/>
          <p:cNvSpPr>
            <a:spLocks noGrp="1"/>
          </p:cNvSpPr>
          <p:nvPr>
            <p:ph idx="1"/>
          </p:nvPr>
        </p:nvSpPr>
        <p:spPr/>
        <p:txBody>
          <a:bodyPr/>
          <a:lstStyle/>
          <a:p>
            <a:r>
              <a:rPr lang="en-US" dirty="0" smtClean="0"/>
              <a:t>Development of economic life</a:t>
            </a:r>
          </a:p>
          <a:p>
            <a:r>
              <a:rPr lang="en-US" dirty="0" smtClean="0"/>
              <a:t>Trade, industry, agriculture were flourished</a:t>
            </a:r>
          </a:p>
          <a:p>
            <a:r>
              <a:rPr lang="en-US" dirty="0" smtClean="0"/>
              <a:t>Equal opportunities were provided to people </a:t>
            </a:r>
            <a:endParaRPr lang="en-US" dirty="0"/>
          </a:p>
        </p:txBody>
      </p:sp>
    </p:spTree>
    <p:extLst>
      <p:ext uri="{BB962C8B-B14F-4D97-AF65-F5344CB8AC3E}">
        <p14:creationId xmlns:p14="http://schemas.microsoft.com/office/powerpoint/2010/main" val="613286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447</TotalTime>
  <Words>1106</Words>
  <Application>Microsoft Office PowerPoint</Application>
  <PresentationFormat>Widescreen</PresentationFormat>
  <Paragraphs>93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Ion</vt:lpstr>
      <vt:lpstr>Pakistan Studies</vt:lpstr>
      <vt:lpstr>Introduction</vt:lpstr>
      <vt:lpstr>Role of Arab traders in spreading Islam</vt:lpstr>
      <vt:lpstr>Role of Muhammad Bin Qasim</vt:lpstr>
      <vt:lpstr>Mehmood Ghaznavi </vt:lpstr>
      <vt:lpstr>Influence of Muslim conquests </vt:lpstr>
      <vt:lpstr>Cultural influence </vt:lpstr>
      <vt:lpstr>Social influence </vt:lpstr>
      <vt:lpstr>Economic influence </vt:lpstr>
      <vt:lpstr>Definition of Sufism </vt:lpstr>
      <vt:lpstr>Role of Muslim Sufis:</vt:lpstr>
      <vt:lpstr>Role of Sufi saints</vt:lpstr>
      <vt:lpstr>Mughal dynasty </vt:lpstr>
      <vt:lpstr>Mughal rulers</vt:lpstr>
      <vt:lpstr>Services of Sheikh Ahmad Sirhindi for Islam</vt:lpstr>
      <vt:lpstr>Foundation of Din-i-Illahi by Mughal Emperor Akbar-the great</vt:lpstr>
      <vt:lpstr>Role of Shah wali ullah in preaching Islam</vt:lpstr>
      <vt:lpstr>Impact of Islamic teachings in subcontinent </vt:lpstr>
      <vt:lpstr>Impact of Islam in subcontinent </vt:lpstr>
      <vt:lpstr>Role of Ulemas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Pakistan Studies</dc:title>
  <dc:creator>Microsoft account</dc:creator>
  <cp:lastModifiedBy>Microsoft account</cp:lastModifiedBy>
  <cp:revision>29</cp:revision>
  <dcterms:created xsi:type="dcterms:W3CDTF">2023-09-12T11:36:10Z</dcterms:created>
  <dcterms:modified xsi:type="dcterms:W3CDTF">2023-09-16T12:26:20Z</dcterms:modified>
</cp:coreProperties>
</file>