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928A-5070-0424-5899-4E1746F48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94308-211F-FBD5-84C7-11F13A24C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D3A-C816-46A5-5D77-C8BEB2BD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CF8A-834C-B887-EE7C-1CA044BF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0644-FC4B-3C4E-ADB7-9B70C5FC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0B9-837D-2A5E-50F0-13B8C41A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96B5-3BA4-D696-2D48-7E12513D3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6D22-7B4C-2312-FD9F-D283C1F9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9D59C-52B2-10AE-9030-597C8E19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72D76-C948-576B-D3A5-648B28B8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F2756-81C9-DF49-B29B-8C7BB3E41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7A4FB-33DF-DCB7-8A93-EC3FD477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04AA-F7B5-5AD2-F521-779C46F2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6942-6C44-6003-BA31-381C3D2E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13AA-5425-BA5C-8B7A-C19FC68F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9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98B8-FE60-2729-5289-602EC2C4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D586-4AA8-BAFE-FA44-69D30144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2080-F852-3BE7-7904-A5DEA3D6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69FF-F059-4442-D1C7-4D951B79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00C7-FC8F-022D-BCCB-F9F84FFD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0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6C29-FF1A-77A0-E2E8-EDE9DDEA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15CE9-9E93-F0BA-6B80-8A74E7A2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9587-8DFA-88E2-37F0-5F57068E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6422-A062-EEA4-63C5-6B729430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E31F-B08E-4566-B613-1AABA6C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C7F0-6CA8-36B8-49ED-B2654E69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D251-1108-3268-DACF-77F513A3E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5CC00-404E-F236-831B-81B3DBCB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9300-F72C-DC2E-0BB2-1195ABF7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92F2C-AABB-0F14-5853-7C6ADBED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D3C1-5E0E-57DD-DCDA-A336E52F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2770-8A3A-6362-7E30-ADFB1BDB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17B5-B197-1487-BBD6-59EAB632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86FF6-821C-0AAD-AB46-13680C41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F8CF7-614C-D573-0465-406F6F0E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54179-9FAC-DBE9-D66D-FA92C8F1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5D5FE-DDB3-99CB-7658-F1FD224A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1FF2F-3F1A-BEE5-FD20-1D975085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7F191-0148-D1A1-478D-7D950006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67A8-FF18-4752-700A-D9EA864F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F4416-A74B-5E55-DE40-5508BFBF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31A3-2C12-7CDE-B535-EDD3C7AC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DC3C3-1FEA-8F10-97E9-FD00298C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DF8B9-A51A-16AE-5F2F-10088343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CED82-84DE-1EEF-7F3D-C1A891E2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6D09-7601-F09D-6C23-469F7749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626B-FA6C-8253-5E17-0CC28E43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68D8-5555-6DB7-F199-ECF5262E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FF457-BA1F-C439-6FDF-D543ED2ED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D297D-75FE-2A2E-8D74-D510B2235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C1A6-066C-E8E9-6C60-93672B20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26A50-CC47-C2DE-96BD-03A2C476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6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712C-10C9-D391-507A-FEC4FAE1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B6206-B88C-D57F-F85D-5DAE4CDA0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F026A-EA9D-69DF-7A97-16237DE10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B2D1-625C-0783-3E8B-7EEEC96E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46A2-0BCD-47DD-19A1-6A130EE1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B958-942C-2DB4-CAA8-F5EAF9AE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8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5BAF1-8DDF-18CE-AF67-BE1CC52F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57DC-B7E9-39A1-D0F8-D5F5FB6A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336A2-B817-621C-7181-35DB588A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54DD-3924-442E-AEF9-04DDB95CDB99}" type="datetimeFigureOut">
              <a:rPr lang="en-US" smtClean="0"/>
              <a:t>13-Dec-23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642AF-83BA-39F6-53CF-59268C981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8890A-69BB-21A6-07EA-362671640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5ADF-9095-4475-AA85-5C1D45A3A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av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av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av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av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av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90495-FDA9-D54A-365D-4366E5A157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2" b="5112"/>
          <a:stretch/>
        </p:blipFill>
        <p:spPr>
          <a:xfrm>
            <a:off x="-438912" y="-329184"/>
            <a:ext cx="12966192" cy="7754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B51E68-59A9-6F46-1F89-76A4CBDAB30C}"/>
              </a:ext>
            </a:extLst>
          </p:cNvPr>
          <p:cNvSpPr/>
          <p:nvPr/>
        </p:nvSpPr>
        <p:spPr>
          <a:xfrm>
            <a:off x="-438912" y="-329184"/>
            <a:ext cx="12966192" cy="7754112"/>
          </a:xfrm>
          <a:prstGeom prst="rect">
            <a:avLst/>
          </a:prstGeom>
          <a:solidFill>
            <a:schemeClr val="tx1"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3A9B0-5D1F-9C38-16A2-FCFBF9BA3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500" dirty="0">
                <a:solidFill>
                  <a:srgbClr val="00B0F0"/>
                </a:solidFill>
              </a:rPr>
              <a:t>The </a:t>
            </a:r>
            <a:r>
              <a:rPr lang="en-US" spc="500" dirty="0">
                <a:solidFill>
                  <a:srgbClr val="00B0F0"/>
                </a:solidFill>
                <a:latin typeface="Arial Black" panose="020B0A04020102020204" pitchFamily="34" charset="0"/>
              </a:rPr>
              <a:t>Hesbora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spc="1000" dirty="0">
                <a:solidFill>
                  <a:srgbClr val="00B0F0"/>
                </a:solidFill>
                <a:latin typeface="Arial Black" panose="020B0A04020102020204" pitchFamily="34" charset="0"/>
              </a:rPr>
              <a:t>The</a:t>
            </a:r>
            <a:r>
              <a:rPr lang="en-US" spc="1000" dirty="0">
                <a:solidFill>
                  <a:srgbClr val="00B0F0"/>
                </a:solidFill>
              </a:rPr>
              <a:t> </a:t>
            </a:r>
            <a:r>
              <a:rPr lang="en-US" spc="1000" dirty="0">
                <a:solidFill>
                  <a:srgbClr val="FF0000"/>
                </a:solidFill>
              </a:rPr>
              <a:t>Go</a:t>
            </a:r>
            <a:r>
              <a:rPr lang="en-US" spc="1000" dirty="0">
                <a:solidFill>
                  <a:srgbClr val="00B0F0"/>
                </a:solidFill>
              </a:rPr>
              <a:t>spel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E112C-94C3-4AF4-E9B6-D7E2B05C9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942576" cy="259759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pc="1000" dirty="0">
                <a:solidFill>
                  <a:srgbClr val="00B0F0"/>
                </a:solidFill>
              </a:rPr>
              <a:t>Artificial Intelligence</a:t>
            </a:r>
          </a:p>
          <a:p>
            <a:endParaRPr lang="en-US" spc="1000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Presented by Rameez Hassan Raja</a:t>
            </a:r>
          </a:p>
          <a:p>
            <a:r>
              <a:rPr lang="en-US" dirty="0">
                <a:solidFill>
                  <a:srgbClr val="FFFF00"/>
                </a:solidFill>
              </a:rPr>
              <a:t>References</a:t>
            </a:r>
            <a:r>
              <a:rPr lang="en-US" dirty="0">
                <a:solidFill>
                  <a:srgbClr val="00B050"/>
                </a:solidFill>
              </a:rPr>
              <a:t>: AL Jazeera news</a:t>
            </a:r>
          </a:p>
          <a:p>
            <a:r>
              <a:rPr lang="en-US" dirty="0">
                <a:solidFill>
                  <a:srgbClr val="00B050"/>
                </a:solidFill>
              </a:rPr>
              <a:t>		    The </a:t>
            </a:r>
            <a:r>
              <a:rPr lang="en-US" dirty="0" err="1">
                <a:solidFill>
                  <a:srgbClr val="00B050"/>
                </a:solidFill>
              </a:rPr>
              <a:t>GurdianGuardian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5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037E2-16E8-27D5-B95F-3864E5CA6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7" b="5937"/>
          <a:stretch/>
        </p:blipFill>
        <p:spPr>
          <a:xfrm>
            <a:off x="-546410" y="-379141"/>
            <a:ext cx="13069230" cy="76720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546410" y="-379141"/>
            <a:ext cx="13069230" cy="7672039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06B09-008B-AE8A-8316-41A6F7FEFF13}"/>
              </a:ext>
            </a:extLst>
          </p:cNvPr>
          <p:cNvSpPr txBox="1"/>
          <p:nvPr/>
        </p:nvSpPr>
        <p:spPr>
          <a:xfrm>
            <a:off x="440420" y="0"/>
            <a:ext cx="1241145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Introduction: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IDF's Website unveils AI system: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Habsora</a:t>
            </a: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Nicknamed "The Gospel"</a:t>
            </a:r>
          </a:p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Purpose of The Gospel: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Utilized during conflict with Hamas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Efficient target identification</a:t>
            </a:r>
          </a:p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Use of AI: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Habsora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as a state-of-the-art AI instrument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Amplifies the frightful nature of warfare</a:t>
            </a:r>
          </a:p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 Cutting-edge Technology: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Fusion of advanced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Real military operations</a:t>
            </a:r>
          </a:p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Dystopian Imagery: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Evokes imagery from a dystopian film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Prompting contemplation on AI in warfare</a:t>
            </a:r>
          </a:p>
          <a:p>
            <a:pPr algn="l"/>
            <a:r>
              <a:rPr lang="en-US" sz="2400" b="1" i="0" dirty="0">
                <a:solidFill>
                  <a:srgbClr val="FFFF00"/>
                </a:solidFill>
                <a:effectLst/>
                <a:latin typeface="Söhne"/>
              </a:rPr>
              <a:t> Results:</a:t>
            </a:r>
            <a:endParaRPr lang="en-US" sz="2400" b="0" i="0" dirty="0">
              <a:solidFill>
                <a:srgbClr val="FFFF00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Reflecting on the evolving nature of war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Impact of artificial intelligence in military operations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55F40-A094-2E4D-C553-435225BAF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938" y="1035201"/>
            <a:ext cx="6685240" cy="3756255"/>
          </a:xfrm>
          <a:prstGeom prst="rect">
            <a:avLst/>
          </a:prstGeom>
          <a:effectLst>
            <a:softEdge rad="596900"/>
          </a:effectLst>
        </p:spPr>
      </p:pic>
    </p:spTree>
    <p:extLst>
      <p:ext uri="{BB962C8B-B14F-4D97-AF65-F5344CB8AC3E}">
        <p14:creationId xmlns:p14="http://schemas.microsoft.com/office/powerpoint/2010/main" val="143411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974F0-5C5D-C86C-7E1F-CB96B6219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b="6940"/>
          <a:stretch/>
        </p:blipFill>
        <p:spPr>
          <a:xfrm>
            <a:off x="-365760" y="-256032"/>
            <a:ext cx="12783312" cy="73334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365760" y="-256031"/>
            <a:ext cx="12783312" cy="7333488"/>
          </a:xfrm>
          <a:prstGeom prst="rect">
            <a:avLst/>
          </a:prstGeom>
          <a:solidFill>
            <a:schemeClr val="tx1">
              <a:alpha val="84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DC5EF-2B3A-0C62-E7ED-C2B975B3DF5B}"/>
              </a:ext>
            </a:extLst>
          </p:cNvPr>
          <p:cNvSpPr txBox="1"/>
          <p:nvPr/>
        </p:nvSpPr>
        <p:spPr>
          <a:xfrm>
            <a:off x="791160" y="456057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IDF's announcement on </a:t>
            </a:r>
            <a:r>
              <a:rPr lang="en-US" sz="2400" b="0" i="0" dirty="0" err="1">
                <a:solidFill>
                  <a:srgbClr val="D1D5DB"/>
                </a:solidFill>
                <a:effectLst/>
                <a:latin typeface="Söhne"/>
              </a:rPr>
              <a:t>Habsora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Rapid and automated intelligence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Extraction provides targeting suggestions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Aims for harmony between machine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recommendations and Human identification procedure</a:t>
            </a:r>
          </a:p>
          <a:p>
            <a:pPr marL="342900" indent="-342900"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Attaining complete harmony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Balancing machine and human inputs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2792D-95F4-88FA-8791-D9BCD920E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6" y="708660"/>
            <a:ext cx="5727192" cy="3207227"/>
          </a:xfrm>
          <a:prstGeom prst="rect">
            <a:avLst/>
          </a:prstGeom>
          <a:effectLst>
            <a:softEdge rad="406400"/>
          </a:effectLst>
        </p:spPr>
      </p:pic>
    </p:spTree>
    <p:extLst>
      <p:ext uri="{BB962C8B-B14F-4D97-AF65-F5344CB8AC3E}">
        <p14:creationId xmlns:p14="http://schemas.microsoft.com/office/powerpoint/2010/main" val="327857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AD36C-E2C6-69C1-244F-7395F184C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6758"/>
          <a:stretch/>
        </p:blipFill>
        <p:spPr>
          <a:xfrm>
            <a:off x="-329184" y="-329184"/>
            <a:ext cx="12856464" cy="7406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329184" y="-329183"/>
            <a:ext cx="12856464" cy="7406640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7BB18-7DD0-B5D4-1E18-1CFCEEC65D63}"/>
              </a:ext>
            </a:extLst>
          </p:cNvPr>
          <p:cNvSpPr txBox="1"/>
          <p:nvPr/>
        </p:nvSpPr>
        <p:spPr>
          <a:xfrm>
            <a:off x="603316" y="84841"/>
            <a:ext cx="11722608" cy="6332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Platforms like the Gospel enhance IDF's capabilities.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Increased identification and targeting of 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 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lower-ranking Hamas operatives.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Change in strategy revealed by an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official involved in targeting decisions.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Shift in approach: Residences of junior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Hamas members are now considered bombing targets.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Transformation in targeting policy for ongoing conflict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Previously, houses of lower-ranking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Hamas members were not selected as bombing targets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Current approach: Suspected Hamas </a:t>
            </a:r>
          </a:p>
          <a:p>
            <a:pPr algn="l"/>
            <a:r>
              <a:rPr lang="en-US" sz="2400" dirty="0">
                <a:solidFill>
                  <a:srgbClr val="D1D5DB"/>
                </a:solidFill>
                <a:latin typeface="Söhne"/>
              </a:rPr>
              <a:t> </a:t>
            </a: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operatives' houses targeted regardless of their rank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692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C9966D-6514-0247-6316-1B943B9D7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 b="6561"/>
          <a:stretch/>
        </p:blipFill>
        <p:spPr>
          <a:xfrm>
            <a:off x="-292608" y="-347472"/>
            <a:ext cx="12893040" cy="74615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292608" y="-347472"/>
            <a:ext cx="12893040" cy="7461503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74463-4EE5-1637-AFE4-F4BD66009430}"/>
              </a:ext>
            </a:extLst>
          </p:cNvPr>
          <p:cNvSpPr txBox="1"/>
          <p:nvPr/>
        </p:nvSpPr>
        <p:spPr>
          <a:xfrm>
            <a:off x="0" y="-128016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Former high-ranking Israeli military official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discloses new technique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Precise method for ascertaining the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count of evacuated civilians before an attack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Utilization of an algorithm for evaluation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Algorithm assigns ratings to remaining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civilians: green, yellow, or red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Analogy to a traffic signal system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Efficient and strategic approach to 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assessing civilian presence</a:t>
            </a:r>
          </a:p>
          <a:p>
            <a:pPr algn="l"/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Balancing military objectives with</a:t>
            </a:r>
          </a:p>
          <a:p>
            <a:pPr algn="l"/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 minimizing civilian casualties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18D4D-C1B4-AE62-C2CE-0FD9245D8A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4206"/>
          <a:stretch/>
        </p:blipFill>
        <p:spPr>
          <a:xfrm>
            <a:off x="-438615" y="-493776"/>
            <a:ext cx="13069229" cy="79735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438615" y="-482402"/>
            <a:ext cx="13069230" cy="7973568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92251-9C08-FB48-BB3C-14DC2E7ACB37}"/>
              </a:ext>
            </a:extLst>
          </p:cNvPr>
          <p:cNvSpPr txBox="1"/>
          <p:nvPr/>
        </p:nvSpPr>
        <p:spPr>
          <a:xfrm>
            <a:off x="245097" y="288460"/>
            <a:ext cx="1047902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Before the war, </a:t>
            </a:r>
            <a:r>
              <a:rPr lang="en-US" sz="2400" dirty="0">
                <a:solidFill>
                  <a:srgbClr val="00B0F0"/>
                </a:solidFill>
              </a:rPr>
              <a:t>ID</a:t>
            </a:r>
            <a:r>
              <a:rPr lang="en-US" sz="2400" dirty="0">
                <a:solidFill>
                  <a:schemeClr val="bg1"/>
                </a:solidFill>
              </a:rPr>
              <a:t>F used gospel to target 50 members of </a:t>
            </a:r>
            <a:r>
              <a:rPr lang="en-US" sz="2400" dirty="0" err="1">
                <a:solidFill>
                  <a:schemeClr val="bg1"/>
                </a:solidFill>
              </a:rPr>
              <a:t>Hammas</a:t>
            </a:r>
            <a:r>
              <a:rPr lang="en-US" sz="2400" dirty="0">
                <a:solidFill>
                  <a:schemeClr val="bg1"/>
                </a:solidFill>
              </a:rPr>
              <a:t> per year but now after the war, they are targeting  100 people per day.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Many civilians are killed due to this AI technology System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Satoshi"/>
              </a:rPr>
              <a:t>The implementation of the Gospel has empowered the IDF to detect and eliminate a greater number of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atoshi"/>
              </a:rPr>
              <a:t>Hamas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atoshi"/>
              </a:rPr>
              <a:t> members</a:t>
            </a:r>
          </a:p>
          <a:p>
            <a:endParaRPr lang="en-US" sz="2400" b="0" i="0" dirty="0">
              <a:solidFill>
                <a:schemeClr val="bg1"/>
              </a:solidFill>
              <a:effectLst/>
              <a:latin typeface="Satoshi"/>
            </a:endParaRPr>
          </a:p>
          <a:p>
            <a:r>
              <a:rPr lang="en-US" sz="2400" dirty="0">
                <a:solidFill>
                  <a:schemeClr val="bg1"/>
                </a:solidFill>
                <a:latin typeface="Satoshi"/>
              </a:rPr>
              <a:t>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atoshi"/>
              </a:rPr>
              <a:t>pecifically those in lower positions. This system enhances the precision and efficiency of targeting strategies.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A995C-6EFD-8286-7C96-3DACB371C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834" y="3634518"/>
            <a:ext cx="5943981" cy="3991578"/>
          </a:xfrm>
          <a:prstGeom prst="rect">
            <a:avLst/>
          </a:prstGeom>
          <a:effectLst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28360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69093E-FCB0-171A-E681-1930B700D6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3" b="5903"/>
          <a:stretch/>
        </p:blipFill>
        <p:spPr>
          <a:xfrm>
            <a:off x="-329184" y="-402330"/>
            <a:ext cx="12838176" cy="75346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690E3D4-0B73-5E99-FF40-3339DDC71B1F}"/>
              </a:ext>
            </a:extLst>
          </p:cNvPr>
          <p:cNvGrpSpPr/>
          <p:nvPr/>
        </p:nvGrpSpPr>
        <p:grpSpPr>
          <a:xfrm>
            <a:off x="-329184" y="-402330"/>
            <a:ext cx="12838176" cy="7534650"/>
            <a:chOff x="-310896" y="-274319"/>
            <a:chExt cx="12838176" cy="7370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D33687-7E48-6CBA-D951-6CF1AFE4F118}"/>
                </a:ext>
              </a:extLst>
            </p:cNvPr>
            <p:cNvSpPr/>
            <p:nvPr/>
          </p:nvSpPr>
          <p:spPr>
            <a:xfrm>
              <a:off x="-310896" y="-274319"/>
              <a:ext cx="12838176" cy="7370064"/>
            </a:xfrm>
            <a:prstGeom prst="rect">
              <a:avLst/>
            </a:prstGeom>
            <a:solidFill>
              <a:schemeClr val="tx1">
                <a:alpha val="72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DA951B-4B5D-EBCF-1311-817371F646EE}"/>
                </a:ext>
              </a:extLst>
            </p:cNvPr>
            <p:cNvSpPr txBox="1"/>
            <p:nvPr/>
          </p:nvSpPr>
          <p:spPr>
            <a:xfrm>
              <a:off x="128016" y="0"/>
              <a:ext cx="11740896" cy="3200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FF00"/>
                  </a:solidFill>
                </a:rPr>
                <a:t>Countering the System of Gospel: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Hacker groups named Anonymous, Anon Ghost and many more  is countering these high-tech weapons of </a:t>
              </a:r>
              <a:r>
                <a:rPr lang="en-US" sz="2000" dirty="0" err="1">
                  <a:solidFill>
                    <a:schemeClr val="bg1"/>
                  </a:solidFill>
                </a:rPr>
                <a:t>Isreal</a:t>
              </a:r>
              <a:endParaRPr lang="en-US" sz="2000" dirty="0">
                <a:solidFill>
                  <a:schemeClr val="bg1"/>
                </a:solidFill>
              </a:endParaRP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They had warned Israel to stop geocoding Palestinians.</a:t>
              </a:r>
            </a:p>
            <a:p>
              <a:endParaRPr lang="en-US" sz="2000" dirty="0">
                <a:solidFill>
                  <a:schemeClr val="bg1"/>
                </a:solidFill>
              </a:endParaRPr>
            </a:p>
            <a:p>
              <a:r>
                <a:rPr lang="en-US" sz="2000" dirty="0">
                  <a:solidFill>
                    <a:schemeClr val="bg1"/>
                  </a:solidFill>
                </a:rPr>
                <a:t>However, there has been no major attack by these hacker groups.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sz="2400" b="1" dirty="0">
                  <a:solidFill>
                    <a:srgbClr val="00B0F0"/>
                  </a:solidFill>
                </a:rPr>
                <a:t>We have to learn these new technologies to counter these deadly AI weapons.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802EEB-31BB-8061-2521-C56117DE2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64" b="58733"/>
            <a:stretch/>
          </p:blipFill>
          <p:spPr>
            <a:xfrm>
              <a:off x="1062765" y="3362303"/>
              <a:ext cx="7251278" cy="3382805"/>
            </a:xfrm>
            <a:prstGeom prst="rect">
              <a:avLst/>
            </a:prstGeom>
            <a:effectLst>
              <a:softEdge rad="304800"/>
            </a:effectLst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87CC46-45A2-9099-61D2-FDFAF5029602}"/>
              </a:ext>
            </a:extLst>
          </p:cNvPr>
          <p:cNvCxnSpPr>
            <a:cxnSpLocks/>
          </p:cNvCxnSpPr>
          <p:nvPr/>
        </p:nvCxnSpPr>
        <p:spPr>
          <a:xfrm>
            <a:off x="694944" y="6236208"/>
            <a:ext cx="565099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57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00C836-557A-7C5D-AFBF-24417F664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2111"/>
          <a:stretch/>
        </p:blipFill>
        <p:spPr>
          <a:xfrm>
            <a:off x="-646176" y="-402336"/>
            <a:ext cx="13136880" cy="76809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33687-7E48-6CBA-D951-6CF1AFE4F118}"/>
              </a:ext>
            </a:extLst>
          </p:cNvPr>
          <p:cNvSpPr/>
          <p:nvPr/>
        </p:nvSpPr>
        <p:spPr>
          <a:xfrm>
            <a:off x="-646176" y="-402336"/>
            <a:ext cx="13136880" cy="7680960"/>
          </a:xfrm>
          <a:prstGeom prst="rect">
            <a:avLst/>
          </a:prstGeom>
          <a:solidFill>
            <a:schemeClr val="tx1">
              <a:alpha val="92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B0A598-EA8C-7DCA-207B-31E26D0E6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488" y="0"/>
            <a:ext cx="5522976" cy="3092867"/>
          </a:xfrm>
          <a:prstGeom prst="rect">
            <a:avLst/>
          </a:prstGeom>
          <a:effectLst>
            <a:softEdge rad="4826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8506BB-6E2D-46B6-089B-1209C366CC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7" b="5274"/>
          <a:stretch/>
        </p:blipFill>
        <p:spPr>
          <a:xfrm>
            <a:off x="4773168" y="221570"/>
            <a:ext cx="7019898" cy="4234274"/>
          </a:xfrm>
          <a:prstGeom prst="rect">
            <a:avLst/>
          </a:prstGeom>
          <a:effectLst>
            <a:softEdge rad="8636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CAB2B1-BF37-CF5C-AA6E-44189AF7F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4" y="4105920"/>
            <a:ext cx="5504565" cy="3092866"/>
          </a:xfrm>
          <a:prstGeom prst="rect">
            <a:avLst/>
          </a:prstGeom>
          <a:effectLst>
            <a:softEdge rad="850900"/>
          </a:effectLst>
        </p:spPr>
      </p:pic>
    </p:spTree>
    <p:extLst>
      <p:ext uri="{BB962C8B-B14F-4D97-AF65-F5344CB8AC3E}">
        <p14:creationId xmlns:p14="http://schemas.microsoft.com/office/powerpoint/2010/main" val="111167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Satoshi</vt:lpstr>
      <vt:lpstr>Söhne</vt:lpstr>
      <vt:lpstr>Office Theme</vt:lpstr>
      <vt:lpstr>The Hesbora The Gospel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Rameez</dc:creator>
  <cp:lastModifiedBy>Rameez</cp:lastModifiedBy>
  <cp:revision>4</cp:revision>
  <dcterms:created xsi:type="dcterms:W3CDTF">2023-12-13T10:03:37Z</dcterms:created>
  <dcterms:modified xsi:type="dcterms:W3CDTF">2023-12-13T16:41:45Z</dcterms:modified>
</cp:coreProperties>
</file>