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8"/>
  </p:notesMasterIdLst>
  <p:handoutMasterIdLst>
    <p:handoutMasterId r:id="rId19"/>
  </p:handoutMasterIdLst>
  <p:sldIdLst>
    <p:sldId id="256" r:id="rId5"/>
    <p:sldId id="258" r:id="rId6"/>
    <p:sldId id="285" r:id="rId7"/>
    <p:sldId id="286" r:id="rId8"/>
    <p:sldId id="275" r:id="rId9"/>
    <p:sldId id="274" r:id="rId10"/>
    <p:sldId id="276" r:id="rId11"/>
    <p:sldId id="277" r:id="rId12"/>
    <p:sldId id="278" r:id="rId13"/>
    <p:sldId id="279" r:id="rId14"/>
    <p:sldId id="282" r:id="rId15"/>
    <p:sldId id="280"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snapToObjects="1">
      <p:cViewPr>
        <p:scale>
          <a:sx n="123" d="100"/>
          <a:sy n="123" d="100"/>
        </p:scale>
        <p:origin x="-114" y="-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27-Jun-21</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27-Jun-21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3158734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104332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4247403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102602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13518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135183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64538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52301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140231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1244833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350BCBA-4C4F-4F6C-861D-D5C2F06EF67C}" type="datetime1">
              <a:rPr lang="en-US" smtClean="0"/>
              <a:t>27-Jun-21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4C2AD-B2C1-43F9-8947-EED57618FB66}" type="datetime1">
              <a:rPr lang="en-US" smtClean="0"/>
              <a:t>27-Jun-21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DD77E-32E4-468C-810B-DE1AE31C6720}"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68681-7568-4873-B419-35534C811ACC}"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561BD6-07C6-4541-B16D-189808321669}"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87E41-1B90-4B4D-AE35-9A90EDB38CE5}"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C6BCB-84DF-4F7A-B68A-49DB4378C64C}"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991A3-BC0E-4CB2-969B-F315BE44220F}"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90B56-101B-42E3-B30F-CBEC8F80C863}"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64905-35AF-4E05-9619-3566FE48812C}"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59348-514E-4E97-8A2E-9DAA4A03231B}" type="datetime1">
              <a:rPr lang="en-US" smtClean="0"/>
              <a:t>27-Jun-21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07DBE-349A-4EEB-BA71-59AA42BE1A10}" type="datetime1">
              <a:rPr lang="en-US" smtClean="0"/>
              <a:t>27-Jun-21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BA3F7-AFD6-4ABF-B9AF-A8221DD3BA0E}" type="datetime1">
              <a:rPr lang="en-US" smtClean="0"/>
              <a:t>27-Jun-21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1980BD-418F-4625-BAAB-562170D143F9}" type="datetime1">
              <a:rPr lang="en-US" smtClean="0"/>
              <a:t>27-Jun-21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FB69B58-C49A-4276-8247-E34416BA4DAE}" type="datetime1">
              <a:rPr lang="en-US" smtClean="0"/>
              <a:t>27-Jun-21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A03BA-8669-4F3C-931E-2C090EE58F99}" type="datetime1">
              <a:rPr lang="en-US" smtClean="0"/>
              <a:t>27-Jun-21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CA366-6478-4E30-BC5D-6F0FD0EC02E5}" type="datetime1">
              <a:rPr lang="en-US" smtClean="0"/>
              <a:t>27-Jun-21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98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3AA7EB-DAFF-400C-BE95-658B34B066EA}" type="datetime1">
              <a:rPr lang="en-US" smtClean="0"/>
              <a:t>27-Jun-21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56052" y="-201168"/>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503853" y="2554817"/>
            <a:ext cx="10656272" cy="2421464"/>
          </a:xfrm>
        </p:spPr>
        <p:txBody>
          <a:bodyPr>
            <a:normAutofit/>
          </a:bodyPr>
          <a:lstStyle/>
          <a:p>
            <a:r>
              <a:rPr lang="en-US" b="1" dirty="0"/>
              <a:t>MICROPROCESSOR-MICROCONTROLLER SESSIONAL PROJECT </a:t>
            </a:r>
            <a:r>
              <a:rPr lang="en-US" b="1" dirty="0" err="1">
                <a:solidFill>
                  <a:srgbClr val="FFC000"/>
                </a:solidFill>
              </a:rPr>
              <a:t>CSE</a:t>
            </a:r>
            <a:r>
              <a:rPr lang="en-US" b="1" dirty="0">
                <a:solidFill>
                  <a:srgbClr val="FFC000"/>
                </a:solidFill>
              </a:rPr>
              <a:t>-306</a:t>
            </a:r>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3962399" y="4976282"/>
            <a:ext cx="7197726" cy="1405467"/>
          </a:xfrm>
        </p:spPr>
        <p:txBody>
          <a:bodyPr>
            <a:normAutofit/>
          </a:bodyPr>
          <a:lstStyle/>
          <a:p>
            <a:r>
              <a:rPr lang="en-US" sz="4000" b="1" dirty="0">
                <a:solidFill>
                  <a:schemeClr val="accent1">
                    <a:lumMod val="40000"/>
                    <a:lumOff val="60000"/>
                  </a:schemeClr>
                </a:solidFill>
              </a:rPr>
              <a:t>GROUP-16</a:t>
            </a:r>
            <a:endParaRPr lang="en-US" sz="4800" b="1" dirty="0">
              <a:solidFill>
                <a:schemeClr val="accent1">
                  <a:lumMod val="40000"/>
                  <a:lumOff val="60000"/>
                </a:schemeClr>
              </a:solidFill>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2716"/>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606550" y="182879"/>
            <a:ext cx="7854697" cy="752515"/>
          </a:xfrm>
        </p:spPr>
        <p:txBody>
          <a:bodyPr>
            <a:normAutofit fontScale="90000"/>
          </a:bodyPr>
          <a:lstStyle/>
          <a:p>
            <a:pPr algn="l"/>
            <a:r>
              <a:rPr lang="en-US" b="1" u="sng" dirty="0"/>
              <a:t>FEATURES</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606550" y="935394"/>
            <a:ext cx="10814305" cy="4688166"/>
          </a:xfrm>
        </p:spPr>
        <p:txBody>
          <a:bodyPr>
            <a:normAutofit/>
          </a:bodyPr>
          <a:lstStyle/>
          <a:p>
            <a:pPr algn="l"/>
            <a:r>
              <a:rPr lang="en-US" sz="3200" dirty="0"/>
              <a:t>1. MQ-2 Smoke Sensor is used to detect the concentration of smoke. The MQ-2 Sensor is sensitive to smoke and different flammable gases like </a:t>
            </a:r>
            <a:r>
              <a:rPr lang="en-US" sz="3200" dirty="0">
                <a:solidFill>
                  <a:srgbClr val="FF0000"/>
                </a:solidFill>
              </a:rPr>
              <a:t>LPG</a:t>
            </a:r>
            <a:r>
              <a:rPr lang="en-US" sz="3200" dirty="0"/>
              <a:t>, </a:t>
            </a:r>
            <a:r>
              <a:rPr lang="en-US" sz="3200" dirty="0">
                <a:solidFill>
                  <a:srgbClr val="FF0000"/>
                </a:solidFill>
              </a:rPr>
              <a:t>Methane</a:t>
            </a:r>
            <a:r>
              <a:rPr lang="en-US" sz="3200" dirty="0"/>
              <a:t>, </a:t>
            </a:r>
            <a:r>
              <a:rPr lang="en-US" sz="3200" dirty="0">
                <a:solidFill>
                  <a:srgbClr val="FF0000"/>
                </a:solidFill>
              </a:rPr>
              <a:t>Alcohol</a:t>
            </a:r>
            <a:r>
              <a:rPr lang="en-US" sz="3200" dirty="0"/>
              <a:t>, </a:t>
            </a:r>
            <a:r>
              <a:rPr lang="en-US" sz="3200" dirty="0">
                <a:solidFill>
                  <a:srgbClr val="FF0000"/>
                </a:solidFill>
              </a:rPr>
              <a:t>Butane</a:t>
            </a:r>
            <a:r>
              <a:rPr lang="en-US" sz="3200" dirty="0"/>
              <a:t>, </a:t>
            </a:r>
            <a:r>
              <a:rPr lang="en-US" sz="3200" dirty="0">
                <a:solidFill>
                  <a:srgbClr val="FF0000"/>
                </a:solidFill>
              </a:rPr>
              <a:t>Hydrogen</a:t>
            </a:r>
            <a:r>
              <a:rPr lang="en-US" sz="3200" dirty="0" smtClean="0"/>
              <a:t>, </a:t>
            </a:r>
            <a:r>
              <a:rPr lang="en-US" sz="3200" dirty="0"/>
              <a:t>and </a:t>
            </a:r>
            <a:r>
              <a:rPr lang="en-US" sz="3200" dirty="0">
                <a:solidFill>
                  <a:srgbClr val="FF0000"/>
                </a:solidFill>
              </a:rPr>
              <a:t>Propane</a:t>
            </a:r>
            <a:r>
              <a:rPr lang="en-US" sz="3200" dirty="0"/>
              <a:t>. So it can easily detect whether concentration of smoke is high or low.</a:t>
            </a:r>
            <a:endParaRPr lang="en-US" sz="4400" dirty="0">
              <a:solidFill>
                <a:schemeClr val="accent1">
                  <a:lumMod val="40000"/>
                  <a:lumOff val="60000"/>
                </a:schemeClr>
              </a:solidFill>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dirty="0"/>
          </a:p>
        </p:txBody>
      </p:sp>
    </p:spTree>
    <p:extLst>
      <p:ext uri="{BB962C8B-B14F-4D97-AF65-F5344CB8AC3E}">
        <p14:creationId xmlns:p14="http://schemas.microsoft.com/office/powerpoint/2010/main" val="18116469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2716"/>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606550" y="182879"/>
            <a:ext cx="7854697" cy="752515"/>
          </a:xfrm>
        </p:spPr>
        <p:txBody>
          <a:bodyPr>
            <a:normAutofit fontScale="90000"/>
          </a:bodyPr>
          <a:lstStyle/>
          <a:p>
            <a:pPr algn="l"/>
            <a:r>
              <a:rPr lang="en-US" b="1" u="sng" dirty="0"/>
              <a:t>FEATURES(</a:t>
            </a:r>
            <a:r>
              <a:rPr lang="en-US" b="1" u="sng" dirty="0" err="1"/>
              <a:t>cont</a:t>
            </a:r>
            <a:r>
              <a:rPr lang="en-US" b="1" u="sng" dirty="0"/>
              <a:t>…)</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606550" y="935394"/>
            <a:ext cx="10814305" cy="4688166"/>
          </a:xfrm>
        </p:spPr>
        <p:txBody>
          <a:bodyPr>
            <a:normAutofit/>
          </a:bodyPr>
          <a:lstStyle/>
          <a:p>
            <a:pPr algn="l"/>
            <a:r>
              <a:rPr lang="en-US" sz="2800" dirty="0">
                <a:solidFill>
                  <a:schemeClr val="accent3">
                    <a:lumMod val="60000"/>
                    <a:lumOff val="40000"/>
                  </a:schemeClr>
                </a:solidFill>
              </a:rPr>
              <a:t>2. A Status Indicator is used to denote the level of concentration of smoke (High or Low). </a:t>
            </a:r>
          </a:p>
          <a:p>
            <a:pPr algn="l"/>
            <a:r>
              <a:rPr lang="en-US" sz="2800" dirty="0">
                <a:solidFill>
                  <a:schemeClr val="accent2">
                    <a:lumMod val="60000"/>
                    <a:lumOff val="40000"/>
                  </a:schemeClr>
                </a:solidFill>
              </a:rPr>
              <a:t>3. Red and Green LED’s are used to indicate the presence or absence of smoke. </a:t>
            </a:r>
          </a:p>
          <a:p>
            <a:pPr algn="l"/>
            <a:r>
              <a:rPr lang="en-US" sz="2800" dirty="0">
                <a:solidFill>
                  <a:schemeClr val="accent1">
                    <a:lumMod val="60000"/>
                    <a:lumOff val="40000"/>
                  </a:schemeClr>
                </a:solidFill>
              </a:rPr>
              <a:t>4. A Speaker is used which produces a sound when smoke is detected. </a:t>
            </a:r>
          </a:p>
          <a:p>
            <a:pPr algn="l"/>
            <a:r>
              <a:rPr lang="en-US" sz="2800" dirty="0">
                <a:solidFill>
                  <a:schemeClr val="bg2">
                    <a:lumMod val="40000"/>
                    <a:lumOff val="60000"/>
                  </a:schemeClr>
                </a:solidFill>
              </a:rPr>
              <a:t>5. A 16X2 LCD display is used to show whether smoke is detected or not.</a:t>
            </a:r>
            <a:endParaRPr lang="en-US" sz="6000" dirty="0">
              <a:solidFill>
                <a:schemeClr val="bg2">
                  <a:lumMod val="40000"/>
                  <a:lumOff val="60000"/>
                </a:schemeClr>
              </a:solidFill>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dirty="0"/>
          </a:p>
        </p:txBody>
      </p:sp>
    </p:spTree>
    <p:extLst>
      <p:ext uri="{BB962C8B-B14F-4D97-AF65-F5344CB8AC3E}">
        <p14:creationId xmlns:p14="http://schemas.microsoft.com/office/powerpoint/2010/main" val="11070982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606550" y="246887"/>
            <a:ext cx="7854697" cy="752515"/>
          </a:xfrm>
        </p:spPr>
        <p:txBody>
          <a:bodyPr>
            <a:normAutofit fontScale="90000"/>
          </a:bodyPr>
          <a:lstStyle/>
          <a:p>
            <a:pPr algn="l"/>
            <a:r>
              <a:rPr lang="en-US" b="1" u="sng" dirty="0"/>
              <a:t>FEATURES(</a:t>
            </a:r>
            <a:r>
              <a:rPr lang="en-US" b="1" u="sng" dirty="0" err="1"/>
              <a:t>cont</a:t>
            </a:r>
            <a:r>
              <a:rPr lang="en-US" b="1" u="sng" dirty="0"/>
              <a:t>…)</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606550" y="935394"/>
            <a:ext cx="10814305" cy="4688166"/>
          </a:xfrm>
        </p:spPr>
        <p:txBody>
          <a:bodyPr>
            <a:normAutofit/>
          </a:bodyPr>
          <a:lstStyle/>
          <a:p>
            <a:pPr algn="l"/>
            <a:r>
              <a:rPr lang="en-US" sz="2800" dirty="0">
                <a:solidFill>
                  <a:schemeClr val="accent3">
                    <a:lumMod val="60000"/>
                    <a:lumOff val="40000"/>
                  </a:schemeClr>
                </a:solidFill>
              </a:rPr>
              <a:t>6. The Arduino takes the voltage from the sensor as input, and conversely helps to generate the required output depending on whether the input is high or low. </a:t>
            </a:r>
          </a:p>
          <a:p>
            <a:pPr algn="l"/>
            <a:r>
              <a:rPr lang="en-US" sz="2800" dirty="0">
                <a:solidFill>
                  <a:schemeClr val="accent3">
                    <a:lumMod val="60000"/>
                    <a:lumOff val="40000"/>
                  </a:schemeClr>
                </a:solidFill>
              </a:rPr>
              <a:t>The </a:t>
            </a:r>
            <a:r>
              <a:rPr lang="en-US" sz="2800" dirty="0">
                <a:solidFill>
                  <a:schemeClr val="accent3">
                    <a:lumMod val="50000"/>
                  </a:schemeClr>
                </a:solidFill>
              </a:rPr>
              <a:t>green</a:t>
            </a:r>
            <a:r>
              <a:rPr lang="en-US" sz="2800" dirty="0">
                <a:solidFill>
                  <a:schemeClr val="accent3">
                    <a:lumMod val="60000"/>
                    <a:lumOff val="40000"/>
                  </a:schemeClr>
                </a:solidFill>
              </a:rPr>
              <a:t> and </a:t>
            </a:r>
            <a:r>
              <a:rPr lang="en-US" sz="2800" dirty="0">
                <a:solidFill>
                  <a:schemeClr val="accent1">
                    <a:lumMod val="75000"/>
                  </a:schemeClr>
                </a:solidFill>
              </a:rPr>
              <a:t>red</a:t>
            </a:r>
            <a:r>
              <a:rPr lang="en-US" sz="2800" dirty="0">
                <a:solidFill>
                  <a:schemeClr val="accent3">
                    <a:lumMod val="60000"/>
                    <a:lumOff val="40000"/>
                  </a:schemeClr>
                </a:solidFill>
              </a:rPr>
              <a:t> LED are connected to the </a:t>
            </a:r>
            <a:r>
              <a:rPr lang="en-US" sz="2800" dirty="0">
                <a:solidFill>
                  <a:srgbClr val="FFFF00"/>
                </a:solidFill>
              </a:rPr>
              <a:t>Pin-6</a:t>
            </a:r>
            <a:r>
              <a:rPr lang="en-US" sz="2800" dirty="0">
                <a:solidFill>
                  <a:schemeClr val="accent3">
                    <a:lumMod val="60000"/>
                    <a:lumOff val="40000"/>
                  </a:schemeClr>
                </a:solidFill>
              </a:rPr>
              <a:t> and </a:t>
            </a:r>
            <a:r>
              <a:rPr lang="en-US" sz="2800" dirty="0">
                <a:solidFill>
                  <a:srgbClr val="FFFF00"/>
                </a:solidFill>
              </a:rPr>
              <a:t>Pin-7</a:t>
            </a:r>
            <a:r>
              <a:rPr lang="en-US" sz="2800" dirty="0">
                <a:solidFill>
                  <a:schemeClr val="accent3">
                    <a:lumMod val="60000"/>
                    <a:lumOff val="40000"/>
                  </a:schemeClr>
                </a:solidFill>
              </a:rPr>
              <a:t>, the speaker is connected to the </a:t>
            </a:r>
            <a:r>
              <a:rPr lang="en-US" sz="2800" dirty="0">
                <a:solidFill>
                  <a:srgbClr val="FFFF00"/>
                </a:solidFill>
              </a:rPr>
              <a:t>Pin-13</a:t>
            </a:r>
            <a:r>
              <a:rPr lang="en-US" sz="2800" dirty="0">
                <a:solidFill>
                  <a:schemeClr val="accent3">
                    <a:lumMod val="60000"/>
                    <a:lumOff val="40000"/>
                  </a:schemeClr>
                </a:solidFill>
              </a:rPr>
              <a:t> of the Arduino respectively.</a:t>
            </a:r>
            <a:endParaRPr lang="en-US" sz="4000" dirty="0">
              <a:solidFill>
                <a:schemeClr val="accent3">
                  <a:lumMod val="60000"/>
                  <a:lumOff val="40000"/>
                </a:schemeClr>
              </a:solidFill>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dirty="0"/>
          </a:p>
        </p:txBody>
      </p:sp>
    </p:spTree>
    <p:extLst>
      <p:ext uri="{BB962C8B-B14F-4D97-AF65-F5344CB8AC3E}">
        <p14:creationId xmlns:p14="http://schemas.microsoft.com/office/powerpoint/2010/main" val="19950084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606550" y="246887"/>
            <a:ext cx="7854697" cy="752515"/>
          </a:xfrm>
        </p:spPr>
        <p:txBody>
          <a:bodyPr>
            <a:normAutofit fontScale="90000"/>
          </a:bodyPr>
          <a:lstStyle/>
          <a:p>
            <a:pPr algn="l"/>
            <a:r>
              <a:rPr lang="en-US" b="1" dirty="0"/>
              <a:t>That would be all…..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dirty="0"/>
          </a:p>
        </p:txBody>
      </p:sp>
      <p:sp>
        <p:nvSpPr>
          <p:cNvPr id="6" name="TextBox 5">
            <a:extLst>
              <a:ext uri="{FF2B5EF4-FFF2-40B4-BE49-F238E27FC236}">
                <a16:creationId xmlns:a16="http://schemas.microsoft.com/office/drawing/2014/main" xmlns="" id="{81E6F00F-220C-4DD9-B77C-C7E23C8C64E0}"/>
              </a:ext>
            </a:extLst>
          </p:cNvPr>
          <p:cNvSpPr txBox="1"/>
          <p:nvPr/>
        </p:nvSpPr>
        <p:spPr>
          <a:xfrm>
            <a:off x="3630168" y="2688336"/>
            <a:ext cx="5586984" cy="2554545"/>
          </a:xfrm>
          <a:prstGeom prst="rect">
            <a:avLst/>
          </a:prstGeom>
          <a:noFill/>
        </p:spPr>
        <p:txBody>
          <a:bodyPr wrap="square" rtlCol="0">
            <a:spAutoFit/>
          </a:bodyPr>
          <a:lstStyle/>
          <a:p>
            <a:r>
              <a:rPr lang="en-US" sz="8000" dirty="0">
                <a:latin typeface="Eras Demi ITC" panose="020B0805030504020804" pitchFamily="34" charset="0"/>
              </a:rPr>
              <a:t>THANK YOU!</a:t>
            </a:r>
            <a:endParaRPr lang="en-US" dirty="0">
              <a:latin typeface="Eras Demi ITC" panose="020B0805030504020804" pitchFamily="34" charset="0"/>
            </a:endParaRPr>
          </a:p>
        </p:txBody>
      </p:sp>
    </p:spTree>
    <p:extLst>
      <p:ext uri="{BB962C8B-B14F-4D97-AF65-F5344CB8AC3E}">
        <p14:creationId xmlns:p14="http://schemas.microsoft.com/office/powerpoint/2010/main" val="21968528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mph" presetSubtype="0" fill="hold" nodeType="clickEffect">
                                  <p:stCondLst>
                                    <p:cond delay="0"/>
                                  </p:stCondLst>
                                  <p:childTnLst>
                                    <p:animClr clrSpc="hsl" dir="cw">
                                      <p:cBhvr override="childStyle">
                                        <p:cTn id="18" dur="500" fill="hold"/>
                                        <p:tgtEl>
                                          <p:spTgt spid="6">
                                            <p:txEl>
                                              <p:pRg st="0" end="0"/>
                                            </p:txEl>
                                          </p:spTgt>
                                        </p:tgtEl>
                                        <p:attrNameLst>
                                          <p:attrName>style.color</p:attrName>
                                        </p:attrNameLst>
                                      </p:cBhvr>
                                      <p:by>
                                        <p:hsl h="0" s="-70588" l="0"/>
                                      </p:by>
                                    </p:animClr>
                                    <p:animClr clrSpc="hsl" dir="cw">
                                      <p:cBhvr>
                                        <p:cTn id="19" dur="500" fill="hold"/>
                                        <p:tgtEl>
                                          <p:spTgt spid="6">
                                            <p:txEl>
                                              <p:pRg st="0" end="0"/>
                                            </p:txEl>
                                          </p:spTgt>
                                        </p:tgtEl>
                                        <p:attrNameLst>
                                          <p:attrName>fillcolor</p:attrName>
                                        </p:attrNameLst>
                                      </p:cBhvr>
                                      <p:by>
                                        <p:hsl h="0" s="-70588" l="0"/>
                                      </p:by>
                                    </p:animClr>
                                    <p:animClr clrSpc="hsl" dir="cw">
                                      <p:cBhvr>
                                        <p:cTn id="20" dur="500" fill="hold"/>
                                        <p:tgtEl>
                                          <p:spTgt spid="6">
                                            <p:txEl>
                                              <p:pRg st="0" end="0"/>
                                            </p:txEl>
                                          </p:spTgt>
                                        </p:tgtEl>
                                        <p:attrNameLst>
                                          <p:attrName>stroke.color</p:attrName>
                                        </p:attrNameLst>
                                      </p:cBhvr>
                                      <p:by>
                                        <p:hsl h="0" s="-70588" l="0"/>
                                      </p:by>
                                    </p:animClr>
                                    <p:set>
                                      <p:cBhvr>
                                        <p:cTn id="21" dur="500" fill="hold"/>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85801" y="609600"/>
            <a:ext cx="6143423" cy="1456267"/>
          </a:xfrm>
        </p:spPr>
        <p:txBody>
          <a:bodyPr>
            <a:normAutofit/>
          </a:bodyPr>
          <a:lstStyle/>
          <a:p>
            <a:r>
              <a:rPr lang="en-US" sz="4400" b="1" dirty="0"/>
              <a:t>GROUP MEMBERS</a:t>
            </a:r>
            <a:endParaRPr lang="ru-RU" sz="4400" b="1" dirty="0"/>
          </a:p>
        </p:txBody>
      </p:sp>
      <p:pic>
        <p:nvPicPr>
          <p:cNvPr id="4" name="Picture 3" descr="satellite against the night sky">
            <a:extLst>
              <a:ext uri="{FF2B5EF4-FFF2-40B4-BE49-F238E27FC236}">
                <a16:creationId xmlns:a16="http://schemas.microsoft.com/office/drawing/2014/main" xmlns="" id="{D4F2268B-BB87-42FB-B84F-C145C01B497A}"/>
              </a:ext>
            </a:extLst>
          </p:cNvPr>
          <p:cNvPicPr>
            <a:picLocks noChangeAspect="1"/>
          </p:cNvPicPr>
          <p:nvPr/>
        </p:nvPicPr>
        <p:blipFill rotWithShape="1">
          <a:blip r:embed="rId3"/>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xmlns="" id="{FE6C54C5-D2F4-48F8-B65E-7506F07BCCF3}"/>
              </a:ext>
            </a:extLst>
          </p:cNvPr>
          <p:cNvPicPr>
            <a:picLocks noChangeAspect="1"/>
          </p:cNvPicPr>
          <p:nvPr/>
        </p:nvPicPr>
        <p:blipFill rotWithShape="1">
          <a:blip r:embed="rId4"/>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3" name="Content Placeholder 2"/>
          <p:cNvSpPr>
            <a:spLocks noGrp="1"/>
          </p:cNvSpPr>
          <p:nvPr>
            <p:ph idx="1"/>
          </p:nvPr>
        </p:nvSpPr>
        <p:spPr/>
        <p:txBody>
          <a:bodyPr>
            <a:normAutofit/>
          </a:bodyPr>
          <a:lstStyle/>
          <a:p>
            <a:r>
              <a:rPr lang="en-US" sz="3200" dirty="0"/>
              <a:t>1. </a:t>
            </a:r>
            <a:r>
              <a:rPr lang="en-US" sz="3200" u="sng" dirty="0"/>
              <a:t>201914015</a:t>
            </a:r>
            <a:r>
              <a:rPr lang="en-US" sz="3200" dirty="0"/>
              <a:t>  </a:t>
            </a:r>
            <a:r>
              <a:rPr lang="en-US" sz="3200" dirty="0" err="1">
                <a:solidFill>
                  <a:schemeClr val="accent4"/>
                </a:solidFill>
              </a:rPr>
              <a:t>Ramiza</a:t>
            </a:r>
            <a:r>
              <a:rPr lang="en-US" sz="3200" dirty="0">
                <a:solidFill>
                  <a:schemeClr val="accent4"/>
                </a:solidFill>
              </a:rPr>
              <a:t> </a:t>
            </a:r>
            <a:r>
              <a:rPr lang="en-US" sz="3200" dirty="0" err="1">
                <a:solidFill>
                  <a:schemeClr val="accent4"/>
                </a:solidFill>
              </a:rPr>
              <a:t>Rumaisa</a:t>
            </a:r>
            <a:r>
              <a:rPr lang="en-US" sz="3200" dirty="0">
                <a:solidFill>
                  <a:schemeClr val="accent4"/>
                </a:solidFill>
              </a:rPr>
              <a:t> Aliya</a:t>
            </a:r>
            <a:r>
              <a:rPr lang="en-US" sz="3200" dirty="0"/>
              <a:t> </a:t>
            </a:r>
            <a:r>
              <a:rPr lang="en-US" sz="3200" dirty="0">
                <a:solidFill>
                  <a:schemeClr val="accent6"/>
                </a:solidFill>
              </a:rPr>
              <a:t>Sec-A</a:t>
            </a:r>
          </a:p>
          <a:p>
            <a:r>
              <a:rPr lang="en-US" sz="3200" dirty="0"/>
              <a:t>2. </a:t>
            </a:r>
            <a:r>
              <a:rPr lang="en-US" sz="3200" u="sng" dirty="0"/>
              <a:t>170214144</a:t>
            </a:r>
            <a:r>
              <a:rPr lang="en-US" sz="3200" dirty="0"/>
              <a:t> </a:t>
            </a:r>
            <a:r>
              <a:rPr lang="en-US" sz="3200" dirty="0">
                <a:solidFill>
                  <a:schemeClr val="accent4"/>
                </a:solidFill>
              </a:rPr>
              <a:t> </a:t>
            </a:r>
            <a:r>
              <a:rPr lang="en-US" sz="3200" dirty="0" err="1">
                <a:solidFill>
                  <a:schemeClr val="accent4"/>
                </a:solidFill>
              </a:rPr>
              <a:t>Sowad</a:t>
            </a:r>
            <a:r>
              <a:rPr lang="en-US" sz="3200" dirty="0">
                <a:solidFill>
                  <a:schemeClr val="accent4"/>
                </a:solidFill>
              </a:rPr>
              <a:t> Ahmed </a:t>
            </a:r>
            <a:r>
              <a:rPr lang="en-US" sz="3200" dirty="0">
                <a:solidFill>
                  <a:schemeClr val="accent6"/>
                </a:solidFill>
              </a:rPr>
              <a:t>Sec-B</a:t>
            </a:r>
          </a:p>
        </p:txBody>
      </p:sp>
      <p:sp>
        <p:nvSpPr>
          <p:cNvPr id="5" name="Slide Number Placeholder 4"/>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9138249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8652B-B439-4AB5-8773-417F1E05177E}"/>
              </a:ext>
            </a:extLst>
          </p:cNvPr>
          <p:cNvSpPr>
            <a:spLocks noGrp="1"/>
          </p:cNvSpPr>
          <p:nvPr>
            <p:ph type="title"/>
          </p:nvPr>
        </p:nvSpPr>
        <p:spPr>
          <a:xfrm>
            <a:off x="790095" y="606425"/>
            <a:ext cx="8554473" cy="1456267"/>
          </a:xfrm>
        </p:spPr>
        <p:txBody>
          <a:bodyPr>
            <a:normAutofit fontScale="90000"/>
          </a:bodyPr>
          <a:lstStyle/>
          <a:p>
            <a:r>
              <a:rPr lang="en-US" b="1" u="sng" dirty="0"/>
              <a:t>PROJECT</a:t>
            </a:r>
            <a:br>
              <a:rPr lang="en-US" b="1" u="sng" dirty="0"/>
            </a:br>
            <a:r>
              <a:rPr lang="en-US" dirty="0">
                <a:solidFill>
                  <a:schemeClr val="accent6">
                    <a:lumMod val="60000"/>
                    <a:lumOff val="40000"/>
                  </a:schemeClr>
                </a:solidFill>
              </a:rPr>
              <a:t>Smoke Detection System</a:t>
            </a:r>
            <a:br>
              <a:rPr lang="en-US" dirty="0">
                <a:solidFill>
                  <a:schemeClr val="accent6">
                    <a:lumMod val="60000"/>
                    <a:lumOff val="40000"/>
                  </a:schemeClr>
                </a:solidFill>
              </a:rPr>
            </a:br>
            <a:endParaRPr lang="en-US" b="1" u="sng" dirty="0">
              <a:solidFill>
                <a:schemeClr val="accent6">
                  <a:lumMod val="60000"/>
                  <a:lumOff val="40000"/>
                </a:schemeClr>
              </a:solidFill>
            </a:endParaRPr>
          </a:p>
        </p:txBody>
      </p:sp>
      <p:sp>
        <p:nvSpPr>
          <p:cNvPr id="3" name="Content Placeholder 2"/>
          <p:cNvSpPr>
            <a:spLocks noGrp="1"/>
          </p:cNvSpPr>
          <p:nvPr>
            <p:ph idx="1"/>
          </p:nvPr>
        </p:nvSpPr>
        <p:spPr/>
        <p:txBody>
          <a:bodyPr anchor="t">
            <a:normAutofit/>
          </a:bodyPr>
          <a:lstStyle/>
          <a:p>
            <a:pPr marL="0" indent="0">
              <a:buNone/>
            </a:pPr>
            <a:r>
              <a:rPr lang="en-US" sz="3600" b="1" u="sng" dirty="0">
                <a:solidFill>
                  <a:schemeClr val="bg1"/>
                </a:solidFill>
                <a:latin typeface="Andalus" panose="02020603050405020304" pitchFamily="18" charset="-78"/>
                <a:cs typeface="Andalus" panose="02020603050405020304" pitchFamily="18" charset="-78"/>
              </a:rPr>
              <a:t>Objective: </a:t>
            </a:r>
            <a:r>
              <a:rPr lang="en-US" sz="3600" dirty="0">
                <a:solidFill>
                  <a:schemeClr val="bg1"/>
                </a:solidFill>
                <a:latin typeface="Andalus" panose="02020603050405020304" pitchFamily="18" charset="-78"/>
                <a:cs typeface="Andalus" panose="02020603050405020304" pitchFamily="18" charset="-78"/>
              </a:rPr>
              <a:t>To achieve a fast response, low false alarm and low failure rate and efficient smoke detection system</a:t>
            </a:r>
            <a:endParaRPr lang="en-US" sz="3600" b="1" u="sng" dirty="0">
              <a:solidFill>
                <a:schemeClr val="bg1"/>
              </a:solidFill>
              <a:latin typeface="Andalus" panose="02020603050405020304" pitchFamily="18" charset="-78"/>
              <a:cs typeface="Andalus" panose="02020603050405020304" pitchFamily="18" charset="-78"/>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672171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8652B-B439-4AB5-8773-417F1E05177E}"/>
              </a:ext>
            </a:extLst>
          </p:cNvPr>
          <p:cNvSpPr>
            <a:spLocks noGrp="1"/>
          </p:cNvSpPr>
          <p:nvPr>
            <p:ph type="title"/>
          </p:nvPr>
        </p:nvSpPr>
        <p:spPr>
          <a:xfrm>
            <a:off x="1636776" y="320939"/>
            <a:ext cx="8554473" cy="1456267"/>
          </a:xfrm>
        </p:spPr>
        <p:txBody>
          <a:bodyPr>
            <a:normAutofit fontScale="90000"/>
          </a:bodyPr>
          <a:lstStyle/>
          <a:p>
            <a:r>
              <a:rPr lang="en-US" b="1" u="sng" dirty="0" err="1"/>
              <a:t>PROject</a:t>
            </a:r>
            <a:r>
              <a:rPr lang="en-US" b="1" u="sng" dirty="0"/>
              <a:t> diagram</a:t>
            </a:r>
            <a:br>
              <a:rPr lang="en-US" b="1" u="sng" dirty="0"/>
            </a:br>
            <a:r>
              <a:rPr lang="en-US" dirty="0">
                <a:solidFill>
                  <a:schemeClr val="accent6">
                    <a:lumMod val="60000"/>
                    <a:lumOff val="40000"/>
                  </a:schemeClr>
                </a:solidFill>
              </a:rPr>
              <a:t/>
            </a:r>
            <a:br>
              <a:rPr lang="en-US" dirty="0">
                <a:solidFill>
                  <a:schemeClr val="accent6">
                    <a:lumMod val="60000"/>
                    <a:lumOff val="40000"/>
                  </a:schemeClr>
                </a:solidFill>
              </a:rPr>
            </a:br>
            <a:endParaRPr lang="en-US" b="1" u="sng" dirty="0">
              <a:solidFill>
                <a:schemeClr val="accent6">
                  <a:lumMod val="60000"/>
                  <a:lumOff val="40000"/>
                </a:schemeClr>
              </a:solidFill>
            </a:endParaRPr>
          </a:p>
        </p:txBody>
      </p:sp>
      <p:pic>
        <p:nvPicPr>
          <p:cNvPr id="6" name="Content Placeholder 5">
            <a:extLst>
              <a:ext uri="{FF2B5EF4-FFF2-40B4-BE49-F238E27FC236}">
                <a16:creationId xmlns:a16="http://schemas.microsoft.com/office/drawing/2014/main" xmlns="" id="{6826DE46-B6D4-4FE0-A235-15A8E6BFB0DC}"/>
              </a:ext>
            </a:extLst>
          </p:cNvPr>
          <p:cNvPicPr>
            <a:picLocks noGrp="1" noChangeAspect="1"/>
          </p:cNvPicPr>
          <p:nvPr>
            <p:ph idx="1"/>
          </p:nvPr>
        </p:nvPicPr>
        <p:blipFill>
          <a:blip r:embed="rId3"/>
          <a:stretch>
            <a:fillRect/>
          </a:stretch>
        </p:blipFill>
        <p:spPr>
          <a:xfrm>
            <a:off x="1636776" y="1049073"/>
            <a:ext cx="8284464" cy="5406591"/>
          </a:xfrm>
        </p:spPr>
      </p:pic>
      <p:sp>
        <p:nvSpPr>
          <p:cNvPr id="4" name="Slide Number Placeholder 3"/>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7581828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722375" y="457201"/>
            <a:ext cx="3844925" cy="862243"/>
          </a:xfrm>
        </p:spPr>
        <p:txBody>
          <a:bodyPr>
            <a:normAutofit/>
          </a:bodyPr>
          <a:lstStyle/>
          <a:p>
            <a:r>
              <a:rPr lang="en-US" b="1" u="sng" dirty="0"/>
              <a:t>COMPONENTS</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832104" y="1527048"/>
            <a:ext cx="10881359" cy="4873751"/>
          </a:xfrm>
        </p:spPr>
        <p:txBody>
          <a:bodyPr>
            <a:normAutofit/>
          </a:bodyPr>
          <a:lstStyle/>
          <a:p>
            <a:pPr marL="342900" indent="-342900" algn="l">
              <a:buAutoNum type="arabicPeriod"/>
            </a:pPr>
            <a:r>
              <a:rPr lang="en-US" sz="2800" dirty="0">
                <a:solidFill>
                  <a:schemeClr val="tx1">
                    <a:lumMod val="95000"/>
                  </a:schemeClr>
                </a:solidFill>
              </a:rPr>
              <a:t>Arduino </a:t>
            </a:r>
            <a:r>
              <a:rPr lang="en-US" sz="2800" dirty="0" err="1">
                <a:solidFill>
                  <a:schemeClr val="tx1">
                    <a:lumMod val="95000"/>
                  </a:schemeClr>
                </a:solidFill>
              </a:rPr>
              <a:t>uno</a:t>
            </a:r>
            <a:endParaRPr lang="en-US" sz="2800" dirty="0">
              <a:solidFill>
                <a:schemeClr val="tx1">
                  <a:lumMod val="95000"/>
                </a:schemeClr>
              </a:solidFill>
            </a:endParaRPr>
          </a:p>
          <a:p>
            <a:pPr marL="342900" indent="-342900" algn="l">
              <a:buAutoNum type="arabicPeriod"/>
            </a:pPr>
            <a:r>
              <a:rPr lang="en-US" sz="2800" dirty="0">
                <a:solidFill>
                  <a:schemeClr val="tx1">
                    <a:lumMod val="95000"/>
                  </a:schemeClr>
                </a:solidFill>
              </a:rPr>
              <a:t>MQ-2 Smoke detector </a:t>
            </a:r>
          </a:p>
          <a:p>
            <a:pPr marL="342900" indent="-342900" algn="l">
              <a:buAutoNum type="arabicPeriod"/>
            </a:pPr>
            <a:r>
              <a:rPr lang="en-US" sz="2800" dirty="0">
                <a:solidFill>
                  <a:schemeClr val="tx1">
                    <a:lumMod val="95000"/>
                  </a:schemeClr>
                </a:solidFill>
              </a:rPr>
              <a:t>Resistors</a:t>
            </a:r>
          </a:p>
          <a:p>
            <a:pPr marL="342900" indent="-342900" algn="l">
              <a:buAutoNum type="arabicPeriod"/>
            </a:pPr>
            <a:r>
              <a:rPr lang="en-US" sz="2800" dirty="0">
                <a:solidFill>
                  <a:schemeClr val="tx1">
                    <a:lumMod val="95000"/>
                  </a:schemeClr>
                </a:solidFill>
              </a:rPr>
              <a:t>Voltage source</a:t>
            </a:r>
          </a:p>
          <a:p>
            <a:pPr marL="342900" indent="-342900" algn="l">
              <a:buAutoNum type="arabicPeriod"/>
            </a:pPr>
            <a:r>
              <a:rPr lang="en-US" sz="2800" dirty="0">
                <a:solidFill>
                  <a:schemeClr val="tx1">
                    <a:lumMod val="95000"/>
                  </a:schemeClr>
                </a:solidFill>
              </a:rPr>
              <a:t>Led (GREEN AND RED)</a:t>
            </a:r>
          </a:p>
          <a:p>
            <a:pPr marL="342900" indent="-342900" algn="l">
              <a:buAutoNum type="arabicPeriod"/>
            </a:pPr>
            <a:r>
              <a:rPr lang="en-US" sz="2800" dirty="0">
                <a:solidFill>
                  <a:schemeClr val="tx1">
                    <a:lumMod val="95000"/>
                  </a:schemeClr>
                </a:solidFill>
              </a:rPr>
              <a:t>16 X 2 ALPHANUMERIC LCD </a:t>
            </a:r>
            <a:r>
              <a:rPr lang="en-US" sz="2800" dirty="0" smtClean="0">
                <a:solidFill>
                  <a:schemeClr val="tx1">
                    <a:lumMod val="95000"/>
                  </a:schemeClr>
                </a:solidFill>
              </a:rPr>
              <a:t>DISPLAY (To display the output)</a:t>
            </a:r>
            <a:endParaRPr lang="en-US" sz="2800" dirty="0">
              <a:solidFill>
                <a:schemeClr val="tx1">
                  <a:lumMod val="95000"/>
                </a:schemeClr>
              </a:solidFill>
            </a:endParaRPr>
          </a:p>
          <a:p>
            <a:pPr marL="342900" indent="-342900" algn="l">
              <a:buAutoNum type="arabicPeriod"/>
            </a:pPr>
            <a:r>
              <a:rPr lang="en-US" sz="2800" dirty="0">
                <a:solidFill>
                  <a:schemeClr val="tx1">
                    <a:lumMod val="95000"/>
                  </a:schemeClr>
                </a:solidFill>
              </a:rPr>
              <a:t>STATUS INDICATOR </a:t>
            </a:r>
            <a:r>
              <a:rPr lang="en-US" sz="2800" dirty="0" smtClean="0">
                <a:solidFill>
                  <a:schemeClr val="tx1">
                    <a:lumMod val="95000"/>
                  </a:schemeClr>
                </a:solidFill>
              </a:rPr>
              <a:t> (</a:t>
            </a:r>
            <a:r>
              <a:rPr lang="en-US" sz="2800" dirty="0">
                <a:solidFill>
                  <a:schemeClr val="tx1">
                    <a:lumMod val="95000"/>
                  </a:schemeClr>
                </a:solidFill>
              </a:rPr>
              <a:t>TO </a:t>
            </a:r>
            <a:r>
              <a:rPr lang="en-US" sz="2800" dirty="0" smtClean="0">
                <a:solidFill>
                  <a:schemeClr val="tx1">
                    <a:lumMod val="95000"/>
                  </a:schemeClr>
                </a:solidFill>
              </a:rPr>
              <a:t>INDICATE </a:t>
            </a:r>
            <a:r>
              <a:rPr lang="en-US" sz="2800" dirty="0">
                <a:solidFill>
                  <a:schemeClr val="tx1">
                    <a:lumMod val="95000"/>
                  </a:schemeClr>
                </a:solidFill>
              </a:rPr>
              <a:t>THE PRESENCE OF </a:t>
            </a:r>
            <a:r>
              <a:rPr lang="en-US" sz="2800" dirty="0" smtClean="0">
                <a:solidFill>
                  <a:schemeClr val="tx1">
                    <a:lumMod val="95000"/>
                  </a:schemeClr>
                </a:solidFill>
              </a:rPr>
              <a:t>GAS </a:t>
            </a:r>
            <a:r>
              <a:rPr lang="en-US" sz="2800" dirty="0">
                <a:solidFill>
                  <a:schemeClr val="tx1">
                    <a:lumMod val="95000"/>
                  </a:schemeClr>
                </a:solidFill>
              </a:rPr>
              <a:t>OR SMOKE)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dirty="0"/>
          </a:p>
        </p:txBody>
      </p:sp>
    </p:spTree>
    <p:extLst>
      <p:ext uri="{BB962C8B-B14F-4D97-AF65-F5344CB8AC3E}">
        <p14:creationId xmlns:p14="http://schemas.microsoft.com/office/powerpoint/2010/main" val="22199868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652271" y="457201"/>
            <a:ext cx="7197726" cy="752515"/>
          </a:xfrm>
        </p:spPr>
        <p:txBody>
          <a:bodyPr>
            <a:normAutofit fontScale="90000"/>
          </a:bodyPr>
          <a:lstStyle/>
          <a:p>
            <a:pPr algn="l"/>
            <a:r>
              <a:rPr lang="en-US" b="1" u="sng" dirty="0" smtClean="0">
                <a:solidFill>
                  <a:schemeClr val="bg2">
                    <a:lumMod val="50000"/>
                  </a:schemeClr>
                </a:solidFill>
              </a:rPr>
              <a:t>Flowchart:</a:t>
            </a:r>
            <a:endParaRPr lang="en-US" b="1" u="sng" dirty="0">
              <a:solidFill>
                <a:schemeClr val="bg2">
                  <a:lumMod val="50000"/>
                </a:schemeClr>
              </a:solidFill>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dirty="0"/>
          </a:p>
        </p:txBody>
      </p:sp>
      <p:pic>
        <p:nvPicPr>
          <p:cNvPr id="7" name="Picture 6">
            <a:extLst>
              <a:ext uri="{FF2B5EF4-FFF2-40B4-BE49-F238E27FC236}">
                <a16:creationId xmlns:a16="http://schemas.microsoft.com/office/drawing/2014/main" xmlns="" id="{27779119-22B3-461C-93BD-C03C9DC46AE3}"/>
              </a:ext>
            </a:extLst>
          </p:cNvPr>
          <p:cNvPicPr>
            <a:picLocks noChangeAspect="1"/>
          </p:cNvPicPr>
          <p:nvPr/>
        </p:nvPicPr>
        <p:blipFill>
          <a:blip r:embed="rId4"/>
          <a:stretch>
            <a:fillRect/>
          </a:stretch>
        </p:blipFill>
        <p:spPr>
          <a:xfrm>
            <a:off x="2723672" y="1282484"/>
            <a:ext cx="7303008" cy="5477256"/>
          </a:xfrm>
          <a:prstGeom prst="rect">
            <a:avLst/>
          </a:prstGeom>
          <a:ln>
            <a:noFill/>
          </a:ln>
          <a:effectLst>
            <a:softEdge rad="112500"/>
          </a:effectLst>
        </p:spPr>
      </p:pic>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201169" y="182879"/>
            <a:ext cx="5829173" cy="752515"/>
          </a:xfrm>
        </p:spPr>
        <p:txBody>
          <a:bodyPr>
            <a:normAutofit fontScale="90000"/>
          </a:bodyPr>
          <a:lstStyle/>
          <a:p>
            <a:r>
              <a:rPr lang="en-US" b="1" dirty="0"/>
              <a:t>Working procedure</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606550" y="935394"/>
            <a:ext cx="10814305" cy="4688166"/>
          </a:xfrm>
        </p:spPr>
        <p:txBody>
          <a:bodyPr>
            <a:normAutofit fontScale="85000" lnSpcReduction="10000"/>
          </a:bodyPr>
          <a:lstStyle/>
          <a:p>
            <a:pPr marL="571500" indent="-571500" algn="l">
              <a:buFont typeface="Arial" panose="020B0604020202020204" pitchFamily="34" charset="0"/>
              <a:buChar char="•"/>
            </a:pPr>
            <a:r>
              <a:rPr lang="en-US" sz="3600" dirty="0">
                <a:solidFill>
                  <a:schemeClr val="accent1">
                    <a:lumMod val="60000"/>
                    <a:lumOff val="40000"/>
                  </a:schemeClr>
                </a:solidFill>
              </a:rPr>
              <a:t>We use MQ-2 sensor for smoke detection. The voltage that the sensor gives as output changes according to the smoke level that exists in the atmosphere. </a:t>
            </a:r>
          </a:p>
          <a:p>
            <a:pPr marL="571500" indent="-571500" algn="l">
              <a:buFont typeface="Arial" panose="020B0604020202020204" pitchFamily="34" charset="0"/>
              <a:buChar char="•"/>
            </a:pPr>
            <a:r>
              <a:rPr lang="en-US" sz="3600" dirty="0">
                <a:solidFill>
                  <a:schemeClr val="accent3">
                    <a:lumMod val="60000"/>
                    <a:lumOff val="40000"/>
                  </a:schemeClr>
                </a:solidFill>
              </a:rPr>
              <a:t>The sensor will give an output voltage that is proportional to the concentration of smoke. </a:t>
            </a:r>
          </a:p>
          <a:p>
            <a:pPr marL="571500" indent="-571500" algn="l">
              <a:buFont typeface="Arial" panose="020B0604020202020204" pitchFamily="34" charset="0"/>
              <a:buChar char="•"/>
            </a:pPr>
            <a:r>
              <a:rPr lang="en-US" sz="3600" dirty="0">
                <a:solidFill>
                  <a:schemeClr val="accent6">
                    <a:lumMod val="60000"/>
                    <a:lumOff val="40000"/>
                  </a:schemeClr>
                </a:solidFill>
              </a:rPr>
              <a:t>That is, the greater the smoke concentration in the atmosphere, the greater will be the output voltage; conversely the lower the smoke concentration, the lower will be the output voltage.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dirty="0"/>
          </a:p>
        </p:txBody>
      </p:sp>
    </p:spTree>
    <p:extLst>
      <p:ext uri="{BB962C8B-B14F-4D97-AF65-F5344CB8AC3E}">
        <p14:creationId xmlns:p14="http://schemas.microsoft.com/office/powerpoint/2010/main" val="8834732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201169" y="182879"/>
            <a:ext cx="7854697" cy="752515"/>
          </a:xfrm>
        </p:spPr>
        <p:txBody>
          <a:bodyPr>
            <a:normAutofit fontScale="90000"/>
          </a:bodyPr>
          <a:lstStyle/>
          <a:p>
            <a:r>
              <a:rPr lang="en-US" b="1" dirty="0"/>
              <a:t>Working procedure(</a:t>
            </a:r>
            <a:r>
              <a:rPr lang="en-US" b="1" dirty="0" err="1"/>
              <a:t>cont</a:t>
            </a:r>
            <a:r>
              <a:rPr lang="en-US" b="1" dirty="0"/>
              <a:t>…)</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606550" y="935394"/>
            <a:ext cx="10814305" cy="4688166"/>
          </a:xfrm>
        </p:spPr>
        <p:txBody>
          <a:bodyPr>
            <a:normAutofit/>
          </a:bodyPr>
          <a:lstStyle/>
          <a:p>
            <a:pPr marL="342900" indent="-342900" algn="l">
              <a:buFont typeface="Arial" panose="020B0604020202020204" pitchFamily="34" charset="0"/>
              <a:buChar char="•"/>
            </a:pPr>
            <a:r>
              <a:rPr lang="en-US" sz="2800" dirty="0">
                <a:solidFill>
                  <a:schemeClr val="accent4">
                    <a:lumMod val="40000"/>
                    <a:lumOff val="60000"/>
                  </a:schemeClr>
                </a:solidFill>
              </a:rPr>
              <a:t>Here we use a Logic Toggle as a Status Indicator to indicate the concentration of smoke present in the atmosphere. </a:t>
            </a:r>
          </a:p>
          <a:p>
            <a:pPr marL="342900" indent="-342900" algn="l">
              <a:buFont typeface="Arial" panose="020B0604020202020204" pitchFamily="34" charset="0"/>
              <a:buChar char="•"/>
            </a:pPr>
            <a:r>
              <a:rPr lang="en-US" sz="2800" dirty="0">
                <a:solidFill>
                  <a:schemeClr val="accent2">
                    <a:lumMod val="60000"/>
                    <a:lumOff val="40000"/>
                  </a:schemeClr>
                </a:solidFill>
              </a:rPr>
              <a:t>When Status Indicator is </a:t>
            </a:r>
            <a:r>
              <a:rPr lang="en-US" sz="2800" dirty="0" smtClean="0">
                <a:solidFill>
                  <a:schemeClr val="accent2">
                    <a:lumMod val="60000"/>
                    <a:lumOff val="40000"/>
                  </a:schemeClr>
                </a:solidFill>
              </a:rPr>
              <a:t>‘1’, </a:t>
            </a:r>
            <a:r>
              <a:rPr lang="en-US" sz="2800" dirty="0">
                <a:solidFill>
                  <a:schemeClr val="accent2">
                    <a:lumMod val="60000"/>
                    <a:lumOff val="40000"/>
                  </a:schemeClr>
                </a:solidFill>
              </a:rPr>
              <a:t>it denotes that the atmospheric concentration of smoke is high, and the MQ-2 sensor will give high output voltage. But when Status Indicator is </a:t>
            </a:r>
            <a:r>
              <a:rPr lang="en-US" sz="2800" dirty="0" smtClean="0">
                <a:solidFill>
                  <a:schemeClr val="accent2">
                    <a:lumMod val="60000"/>
                    <a:lumOff val="40000"/>
                  </a:schemeClr>
                </a:solidFill>
              </a:rPr>
              <a:t>‘0’, </a:t>
            </a:r>
            <a:r>
              <a:rPr lang="en-US" sz="2800" dirty="0">
                <a:solidFill>
                  <a:schemeClr val="accent2">
                    <a:lumMod val="60000"/>
                    <a:lumOff val="40000"/>
                  </a:schemeClr>
                </a:solidFill>
              </a:rPr>
              <a:t>it will denote that the atmospheric concentration of smoke is low, and thus the MQ-2 sensor will give low output voltage. This voltage comes as input to Pin-9 of the Arduino UNO.</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12839290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xmlns=""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201169" y="182879"/>
            <a:ext cx="7854697" cy="752515"/>
          </a:xfrm>
        </p:spPr>
        <p:txBody>
          <a:bodyPr>
            <a:normAutofit fontScale="90000"/>
          </a:bodyPr>
          <a:lstStyle/>
          <a:p>
            <a:r>
              <a:rPr lang="en-US" b="1" dirty="0"/>
              <a:t>Working procedure(</a:t>
            </a:r>
            <a:r>
              <a:rPr lang="en-US" b="1" dirty="0" err="1"/>
              <a:t>cont</a:t>
            </a:r>
            <a:r>
              <a:rPr lang="en-US" b="1" dirty="0"/>
              <a:t>…)</a:t>
            </a:r>
          </a:p>
        </p:txBody>
      </p:sp>
      <p:sp>
        <p:nvSpPr>
          <p:cNvPr id="3" name="Subtitle 2">
            <a:extLst>
              <a:ext uri="{FF2B5EF4-FFF2-40B4-BE49-F238E27FC236}">
                <a16:creationId xmlns:a16="http://schemas.microsoft.com/office/drawing/2014/main" xmlns="" id="{4B64FA72-B055-4AE3-A6FD-8071BD687CBE}"/>
              </a:ext>
            </a:extLst>
          </p:cNvPr>
          <p:cNvSpPr>
            <a:spLocks noGrp="1"/>
          </p:cNvSpPr>
          <p:nvPr>
            <p:ph type="subTitle" idx="1"/>
          </p:nvPr>
        </p:nvSpPr>
        <p:spPr>
          <a:xfrm>
            <a:off x="606550" y="935394"/>
            <a:ext cx="10814305" cy="4688166"/>
          </a:xfrm>
        </p:spPr>
        <p:txBody>
          <a:bodyPr>
            <a:normAutofit lnSpcReduction="10000"/>
          </a:bodyPr>
          <a:lstStyle/>
          <a:p>
            <a:pPr algn="l"/>
            <a:r>
              <a:rPr lang="en-US" sz="2000" dirty="0"/>
              <a:t>Here, </a:t>
            </a:r>
          </a:p>
          <a:p>
            <a:pPr marL="457200" indent="-457200" algn="l">
              <a:buAutoNum type="arabicPeriod"/>
            </a:pPr>
            <a:r>
              <a:rPr lang="en-US" sz="2800" dirty="0">
                <a:solidFill>
                  <a:schemeClr val="bg2">
                    <a:lumMod val="40000"/>
                    <a:lumOff val="60000"/>
                  </a:schemeClr>
                </a:solidFill>
              </a:rPr>
              <a:t>If the value of the digital input is High, The red LED is turned on, and the speaker makes a sound to denote that smoke is detected. Then the message “Smoke Detected! Alert....!!!” is shown on the LCD </a:t>
            </a:r>
            <a:r>
              <a:rPr lang="en-US" sz="2800" dirty="0" smtClean="0">
                <a:solidFill>
                  <a:schemeClr val="bg2">
                    <a:lumMod val="40000"/>
                    <a:lumOff val="60000"/>
                  </a:schemeClr>
                </a:solidFill>
              </a:rPr>
              <a:t>Display . </a:t>
            </a:r>
            <a:endParaRPr lang="en-US" sz="2800" dirty="0">
              <a:solidFill>
                <a:schemeClr val="bg2">
                  <a:lumMod val="40000"/>
                  <a:lumOff val="60000"/>
                </a:schemeClr>
              </a:solidFill>
            </a:endParaRPr>
          </a:p>
          <a:p>
            <a:pPr marL="514350" indent="-514350" algn="l">
              <a:buFont typeface="+mj-lt"/>
              <a:buAutoNum type="arabicPeriod"/>
            </a:pPr>
            <a:r>
              <a:rPr lang="en-US" sz="2800" dirty="0" smtClean="0">
                <a:solidFill>
                  <a:schemeClr val="accent3">
                    <a:lumMod val="40000"/>
                    <a:lumOff val="60000"/>
                  </a:schemeClr>
                </a:solidFill>
              </a:rPr>
              <a:t>Else</a:t>
            </a:r>
            <a:r>
              <a:rPr lang="en-US" sz="2800" dirty="0">
                <a:solidFill>
                  <a:schemeClr val="accent3">
                    <a:lumMod val="40000"/>
                    <a:lumOff val="60000"/>
                  </a:schemeClr>
                </a:solidFill>
              </a:rPr>
              <a:t>, the value of the digital input is Low. Then the green </a:t>
            </a:r>
            <a:r>
              <a:rPr lang="en-US" sz="2800" dirty="0" smtClean="0">
                <a:solidFill>
                  <a:schemeClr val="accent3">
                    <a:lumMod val="40000"/>
                    <a:lumOff val="60000"/>
                  </a:schemeClr>
                </a:solidFill>
              </a:rPr>
              <a:t>led    is </a:t>
            </a:r>
            <a:r>
              <a:rPr lang="en-US" sz="2800" dirty="0">
                <a:solidFill>
                  <a:schemeClr val="accent3">
                    <a:lumMod val="40000"/>
                    <a:lumOff val="60000"/>
                  </a:schemeClr>
                </a:solidFill>
              </a:rPr>
              <a:t>turned on, and the speaker remains off. Then the message “No Smoke Detected. SAFE!” is shown on the LCD Display. Since this process will execute infinite times, we ensure that after each loop, there is a delay of 0.5 seconds and that the LCD Display is cleared.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dirty="0"/>
          </a:p>
        </p:txBody>
      </p:sp>
    </p:spTree>
    <p:extLst>
      <p:ext uri="{BB962C8B-B14F-4D97-AF65-F5344CB8AC3E}">
        <p14:creationId xmlns:p14="http://schemas.microsoft.com/office/powerpoint/2010/main" val="35003730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5B3C4-7FB6-414C-8C24-8862C0E6C9F3}">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600</Words>
  <Application>Microsoft Office PowerPoint</Application>
  <PresentationFormat>Custom</PresentationFormat>
  <Paragraphs>66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MICROPROCESSOR-MICROCONTROLLER SESSIONAL PROJECT CSE-306</vt:lpstr>
      <vt:lpstr>GROUP MEMBERS</vt:lpstr>
      <vt:lpstr>PROJECT Smoke Detection System </vt:lpstr>
      <vt:lpstr>PROject diagram  </vt:lpstr>
      <vt:lpstr>COMPONENTS</vt:lpstr>
      <vt:lpstr>Flowchart:</vt:lpstr>
      <vt:lpstr>Working procedure</vt:lpstr>
      <vt:lpstr>Working procedure(cont…)</vt:lpstr>
      <vt:lpstr>Working procedure(cont…)</vt:lpstr>
      <vt:lpstr>FEATURES</vt:lpstr>
      <vt:lpstr>FEATURES(cont…)</vt:lpstr>
      <vt:lpstr>FEATURES(cont…)</vt:lpstr>
      <vt:lpstr>That would be all…..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2021-05-30T17:24:06Z</dcterms:created>
  <dcterms:modified xsi:type="dcterms:W3CDTF">2021-06-27T14:02:18Z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