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F26BB-0389-49CA-9212-241485715B96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1813F3B-5516-4672-84D6-8F95A64FD3E8}">
      <dgm:prSet phldrT="[Text]"/>
      <dgm:spPr/>
      <dgm:t>
        <a:bodyPr/>
        <a:lstStyle/>
        <a:p>
          <a:r>
            <a:rPr lang="en-IN" dirty="0"/>
            <a:t>Arielle – Success Ratio 34.1% </a:t>
          </a:r>
        </a:p>
      </dgm:t>
    </dgm:pt>
    <dgm:pt modelId="{3C2DDACE-0840-43B0-8E6F-B0DCC13F88E1}" type="parTrans" cxnId="{9A4C6788-9947-4023-9FAC-4A0C7A4C7E70}">
      <dgm:prSet/>
      <dgm:spPr/>
      <dgm:t>
        <a:bodyPr/>
        <a:lstStyle/>
        <a:p>
          <a:endParaRPr lang="en-IN"/>
        </a:p>
      </dgm:t>
    </dgm:pt>
    <dgm:pt modelId="{9D890E49-D58C-49A9-94B3-673A293EB673}" type="sibTrans" cxnId="{9A4C6788-9947-4023-9FAC-4A0C7A4C7E70}">
      <dgm:prSet/>
      <dgm:spPr/>
      <dgm:t>
        <a:bodyPr/>
        <a:lstStyle/>
        <a:p>
          <a:endParaRPr lang="en-IN"/>
        </a:p>
      </dgm:t>
    </dgm:pt>
    <dgm:pt modelId="{D7776002-74F3-4C6E-A19F-E26057172369}">
      <dgm:prSet phldrT="[Text]"/>
      <dgm:spPr/>
      <dgm:t>
        <a:bodyPr/>
        <a:lstStyle/>
        <a:p>
          <a:r>
            <a:rPr lang="en-IN" dirty="0"/>
            <a:t>Boris– Success Ratio 33.8% </a:t>
          </a:r>
        </a:p>
      </dgm:t>
    </dgm:pt>
    <dgm:pt modelId="{49D96FF3-CFCE-414E-915F-63B54314F155}" type="parTrans" cxnId="{FD5FED08-F9D6-439F-BF9A-C79577E91D82}">
      <dgm:prSet/>
      <dgm:spPr/>
      <dgm:t>
        <a:bodyPr/>
        <a:lstStyle/>
        <a:p>
          <a:endParaRPr lang="en-IN"/>
        </a:p>
      </dgm:t>
    </dgm:pt>
    <dgm:pt modelId="{F78B65C9-01E8-4654-9467-0F4EC8A00F02}" type="sibTrans" cxnId="{FD5FED08-F9D6-439F-BF9A-C79577E91D82}">
      <dgm:prSet/>
      <dgm:spPr/>
      <dgm:t>
        <a:bodyPr/>
        <a:lstStyle/>
        <a:p>
          <a:endParaRPr lang="en-IN"/>
        </a:p>
      </dgm:t>
    </dgm:pt>
    <dgm:pt modelId="{AC1D5D7D-3058-44DE-92FD-41044008AC9B}" type="pres">
      <dgm:prSet presAssocID="{E98F26BB-0389-49CA-9212-241485715B96}" presName="compositeShape" presStyleCnt="0">
        <dgm:presLayoutVars>
          <dgm:chMax val="2"/>
          <dgm:dir/>
          <dgm:resizeHandles val="exact"/>
        </dgm:presLayoutVars>
      </dgm:prSet>
      <dgm:spPr/>
    </dgm:pt>
    <dgm:pt modelId="{49DADF8F-0440-4974-B3BC-C2428BB60383}" type="pres">
      <dgm:prSet presAssocID="{E98F26BB-0389-49CA-9212-241485715B96}" presName="divider" presStyleLbl="fgShp" presStyleIdx="0" presStyleCnt="1"/>
      <dgm:spPr/>
    </dgm:pt>
    <dgm:pt modelId="{90C4A396-3161-4C27-B93C-16D73660AAA7}" type="pres">
      <dgm:prSet presAssocID="{01813F3B-5516-4672-84D6-8F95A64FD3E8}" presName="downArrow" presStyleLbl="node1" presStyleIdx="0" presStyleCnt="2"/>
      <dgm:spPr/>
    </dgm:pt>
    <dgm:pt modelId="{DDC5EE7B-3893-4E04-8FC9-E789B66C03D9}" type="pres">
      <dgm:prSet presAssocID="{01813F3B-5516-4672-84D6-8F95A64FD3E8}" presName="downArrowText" presStyleLbl="revTx" presStyleIdx="0" presStyleCnt="2">
        <dgm:presLayoutVars>
          <dgm:bulletEnabled val="1"/>
        </dgm:presLayoutVars>
      </dgm:prSet>
      <dgm:spPr/>
    </dgm:pt>
    <dgm:pt modelId="{124E11BF-EFE8-4116-A00B-19216CB736E3}" type="pres">
      <dgm:prSet presAssocID="{D7776002-74F3-4C6E-A19F-E26057172369}" presName="upArrow" presStyleLbl="node1" presStyleIdx="1" presStyleCnt="2"/>
      <dgm:spPr/>
    </dgm:pt>
    <dgm:pt modelId="{279F6130-FD28-48D9-B77F-AF872B265DE3}" type="pres">
      <dgm:prSet presAssocID="{D7776002-74F3-4C6E-A19F-E26057172369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543D6103-2CB6-4E6A-AB10-AB65BA857AAC}" type="presOf" srcId="{E98F26BB-0389-49CA-9212-241485715B96}" destId="{AC1D5D7D-3058-44DE-92FD-41044008AC9B}" srcOrd="0" destOrd="0" presId="urn:microsoft.com/office/officeart/2005/8/layout/arrow3"/>
    <dgm:cxn modelId="{FD5FED08-F9D6-439F-BF9A-C79577E91D82}" srcId="{E98F26BB-0389-49CA-9212-241485715B96}" destId="{D7776002-74F3-4C6E-A19F-E26057172369}" srcOrd="1" destOrd="0" parTransId="{49D96FF3-CFCE-414E-915F-63B54314F155}" sibTransId="{F78B65C9-01E8-4654-9467-0F4EC8A00F02}"/>
    <dgm:cxn modelId="{9A4C6788-9947-4023-9FAC-4A0C7A4C7E70}" srcId="{E98F26BB-0389-49CA-9212-241485715B96}" destId="{01813F3B-5516-4672-84D6-8F95A64FD3E8}" srcOrd="0" destOrd="0" parTransId="{3C2DDACE-0840-43B0-8E6F-B0DCC13F88E1}" sibTransId="{9D890E49-D58C-49A9-94B3-673A293EB673}"/>
    <dgm:cxn modelId="{D9F55498-5F6C-4BF0-BF38-3553F7DBA833}" type="presOf" srcId="{D7776002-74F3-4C6E-A19F-E26057172369}" destId="{279F6130-FD28-48D9-B77F-AF872B265DE3}" srcOrd="0" destOrd="0" presId="urn:microsoft.com/office/officeart/2005/8/layout/arrow3"/>
    <dgm:cxn modelId="{D644CDAB-16FA-4F57-A075-12C6BB13248A}" type="presOf" srcId="{01813F3B-5516-4672-84D6-8F95A64FD3E8}" destId="{DDC5EE7B-3893-4E04-8FC9-E789B66C03D9}" srcOrd="0" destOrd="0" presId="urn:microsoft.com/office/officeart/2005/8/layout/arrow3"/>
    <dgm:cxn modelId="{E5E60BA6-F9FA-4078-BC48-CA6675CD172E}" type="presParOf" srcId="{AC1D5D7D-3058-44DE-92FD-41044008AC9B}" destId="{49DADF8F-0440-4974-B3BC-C2428BB60383}" srcOrd="0" destOrd="0" presId="urn:microsoft.com/office/officeart/2005/8/layout/arrow3"/>
    <dgm:cxn modelId="{970D5464-8380-4302-8917-545E5EE368CE}" type="presParOf" srcId="{AC1D5D7D-3058-44DE-92FD-41044008AC9B}" destId="{90C4A396-3161-4C27-B93C-16D73660AAA7}" srcOrd="1" destOrd="0" presId="urn:microsoft.com/office/officeart/2005/8/layout/arrow3"/>
    <dgm:cxn modelId="{7EFD4399-8CF4-468A-87EE-B66C473D819B}" type="presParOf" srcId="{AC1D5D7D-3058-44DE-92FD-41044008AC9B}" destId="{DDC5EE7B-3893-4E04-8FC9-E789B66C03D9}" srcOrd="2" destOrd="0" presId="urn:microsoft.com/office/officeart/2005/8/layout/arrow3"/>
    <dgm:cxn modelId="{E5960A8E-9615-4C12-9B7A-35C166FCAA65}" type="presParOf" srcId="{AC1D5D7D-3058-44DE-92FD-41044008AC9B}" destId="{124E11BF-EFE8-4116-A00B-19216CB736E3}" srcOrd="3" destOrd="0" presId="urn:microsoft.com/office/officeart/2005/8/layout/arrow3"/>
    <dgm:cxn modelId="{93F96B5B-E601-4CC9-B366-0E24C2591118}" type="presParOf" srcId="{AC1D5D7D-3058-44DE-92FD-41044008AC9B}" destId="{279F6130-FD28-48D9-B77F-AF872B265DE3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ADF8F-0440-4974-B3BC-C2428BB60383}">
      <dsp:nvSpPr>
        <dsp:cNvPr id="0" name=""/>
        <dsp:cNvSpPr/>
      </dsp:nvSpPr>
      <dsp:spPr>
        <a:xfrm rot="21300000">
          <a:off x="10651" y="956641"/>
          <a:ext cx="3449685" cy="39504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4A396-3161-4C27-B93C-16D73660AAA7}">
      <dsp:nvSpPr>
        <dsp:cNvPr id="0" name=""/>
        <dsp:cNvSpPr/>
      </dsp:nvSpPr>
      <dsp:spPr>
        <a:xfrm>
          <a:off x="416518" y="115416"/>
          <a:ext cx="1041296" cy="923329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5EE7B-3893-4E04-8FC9-E789B66C03D9}">
      <dsp:nvSpPr>
        <dsp:cNvPr id="0" name=""/>
        <dsp:cNvSpPr/>
      </dsp:nvSpPr>
      <dsp:spPr>
        <a:xfrm>
          <a:off x="1839623" y="0"/>
          <a:ext cx="1110716" cy="9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Arielle – Success Ratio 34.1% </a:t>
          </a:r>
        </a:p>
      </dsp:txBody>
      <dsp:txXfrm>
        <a:off x="1839623" y="0"/>
        <a:ext cx="1110716" cy="969495"/>
      </dsp:txXfrm>
    </dsp:sp>
    <dsp:sp modelId="{124E11BF-EFE8-4116-A00B-19216CB736E3}">
      <dsp:nvSpPr>
        <dsp:cNvPr id="0" name=""/>
        <dsp:cNvSpPr/>
      </dsp:nvSpPr>
      <dsp:spPr>
        <a:xfrm>
          <a:off x="2013173" y="1269577"/>
          <a:ext cx="1041296" cy="923329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F6130-FD28-48D9-B77F-AF872B265DE3}">
      <dsp:nvSpPr>
        <dsp:cNvPr id="0" name=""/>
        <dsp:cNvSpPr/>
      </dsp:nvSpPr>
      <dsp:spPr>
        <a:xfrm>
          <a:off x="520648" y="1338827"/>
          <a:ext cx="1110716" cy="969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Boris– Success Ratio 33.8% </a:t>
          </a:r>
        </a:p>
      </dsp:txBody>
      <dsp:txXfrm>
        <a:off x="520648" y="1338827"/>
        <a:ext cx="1110716" cy="969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5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8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4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58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0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5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62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24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8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6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9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7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7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46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4F1D-A18B-4910-9E65-D23FA95778FC}" type="datetimeFigureOut">
              <a:rPr lang="en-IN" smtClean="0"/>
              <a:t>22-07-2021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6F868-B4A3-4DB0-857E-C29556DD0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729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thinking-man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1D8F-B6B2-47FE-928F-7E4DF850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80" y="158621"/>
            <a:ext cx="11290040" cy="58782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Who has an edge ? – Case of strategic choice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3E1A5B-D1CA-4DE5-A250-899F95480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24437"/>
              </p:ext>
            </p:extLst>
          </p:nvPr>
        </p:nvGraphicFramePr>
        <p:xfrm>
          <a:off x="8472195" y="919063"/>
          <a:ext cx="3470988" cy="2308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665F2F-9F96-4FC8-B7A6-D141F6D5EC34}"/>
              </a:ext>
            </a:extLst>
          </p:cNvPr>
          <p:cNvSpPr txBox="1"/>
          <p:nvPr/>
        </p:nvSpPr>
        <p:spPr>
          <a:xfrm>
            <a:off x="450980" y="919062"/>
            <a:ext cx="7909249" cy="230832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Background - Boris and Arielle competing in pan cake flipping event</a:t>
            </a:r>
          </a:p>
          <a:p>
            <a:endParaRPr lang="en-IN" dirty="0"/>
          </a:p>
          <a:p>
            <a:r>
              <a:rPr lang="en-IN" dirty="0"/>
              <a:t>Case	       -  To identify  Who`s better player with given data points</a:t>
            </a:r>
          </a:p>
          <a:p>
            <a:endParaRPr lang="en-IN" dirty="0"/>
          </a:p>
          <a:p>
            <a:r>
              <a:rPr lang="en-IN" dirty="0"/>
              <a:t>Challenge    - Average Success ratio is similar  </a:t>
            </a:r>
          </a:p>
          <a:p>
            <a:endParaRPr lang="en-IN" dirty="0"/>
          </a:p>
          <a:p>
            <a:r>
              <a:rPr lang="en-IN" dirty="0"/>
              <a:t>Problem  redefined – Will choice of hand used for playing give either of players an edge over the other  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95F102-0C37-4FD5-8DFD-0A46125CE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33435"/>
              </p:ext>
            </p:extLst>
          </p:nvPr>
        </p:nvGraphicFramePr>
        <p:xfrm>
          <a:off x="450979" y="3545632"/>
          <a:ext cx="5417975" cy="168222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268946">
                  <a:extLst>
                    <a:ext uri="{9D8B030D-6E8A-4147-A177-3AD203B41FA5}">
                      <a16:colId xmlns:a16="http://schemas.microsoft.com/office/drawing/2014/main" val="3619700905"/>
                    </a:ext>
                  </a:extLst>
                </a:gridCol>
                <a:gridCol w="998844">
                  <a:extLst>
                    <a:ext uri="{9D8B030D-6E8A-4147-A177-3AD203B41FA5}">
                      <a16:colId xmlns:a16="http://schemas.microsoft.com/office/drawing/2014/main" val="3660257151"/>
                    </a:ext>
                  </a:extLst>
                </a:gridCol>
                <a:gridCol w="1150185">
                  <a:extLst>
                    <a:ext uri="{9D8B030D-6E8A-4147-A177-3AD203B41FA5}">
                      <a16:colId xmlns:a16="http://schemas.microsoft.com/office/drawing/2014/main" val="3727176856"/>
                    </a:ext>
                  </a:extLst>
                </a:gridCol>
              </a:tblGrid>
              <a:tr h="22817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</a:rPr>
                        <a:t>Exhibit 1 – Simple Univariates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>
                          <a:effectLst/>
                        </a:rPr>
                        <a:t>Arielle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</a:rPr>
                        <a:t>Boris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76698975"/>
                  </a:ext>
                </a:extLst>
              </a:tr>
              <a:tr h="22442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Max Success Ratio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600" u="none" strike="noStrike">
                          <a:effectLst/>
                        </a:rPr>
                        <a:t>65%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600" u="none" strike="noStrike">
                          <a:effectLst/>
                        </a:rPr>
                        <a:t>60%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796285661"/>
                  </a:ext>
                </a:extLst>
              </a:tr>
              <a:tr h="22442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Min Success Ratio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600" u="none" strike="noStrike">
                          <a:effectLst/>
                        </a:rPr>
                        <a:t>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600" u="none" strike="noStrike">
                          <a:effectLst/>
                        </a:rPr>
                        <a:t>10%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85950133"/>
                  </a:ext>
                </a:extLst>
              </a:tr>
              <a:tr h="372795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</a:rPr>
                        <a:t>Range for success ratio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</a:rPr>
                        <a:t>5-65%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u="none" strike="noStrike" dirty="0">
                          <a:effectLst/>
                        </a:rPr>
                        <a:t>10-60%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52417228"/>
                  </a:ext>
                </a:extLst>
              </a:tr>
              <a:tr h="55505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Success Ratio – Success / attempts at every match day level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1552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70884F-00B2-4307-B535-DF08CF7FD954}"/>
              </a:ext>
            </a:extLst>
          </p:cNvPr>
          <p:cNvSpPr txBox="1"/>
          <p:nvPr/>
        </p:nvSpPr>
        <p:spPr>
          <a:xfrm>
            <a:off x="8845420" y="3429000"/>
            <a:ext cx="322217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Success Ratio – Total Success /Total attempts at event level</a:t>
            </a:r>
          </a:p>
        </p:txBody>
      </p:sp>
    </p:spTree>
    <p:extLst>
      <p:ext uri="{BB962C8B-B14F-4D97-AF65-F5344CB8AC3E}">
        <p14:creationId xmlns:p14="http://schemas.microsoft.com/office/powerpoint/2010/main" val="314006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A4E3-AA4C-45F2-B435-54321FB6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6" y="133739"/>
            <a:ext cx="10353761" cy="659363"/>
          </a:xfrm>
        </p:spPr>
        <p:txBody>
          <a:bodyPr>
            <a:normAutofit/>
          </a:bodyPr>
          <a:lstStyle/>
          <a:p>
            <a:r>
              <a:rPr lang="en-IN" sz="2400" dirty="0"/>
              <a:t>Awakening moment – data leads to strategy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FDAEF6-7C33-479A-9904-C47C5639F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09028"/>
              </p:ext>
            </p:extLst>
          </p:nvPr>
        </p:nvGraphicFramePr>
        <p:xfrm>
          <a:off x="2960771" y="989308"/>
          <a:ext cx="5865986" cy="13182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853234">
                  <a:extLst>
                    <a:ext uri="{9D8B030D-6E8A-4147-A177-3AD203B41FA5}">
                      <a16:colId xmlns:a16="http://schemas.microsoft.com/office/drawing/2014/main" val="1627348036"/>
                    </a:ext>
                  </a:extLst>
                </a:gridCol>
                <a:gridCol w="1162532">
                  <a:extLst>
                    <a:ext uri="{9D8B030D-6E8A-4147-A177-3AD203B41FA5}">
                      <a16:colId xmlns:a16="http://schemas.microsoft.com/office/drawing/2014/main" val="3271026787"/>
                    </a:ext>
                  </a:extLst>
                </a:gridCol>
                <a:gridCol w="1343844">
                  <a:extLst>
                    <a:ext uri="{9D8B030D-6E8A-4147-A177-3AD203B41FA5}">
                      <a16:colId xmlns:a16="http://schemas.microsoft.com/office/drawing/2014/main" val="3342628034"/>
                    </a:ext>
                  </a:extLst>
                </a:gridCol>
                <a:gridCol w="1162532">
                  <a:extLst>
                    <a:ext uri="{9D8B030D-6E8A-4147-A177-3AD203B41FA5}">
                      <a16:colId xmlns:a16="http://schemas.microsoft.com/office/drawing/2014/main" val="2623960969"/>
                    </a:ext>
                  </a:extLst>
                </a:gridCol>
                <a:gridCol w="1343844">
                  <a:extLst>
                    <a:ext uri="{9D8B030D-6E8A-4147-A177-3AD203B41FA5}">
                      <a16:colId xmlns:a16="http://schemas.microsoft.com/office/drawing/2014/main" val="3295295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Exhibit 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</a:rPr>
                        <a:t>Slicing of Data by hands used to play the game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012257"/>
                  </a:ext>
                </a:extLst>
              </a:tr>
              <a:tr h="194359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Actuals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Left Hand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Right Hand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67175"/>
                  </a:ext>
                </a:extLst>
              </a:tr>
              <a:tr h="38201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Cumulative score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Cumulative Attempt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Cumulative score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Cumulative Attempt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029629039"/>
                  </a:ext>
                </a:extLst>
              </a:tr>
              <a:tr h="1943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Arielle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72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300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86464357"/>
                  </a:ext>
                </a:extLst>
              </a:tr>
              <a:tr h="1943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Boris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199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139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300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764881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863E0D-1B3B-4340-9A94-AF93200B6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15729"/>
              </p:ext>
            </p:extLst>
          </p:nvPr>
        </p:nvGraphicFramePr>
        <p:xfrm>
          <a:off x="758284" y="2908992"/>
          <a:ext cx="5865986" cy="1318261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853234">
                  <a:extLst>
                    <a:ext uri="{9D8B030D-6E8A-4147-A177-3AD203B41FA5}">
                      <a16:colId xmlns:a16="http://schemas.microsoft.com/office/drawing/2014/main" val="495973951"/>
                    </a:ext>
                  </a:extLst>
                </a:gridCol>
                <a:gridCol w="1162532">
                  <a:extLst>
                    <a:ext uri="{9D8B030D-6E8A-4147-A177-3AD203B41FA5}">
                      <a16:colId xmlns:a16="http://schemas.microsoft.com/office/drawing/2014/main" val="2725596652"/>
                    </a:ext>
                  </a:extLst>
                </a:gridCol>
                <a:gridCol w="1343844">
                  <a:extLst>
                    <a:ext uri="{9D8B030D-6E8A-4147-A177-3AD203B41FA5}">
                      <a16:colId xmlns:a16="http://schemas.microsoft.com/office/drawing/2014/main" val="2801463945"/>
                    </a:ext>
                  </a:extLst>
                </a:gridCol>
                <a:gridCol w="1162532">
                  <a:extLst>
                    <a:ext uri="{9D8B030D-6E8A-4147-A177-3AD203B41FA5}">
                      <a16:colId xmlns:a16="http://schemas.microsoft.com/office/drawing/2014/main" val="3938734357"/>
                    </a:ext>
                  </a:extLst>
                </a:gridCol>
                <a:gridCol w="1343844">
                  <a:extLst>
                    <a:ext uri="{9D8B030D-6E8A-4147-A177-3AD203B41FA5}">
                      <a16:colId xmlns:a16="http://schemas.microsoft.com/office/drawing/2014/main" val="3592260461"/>
                    </a:ext>
                  </a:extLst>
                </a:gridCol>
              </a:tblGrid>
              <a:tr h="29498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Exhibit 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Success Rates and Attempt pop%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22166"/>
                  </a:ext>
                </a:extLst>
              </a:tr>
              <a:tr h="230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 dirty="0">
                          <a:effectLst/>
                        </a:rPr>
                        <a:t>Actuals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Left Hand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Right Hand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362"/>
                  </a:ext>
                </a:extLst>
              </a:tr>
              <a:tr h="333268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Name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Success 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Attempt 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Success 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Attempt 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178586083"/>
                  </a:ext>
                </a:extLst>
              </a:tr>
              <a:tr h="230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Arielle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24%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30%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effectLst/>
                        </a:rPr>
                        <a:t>38%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>
                          <a:effectLst/>
                        </a:rPr>
                        <a:t>70%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89587300"/>
                  </a:ext>
                </a:extLst>
              </a:tr>
              <a:tr h="23000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u="none" strike="noStrike">
                          <a:effectLst/>
                        </a:rPr>
                        <a:t>Boris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28%</a:t>
                      </a:r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70%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46%</a:t>
                      </a:r>
                      <a:endParaRPr lang="en-IN" sz="14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u="none" strike="noStrike" dirty="0">
                          <a:effectLst/>
                        </a:rPr>
                        <a:t>30%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89714916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3B87E692-4FDE-49CC-986E-449782AD210D}"/>
              </a:ext>
            </a:extLst>
          </p:cNvPr>
          <p:cNvSpPr/>
          <p:nvPr/>
        </p:nvSpPr>
        <p:spPr>
          <a:xfrm>
            <a:off x="4637314" y="3429000"/>
            <a:ext cx="849089" cy="1061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EE4F-0D38-47FF-8878-EF5549F8E622}"/>
              </a:ext>
            </a:extLst>
          </p:cNvPr>
          <p:cNvSpPr txBox="1"/>
          <p:nvPr/>
        </p:nvSpPr>
        <p:spPr>
          <a:xfrm>
            <a:off x="7557796" y="3552688"/>
            <a:ext cx="40868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Both the players have higher success rate when using right hand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6C58E6-1C5E-4CB3-8385-533DC33E1AEA}"/>
              </a:ext>
            </a:extLst>
          </p:cNvPr>
          <p:cNvSpPr/>
          <p:nvPr/>
        </p:nvSpPr>
        <p:spPr>
          <a:xfrm>
            <a:off x="5486403" y="3959832"/>
            <a:ext cx="207139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64A64F06-47F8-4018-90DE-D6B7A1CC51D2}"/>
              </a:ext>
            </a:extLst>
          </p:cNvPr>
          <p:cNvSpPr/>
          <p:nvPr/>
        </p:nvSpPr>
        <p:spPr>
          <a:xfrm rot="5400000">
            <a:off x="3494515" y="3247338"/>
            <a:ext cx="601424" cy="2561253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1BC50-6F17-4321-9064-572A5D2F6D67}"/>
              </a:ext>
            </a:extLst>
          </p:cNvPr>
          <p:cNvSpPr txBox="1"/>
          <p:nvPr/>
        </p:nvSpPr>
        <p:spPr>
          <a:xfrm>
            <a:off x="2248680" y="4879150"/>
            <a:ext cx="39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Boris has higher success rate than Arielle while using either of Hands </a:t>
            </a:r>
          </a:p>
        </p:txBody>
      </p:sp>
    </p:spTree>
    <p:extLst>
      <p:ext uri="{BB962C8B-B14F-4D97-AF65-F5344CB8AC3E}">
        <p14:creationId xmlns:p14="http://schemas.microsoft.com/office/powerpoint/2010/main" val="378085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D3A7-5400-4018-9AFC-0FF0DCC3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22" y="111962"/>
            <a:ext cx="10353761" cy="746449"/>
          </a:xfrm>
        </p:spPr>
        <p:txBody>
          <a:bodyPr>
            <a:normAutofit/>
          </a:bodyPr>
          <a:lstStyle/>
          <a:p>
            <a:r>
              <a:rPr lang="en-IN" sz="2000" dirty="0"/>
              <a:t>Classic Example of Wrong Selection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58D4F-6D92-4B10-88CA-C7B61749F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97039"/>
              </p:ext>
            </p:extLst>
          </p:nvPr>
        </p:nvGraphicFramePr>
        <p:xfrm>
          <a:off x="1535852" y="2928452"/>
          <a:ext cx="6134500" cy="173821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87581">
                  <a:extLst>
                    <a:ext uri="{9D8B030D-6E8A-4147-A177-3AD203B41FA5}">
                      <a16:colId xmlns:a16="http://schemas.microsoft.com/office/drawing/2014/main" val="2999937517"/>
                    </a:ext>
                  </a:extLst>
                </a:gridCol>
                <a:gridCol w="920456">
                  <a:extLst>
                    <a:ext uri="{9D8B030D-6E8A-4147-A177-3AD203B41FA5}">
                      <a16:colId xmlns:a16="http://schemas.microsoft.com/office/drawing/2014/main" val="2890002438"/>
                    </a:ext>
                  </a:extLst>
                </a:gridCol>
                <a:gridCol w="1405358">
                  <a:extLst>
                    <a:ext uri="{9D8B030D-6E8A-4147-A177-3AD203B41FA5}">
                      <a16:colId xmlns:a16="http://schemas.microsoft.com/office/drawing/2014/main" val="2506311340"/>
                    </a:ext>
                  </a:extLst>
                </a:gridCol>
                <a:gridCol w="1215747">
                  <a:extLst>
                    <a:ext uri="{9D8B030D-6E8A-4147-A177-3AD203B41FA5}">
                      <a16:colId xmlns:a16="http://schemas.microsoft.com/office/drawing/2014/main" val="3822469065"/>
                    </a:ext>
                  </a:extLst>
                </a:gridCol>
                <a:gridCol w="1405358">
                  <a:extLst>
                    <a:ext uri="{9D8B030D-6E8A-4147-A177-3AD203B41FA5}">
                      <a16:colId xmlns:a16="http://schemas.microsoft.com/office/drawing/2014/main" val="743105857"/>
                    </a:ext>
                  </a:extLst>
                </a:gridCol>
              </a:tblGrid>
              <a:tr h="29101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</a:rPr>
                        <a:t>Exhibit 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Success Rates and Attempt pop%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30133"/>
                  </a:ext>
                </a:extLst>
              </a:tr>
              <a:tr h="29101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Actuals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Left Hand 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Right Hand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00201"/>
                  </a:ext>
                </a:extLst>
              </a:tr>
              <a:tr h="57416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Name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Success Rate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Attempt 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Success Rate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Attempt 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644248185"/>
                  </a:ext>
                </a:extLst>
              </a:tr>
              <a:tr h="29101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Arielle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</a:rPr>
                        <a:t>24%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</a:rPr>
                        <a:t>30%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</a:rPr>
                        <a:t>38%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</a:rPr>
                        <a:t>70%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312119563"/>
                  </a:ext>
                </a:extLst>
              </a:tr>
              <a:tr h="29101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</a:rPr>
                        <a:t>Boris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</a:rPr>
                        <a:t>28%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</a:rPr>
                        <a:t>70%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</a:rPr>
                        <a:t>46%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 dirty="0">
                          <a:effectLst/>
                        </a:rPr>
                        <a:t>30%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6575561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5D892B-7908-4A52-9FC8-31379FE10759}"/>
              </a:ext>
            </a:extLst>
          </p:cNvPr>
          <p:cNvSpPr txBox="1"/>
          <p:nvPr/>
        </p:nvSpPr>
        <p:spPr>
          <a:xfrm>
            <a:off x="2981507" y="1467706"/>
            <a:ext cx="819227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What went wrong to Boris when he has higher success rate in either hands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E52FB-36EF-4E9D-ACA4-9437D951B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5835" y="921778"/>
            <a:ext cx="2071947" cy="16235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83F64CF-6DB7-490C-990F-A2066D442974}"/>
              </a:ext>
            </a:extLst>
          </p:cNvPr>
          <p:cNvSpPr/>
          <p:nvPr/>
        </p:nvSpPr>
        <p:spPr>
          <a:xfrm>
            <a:off x="6774025" y="3919951"/>
            <a:ext cx="1063690" cy="1101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95D80-72B5-4F5A-BE76-6D9419224080}"/>
              </a:ext>
            </a:extLst>
          </p:cNvPr>
          <p:cNvSpPr txBox="1"/>
          <p:nvPr/>
        </p:nvSpPr>
        <p:spPr>
          <a:xfrm>
            <a:off x="8388221" y="4526440"/>
            <a:ext cx="3461657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Boris has attempted only 30% of his trials using right hand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FF27B-E12D-4D32-84F4-BED82BDC0997}"/>
              </a:ext>
            </a:extLst>
          </p:cNvPr>
          <p:cNvCxnSpPr>
            <a:stCxn id="9" idx="5"/>
            <a:endCxn id="10" idx="1"/>
          </p:cNvCxnSpPr>
          <p:nvPr/>
        </p:nvCxnSpPr>
        <p:spPr>
          <a:xfrm flipV="1">
            <a:off x="7681941" y="4849606"/>
            <a:ext cx="706280" cy="1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8FC5-8A72-45A9-B4D9-34BE5546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05748"/>
            <a:ext cx="10353761" cy="491412"/>
          </a:xfrm>
        </p:spPr>
        <p:txBody>
          <a:bodyPr>
            <a:normAutofit/>
          </a:bodyPr>
          <a:lstStyle/>
          <a:p>
            <a:r>
              <a:rPr lang="en-IN" sz="2000" dirty="0"/>
              <a:t>Game – A fair game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C21C74-97DE-4883-94C0-24F2C565B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71622"/>
              </p:ext>
            </p:extLst>
          </p:nvPr>
        </p:nvGraphicFramePr>
        <p:xfrm>
          <a:off x="1418253" y="1464481"/>
          <a:ext cx="9183063" cy="10972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158311">
                  <a:extLst>
                    <a:ext uri="{9D8B030D-6E8A-4147-A177-3AD203B41FA5}">
                      <a16:colId xmlns:a16="http://schemas.microsoft.com/office/drawing/2014/main" val="2130904485"/>
                    </a:ext>
                  </a:extLst>
                </a:gridCol>
                <a:gridCol w="788353">
                  <a:extLst>
                    <a:ext uri="{9D8B030D-6E8A-4147-A177-3AD203B41FA5}">
                      <a16:colId xmlns:a16="http://schemas.microsoft.com/office/drawing/2014/main" val="69286130"/>
                    </a:ext>
                  </a:extLst>
                </a:gridCol>
                <a:gridCol w="1532001">
                  <a:extLst>
                    <a:ext uri="{9D8B030D-6E8A-4147-A177-3AD203B41FA5}">
                      <a16:colId xmlns:a16="http://schemas.microsoft.com/office/drawing/2014/main" val="1976003792"/>
                    </a:ext>
                  </a:extLst>
                </a:gridCol>
                <a:gridCol w="788353">
                  <a:extLst>
                    <a:ext uri="{9D8B030D-6E8A-4147-A177-3AD203B41FA5}">
                      <a16:colId xmlns:a16="http://schemas.microsoft.com/office/drawing/2014/main" val="3951403695"/>
                    </a:ext>
                  </a:extLst>
                </a:gridCol>
                <a:gridCol w="1532001">
                  <a:extLst>
                    <a:ext uri="{9D8B030D-6E8A-4147-A177-3AD203B41FA5}">
                      <a16:colId xmlns:a16="http://schemas.microsoft.com/office/drawing/2014/main" val="403647285"/>
                    </a:ext>
                  </a:extLst>
                </a:gridCol>
                <a:gridCol w="788353">
                  <a:extLst>
                    <a:ext uri="{9D8B030D-6E8A-4147-A177-3AD203B41FA5}">
                      <a16:colId xmlns:a16="http://schemas.microsoft.com/office/drawing/2014/main" val="4216170768"/>
                    </a:ext>
                  </a:extLst>
                </a:gridCol>
                <a:gridCol w="1532001">
                  <a:extLst>
                    <a:ext uri="{9D8B030D-6E8A-4147-A177-3AD203B41FA5}">
                      <a16:colId xmlns:a16="http://schemas.microsoft.com/office/drawing/2014/main" val="1636096381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560242864"/>
                    </a:ext>
                  </a:extLst>
                </a:gridCol>
              </a:tblGrid>
              <a:tr h="20134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Fair Scenario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Total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079"/>
                  </a:ext>
                </a:extLst>
              </a:tr>
              <a:tr h="41362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Attempts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Predicted Success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Attempts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Predicted Success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Attempts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Predicted Success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Success Ratio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48117618"/>
                  </a:ext>
                </a:extLst>
              </a:tr>
              <a:tr h="20134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Arielle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120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192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312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31%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367551446"/>
                  </a:ext>
                </a:extLst>
              </a:tr>
              <a:tr h="20134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Boris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061719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06FB61-B955-4ACB-8BE1-5DC3B43EFD4D}"/>
              </a:ext>
            </a:extLst>
          </p:cNvPr>
          <p:cNvSpPr txBox="1"/>
          <p:nvPr/>
        </p:nvSpPr>
        <p:spPr>
          <a:xfrm>
            <a:off x="1418253" y="755780"/>
            <a:ext cx="926927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What might happen when both are asked to attempt with 50% of trials with each hands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9D7D14-71F7-4A0B-99BF-5B5B6A233AAD}"/>
              </a:ext>
            </a:extLst>
          </p:cNvPr>
          <p:cNvSpPr/>
          <p:nvPr/>
        </p:nvSpPr>
        <p:spPr>
          <a:xfrm>
            <a:off x="9993087" y="1940767"/>
            <a:ext cx="608230" cy="9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CD513-AB7B-40D0-A99B-1B5A98B20303}"/>
              </a:ext>
            </a:extLst>
          </p:cNvPr>
          <p:cNvSpPr txBox="1"/>
          <p:nvPr/>
        </p:nvSpPr>
        <p:spPr>
          <a:xfrm>
            <a:off x="7637977" y="3159925"/>
            <a:ext cx="3442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Boris can have an edge over Arielle if both were asked to attempt 50% of their trials using each hands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7AAE69-7107-422A-AE29-180E6CCCAE19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0297202" y="2901130"/>
            <a:ext cx="0" cy="19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1660484-CF1B-4A7A-B8B5-96D8F9850244}"/>
              </a:ext>
            </a:extLst>
          </p:cNvPr>
          <p:cNvSpPr/>
          <p:nvPr/>
        </p:nvSpPr>
        <p:spPr>
          <a:xfrm>
            <a:off x="3237722" y="1558212"/>
            <a:ext cx="1707502" cy="550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3B7D5-AFC0-4C79-B413-D9C6BCEEF9FD}"/>
              </a:ext>
            </a:extLst>
          </p:cNvPr>
          <p:cNvSpPr txBox="1"/>
          <p:nvPr/>
        </p:nvSpPr>
        <p:spPr>
          <a:xfrm>
            <a:off x="2301893" y="3165065"/>
            <a:ext cx="4040155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Predicted Success = Success Ratio *Attempt count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CB9659-BBA6-4F86-B8C7-D5AC506D2795}"/>
              </a:ext>
            </a:extLst>
          </p:cNvPr>
          <p:cNvCxnSpPr>
            <a:cxnSpLocks/>
          </p:cNvCxnSpPr>
          <p:nvPr/>
        </p:nvCxnSpPr>
        <p:spPr>
          <a:xfrm>
            <a:off x="4161453" y="2108718"/>
            <a:ext cx="0" cy="10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CCE041-9252-4244-AE30-9D5C55CD2807}"/>
              </a:ext>
            </a:extLst>
          </p:cNvPr>
          <p:cNvSpPr txBox="1"/>
          <p:nvPr/>
        </p:nvSpPr>
        <p:spPr>
          <a:xfrm>
            <a:off x="1418253" y="4596574"/>
            <a:ext cx="9461241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Summary : Boris is a better player than Arielle </a:t>
            </a:r>
          </a:p>
          <a:p>
            <a:r>
              <a:rPr lang="en-IN" dirty="0"/>
              <a:t>		     Boris should be advised to use his right hand strategically more than the left 		     given his superior success rate in right hand </a:t>
            </a:r>
          </a:p>
        </p:txBody>
      </p:sp>
    </p:spTree>
    <p:extLst>
      <p:ext uri="{BB962C8B-B14F-4D97-AF65-F5344CB8AC3E}">
        <p14:creationId xmlns:p14="http://schemas.microsoft.com/office/powerpoint/2010/main" val="110167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310</TotalTime>
  <Words>425</Words>
  <Application>Microsoft Office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Who has an edge ? – Case of strategic choice </vt:lpstr>
      <vt:lpstr>Awakening moment – data leads to strategy</vt:lpstr>
      <vt:lpstr>Classic Example of Wrong Selection </vt:lpstr>
      <vt:lpstr>Game – A fair game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Ramajagan Sampathkumar</dc:creator>
  <cp:lastModifiedBy>Ramajagan Sampathkumar</cp:lastModifiedBy>
  <cp:revision>43</cp:revision>
  <dcterms:created xsi:type="dcterms:W3CDTF">2021-07-22T02:49:35Z</dcterms:created>
  <dcterms:modified xsi:type="dcterms:W3CDTF">2021-07-22T07:59:53Z</dcterms:modified>
</cp:coreProperties>
</file>