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818" r:id="rId1"/>
  </p:sldMasterIdLst>
  <p:notesMasterIdLst>
    <p:notesMasterId r:id="rId16"/>
  </p:notesMasterIdLst>
  <p:sldIdLst>
    <p:sldId id="269" r:id="rId2"/>
    <p:sldId id="271" r:id="rId3"/>
    <p:sldId id="273" r:id="rId4"/>
    <p:sldId id="257" r:id="rId5"/>
    <p:sldId id="262" r:id="rId6"/>
    <p:sldId id="258" r:id="rId7"/>
    <p:sldId id="263" r:id="rId8"/>
    <p:sldId id="259" r:id="rId9"/>
    <p:sldId id="264" r:id="rId10"/>
    <p:sldId id="260" r:id="rId11"/>
    <p:sldId id="265" r:id="rId12"/>
    <p:sldId id="285" r:id="rId13"/>
    <p:sldId id="275" r:id="rId14"/>
    <p:sldId id="261" r:id="rId15"/>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3" d="100"/>
          <a:sy n="103" d="100"/>
        </p:scale>
        <p:origin x="874"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2c46eeedbd4_0_1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2c46eeedbd4_0_1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2c46eeedbd4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2c46eeedbd4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2c46eeedbd4_1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2c46eeedbd4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2c46eeedbd4_1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2c46eeedbd4_1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2c46eeedbd4_1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2c46eeedbd4_1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569214"/>
            <a:ext cx="7543800" cy="2674620"/>
          </a:xfrm>
        </p:spPr>
        <p:txBody>
          <a:bodyPr anchor="b">
            <a:normAutofit/>
          </a:bodyPr>
          <a:lstStyle>
            <a:lvl1pPr algn="l">
              <a:lnSpc>
                <a:spcPct val="85000"/>
              </a:lnSpc>
              <a:defRPr sz="6000" spc="-38"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25038" y="3341715"/>
            <a:ext cx="7543800" cy="857250"/>
          </a:xfrm>
        </p:spPr>
        <p:txBody>
          <a:bodyPr lIns="91440" rIns="91440">
            <a:normAutofit/>
          </a:bodyPr>
          <a:lstStyle>
            <a:lvl1pPr marL="0" indent="0" algn="l">
              <a:buNone/>
              <a:defRPr sz="1800" cap="all" spc="150" baseline="0">
                <a:solidFill>
                  <a:schemeClr val="tx2"/>
                </a:solidFill>
                <a:latin typeface="+mj-lt"/>
              </a:defRPr>
            </a:lvl1pPr>
            <a:lvl2pPr marL="342900" indent="0" algn="ctr">
              <a:buNone/>
              <a:defRPr sz="18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5/13/2024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cxnSp>
        <p:nvCxnSpPr>
          <p:cNvPr id="9" name="Straight Connector 8"/>
          <p:cNvCxnSpPr/>
          <p:nvPr/>
        </p:nvCxnSpPr>
        <p:spPr>
          <a:xfrm>
            <a:off x="905744" y="325755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7731159"/>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5/13/2024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952961079"/>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311084"/>
            <a:ext cx="1971675" cy="4318066"/>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11083"/>
            <a:ext cx="5800725" cy="4318067"/>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5/13/2024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997371374"/>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extLst>
      <p:ext uri="{BB962C8B-B14F-4D97-AF65-F5344CB8AC3E}">
        <p14:creationId xmlns:p14="http://schemas.microsoft.com/office/powerpoint/2010/main" val="28961108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5/13/2024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82497366"/>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69214"/>
            <a:ext cx="7543800" cy="2674620"/>
          </a:xfrm>
        </p:spPr>
        <p:txBody>
          <a:bodyPr anchor="b" anchorCtr="0">
            <a:normAutofit/>
          </a:bodyPr>
          <a:lstStyle>
            <a:lvl1pPr>
              <a:lnSpc>
                <a:spcPct val="85000"/>
              </a:lnSpc>
              <a:defRPr sz="6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3339846"/>
            <a:ext cx="7543800" cy="857250"/>
          </a:xfrm>
        </p:spPr>
        <p:txBody>
          <a:bodyPr lIns="91440" rIns="91440" anchor="t" anchorCtr="0">
            <a:normAutofit/>
          </a:bodyPr>
          <a:lstStyle>
            <a:lvl1pPr marL="0" indent="0">
              <a:buNone/>
              <a:defRPr sz="1800" cap="all" spc="150" baseline="0">
                <a:solidFill>
                  <a:schemeClr val="tx2"/>
                </a:solidFill>
                <a:latin typeface="+mj-lt"/>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5/13/2024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cxnSp>
        <p:nvCxnSpPr>
          <p:cNvPr id="9" name="Straight Connector 8"/>
          <p:cNvCxnSpPr/>
          <p:nvPr/>
        </p:nvCxnSpPr>
        <p:spPr>
          <a:xfrm>
            <a:off x="905744" y="325755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32810272"/>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14953"/>
            <a:ext cx="7543800" cy="1088068"/>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59" y="1384301"/>
            <a:ext cx="3703320" cy="3017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384301"/>
            <a:ext cx="3703320" cy="3017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5/13/2024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67487152"/>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14953"/>
            <a:ext cx="7543800" cy="1088068"/>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384539"/>
            <a:ext cx="3703320" cy="552212"/>
          </a:xfrm>
        </p:spPr>
        <p:txBody>
          <a:bodyPr lIns="91440" rIns="91440" anchor="ctr">
            <a:normAutofit/>
          </a:bodyPr>
          <a:lstStyle>
            <a:lvl1pPr marL="0" indent="0">
              <a:buNone/>
              <a:defRPr sz="1500" b="0" cap="all"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822960" y="1936751"/>
            <a:ext cx="3703320" cy="2533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384539"/>
            <a:ext cx="3703320" cy="552212"/>
          </a:xfrm>
        </p:spPr>
        <p:txBody>
          <a:bodyPr lIns="91440" rIns="91440" anchor="ctr">
            <a:normAutofit/>
          </a:bodyPr>
          <a:lstStyle>
            <a:lvl1pPr marL="0" indent="0">
              <a:buNone/>
              <a:defRPr sz="1500" b="0" cap="all"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63440" y="1936751"/>
            <a:ext cx="3703320" cy="2533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5/13/2024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751581548"/>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5/13/2024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779401539"/>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8A87A34-81AB-432B-8DAE-1953F412C126}" type="datetimeFigureOut">
              <a:rPr lang="en-US" smtClean="0"/>
              <a:t>5/13/2024</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7663168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445769"/>
            <a:ext cx="2400300" cy="1714500"/>
          </a:xfrm>
        </p:spPr>
        <p:txBody>
          <a:bodyPr anchor="b">
            <a:normAutofit/>
          </a:bodyPr>
          <a:lstStyle>
            <a:lvl1pPr>
              <a:defRPr sz="27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600450" y="548640"/>
            <a:ext cx="4869180" cy="39433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194560"/>
            <a:ext cx="2400300" cy="2534343"/>
          </a:xfrm>
        </p:spPr>
        <p:txBody>
          <a:bodyPr lIns="91440" rIns="91440">
            <a:normAutofit/>
          </a:bodyPr>
          <a:lstStyle>
            <a:lvl1pPr marL="0" indent="0">
              <a:buNone/>
              <a:defRPr sz="1125">
                <a:solidFill>
                  <a:srgbClr val="FFFFFF"/>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a:xfrm>
            <a:off x="349134" y="4844839"/>
            <a:ext cx="1963883" cy="273844"/>
          </a:xfrm>
        </p:spPr>
        <p:txBody>
          <a:bodyPr/>
          <a:lstStyle>
            <a:lvl1pPr algn="l">
              <a:defRPr/>
            </a:lvl1pPr>
          </a:lstStyle>
          <a:p>
            <a:fld id="{48A87A34-81AB-432B-8DAE-1953F412C126}" type="datetimeFigureOut">
              <a:rPr lang="en-US" smtClean="0"/>
              <a:t>5/13/2024</a:t>
            </a:fld>
            <a:endParaRPr lang="en-US" dirty="0"/>
          </a:p>
        </p:txBody>
      </p:sp>
      <p:sp>
        <p:nvSpPr>
          <p:cNvPr id="6" name="Footer Placeholder 5"/>
          <p:cNvSpPr>
            <a:spLocks noGrp="1"/>
          </p:cNvSpPr>
          <p:nvPr>
            <p:ph type="ftr" sz="quarter" idx="11"/>
          </p:nvPr>
        </p:nvSpPr>
        <p:spPr>
          <a:xfrm>
            <a:off x="3600450" y="4844839"/>
            <a:ext cx="3486150" cy="273844"/>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58136070"/>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3714750"/>
            <a:ext cx="9141619" cy="14287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368630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3806190"/>
            <a:ext cx="7584948" cy="617220"/>
          </a:xfrm>
        </p:spPr>
        <p:txBody>
          <a:bodyPr lIns="91440" tIns="0" rIns="91440" bIns="0" anchor="b">
            <a:noAutofit/>
          </a:bodyPr>
          <a:lstStyle>
            <a:lvl1pPr>
              <a:defRPr sz="27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2" y="0"/>
            <a:ext cx="9143989" cy="3686307"/>
          </a:xfrm>
          <a:blipFill>
            <a:blip r:embed="rId2"/>
            <a:stretch>
              <a:fillRect/>
            </a:stretch>
          </a:blipFill>
        </p:spPr>
        <p:txBody>
          <a:bodyPr lIns="457200" tIns="457200" anchor="t"/>
          <a:lstStyle>
            <a:lvl1pPr marL="0" indent="0">
              <a:buNone/>
              <a:defRPr sz="2400">
                <a:solidFill>
                  <a:schemeClr val="bg1"/>
                </a:solidFill>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822960" y="4430267"/>
            <a:ext cx="7584948" cy="445770"/>
          </a:xfrm>
        </p:spPr>
        <p:txBody>
          <a:bodyPr lIns="91440" tIns="0" rIns="91440" bIns="0">
            <a:normAutofit/>
          </a:bodyPr>
          <a:lstStyle>
            <a:lvl1pPr marL="0" indent="0">
              <a:spcBef>
                <a:spcPts val="0"/>
              </a:spcBef>
              <a:spcAft>
                <a:spcPts val="450"/>
              </a:spcAft>
              <a:buNone/>
              <a:defRPr sz="1125">
                <a:solidFill>
                  <a:srgbClr val="FFFFFF"/>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5/13/2024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6397422"/>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4800600"/>
            <a:ext cx="9144000"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4750737"/>
            <a:ext cx="9144001" cy="494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14953"/>
            <a:ext cx="7543800" cy="1088068"/>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22960" y="1384301"/>
            <a:ext cx="7543800" cy="301752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2961" y="4844839"/>
            <a:ext cx="1854203" cy="273844"/>
          </a:xfrm>
          <a:prstGeom prst="rect">
            <a:avLst/>
          </a:prstGeom>
        </p:spPr>
        <p:txBody>
          <a:bodyPr vert="horz" lIns="91440" tIns="45720" rIns="91440" bIns="45720" rtlCol="0" anchor="ctr"/>
          <a:lstStyle>
            <a:lvl1pPr algn="l">
              <a:defRPr sz="675">
                <a:solidFill>
                  <a:srgbClr val="FFFFFF"/>
                </a:solidFill>
              </a:defRPr>
            </a:lvl1pPr>
          </a:lstStyle>
          <a:p>
            <a:fld id="{48A87A34-81AB-432B-8DAE-1953F412C126}" type="datetimeFigureOut">
              <a:rPr lang="en-US" smtClean="0"/>
              <a:pPr/>
              <a:t>5/13/2024</a:t>
            </a:fld>
            <a:endParaRPr lang="en-US" dirty="0"/>
          </a:p>
        </p:txBody>
      </p:sp>
      <p:sp>
        <p:nvSpPr>
          <p:cNvPr id="5" name="Footer Placeholder 4"/>
          <p:cNvSpPr>
            <a:spLocks noGrp="1"/>
          </p:cNvSpPr>
          <p:nvPr>
            <p:ph type="ftr" sz="quarter" idx="3"/>
          </p:nvPr>
        </p:nvSpPr>
        <p:spPr>
          <a:xfrm>
            <a:off x="2764639" y="4844839"/>
            <a:ext cx="3617103" cy="273844"/>
          </a:xfrm>
          <a:prstGeom prst="rect">
            <a:avLst/>
          </a:prstGeom>
        </p:spPr>
        <p:txBody>
          <a:bodyPr vert="horz" lIns="91440" tIns="45720" rIns="91440" bIns="45720" rtlCol="0" anchor="ctr"/>
          <a:lstStyle>
            <a:lvl1pPr algn="ctr">
              <a:defRPr sz="675"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7425344" y="4844839"/>
            <a:ext cx="984019" cy="273844"/>
          </a:xfrm>
          <a:prstGeom prst="rect">
            <a:avLst/>
          </a:prstGeom>
        </p:spPr>
        <p:txBody>
          <a:bodyPr vert="horz" lIns="91440" tIns="45720" rIns="91440" bIns="45720" rtlCol="0" anchor="ctr"/>
          <a:lstStyle>
            <a:lvl1pPr algn="r">
              <a:defRPr sz="788">
                <a:solidFill>
                  <a:srgbClr val="FFFFFF"/>
                </a:solidFill>
              </a:defRPr>
            </a:lvl1pPr>
          </a:lstStyle>
          <a:p>
            <a:pPr marL="0" lvl="0" indent="0" algn="r" rtl="0">
              <a:spcBef>
                <a:spcPts val="0"/>
              </a:spcBef>
              <a:spcAft>
                <a:spcPts val="0"/>
              </a:spcAft>
              <a:buNone/>
            </a:pPr>
            <a:fld id="{00000000-1234-1234-1234-123412341234}" type="slidenum">
              <a:rPr lang="en-GB" smtClean="0"/>
              <a:t>‹#›</a:t>
            </a:fld>
            <a:endParaRPr lang="en-GB"/>
          </a:p>
        </p:txBody>
      </p:sp>
      <p:cxnSp>
        <p:nvCxnSpPr>
          <p:cNvPr id="10" name="Straight Connector 9"/>
          <p:cNvCxnSpPr/>
          <p:nvPr/>
        </p:nvCxnSpPr>
        <p:spPr>
          <a:xfrm>
            <a:off x="895149" y="1303384"/>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25832364"/>
      </p:ext>
    </p:extLst>
  </p:cSld>
  <p:clrMap bg1="lt1" tx1="dk1" bg2="lt2" tx2="dk2" accent1="accent1" accent2="accent2" accent3="accent3" accent4="accent4" accent5="accent5" accent6="accent6" hlink="hlink" folHlink="folHlink"/>
  <p:sldLayoutIdLst>
    <p:sldLayoutId id="2147483819" r:id="rId1"/>
    <p:sldLayoutId id="2147483820" r:id="rId2"/>
    <p:sldLayoutId id="2147483821" r:id="rId3"/>
    <p:sldLayoutId id="2147483822" r:id="rId4"/>
    <p:sldLayoutId id="2147483823" r:id="rId5"/>
    <p:sldLayoutId id="2147483824" r:id="rId6"/>
    <p:sldLayoutId id="2147483825" r:id="rId7"/>
    <p:sldLayoutId id="2147483826" r:id="rId8"/>
    <p:sldLayoutId id="2147483827" r:id="rId9"/>
    <p:sldLayoutId id="2147483828" r:id="rId10"/>
    <p:sldLayoutId id="2147483829" r:id="rId11"/>
    <p:sldLayoutId id="2147483830" r:id="rId12"/>
  </p:sldLayoutIdLst>
  <p:hf sldNum="0" hdr="0" ftr="0" dt="0"/>
  <p:txStyles>
    <p:title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p:titleStyle>
    <p:body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GLA_University_logo.png"/>
          <p:cNvPicPr>
            <a:picLocks noGrp="1" noChangeAspect="1"/>
          </p:cNvPicPr>
          <p:nvPr>
            <p:ph idx="4294967295"/>
          </p:nvPr>
        </p:nvPicPr>
        <p:blipFill>
          <a:blip r:embed="rId2"/>
          <a:stretch>
            <a:fillRect/>
          </a:stretch>
        </p:blipFill>
        <p:spPr>
          <a:xfrm>
            <a:off x="2939143" y="685801"/>
            <a:ext cx="2997926" cy="2557055"/>
          </a:xfrm>
        </p:spPr>
      </p:pic>
      <p:sp>
        <p:nvSpPr>
          <p:cNvPr id="5" name="TextBox 4"/>
          <p:cNvSpPr txBox="1"/>
          <p:nvPr/>
        </p:nvSpPr>
        <p:spPr>
          <a:xfrm>
            <a:off x="1791628" y="3437645"/>
            <a:ext cx="6364779" cy="1107996"/>
          </a:xfrm>
          <a:prstGeom prst="rect">
            <a:avLst/>
          </a:prstGeom>
          <a:noFill/>
        </p:spPr>
        <p:txBody>
          <a:bodyPr wrap="square" rtlCol="0">
            <a:spAutoFit/>
          </a:bodyPr>
          <a:lstStyle/>
          <a:p>
            <a:pPr algn="just"/>
            <a:r>
              <a:rPr lang="en-US" sz="3300" b="1" u="sng" dirty="0"/>
              <a:t>MINI</a:t>
            </a:r>
            <a:r>
              <a:rPr lang="en-US" sz="3300" b="1" dirty="0"/>
              <a:t>   </a:t>
            </a:r>
            <a:r>
              <a:rPr lang="en-US" sz="3300" b="1" u="sng" dirty="0"/>
              <a:t>PROJECT</a:t>
            </a:r>
            <a:r>
              <a:rPr lang="en-US" sz="3300" b="1" dirty="0"/>
              <a:t>   </a:t>
            </a:r>
            <a:r>
              <a:rPr lang="en-US" sz="3300" b="1" u="sng" dirty="0"/>
              <a:t>PRESENTATION  </a:t>
            </a:r>
          </a:p>
          <a:p>
            <a:pPr algn="just"/>
            <a:r>
              <a:rPr lang="en-US" sz="3300" b="1" dirty="0"/>
              <a:t>                       </a:t>
            </a:r>
            <a:r>
              <a:rPr lang="en-US" sz="3300" b="1" u="sng" dirty="0"/>
              <a:t>REPORT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2CC"/>
        </a:solidFill>
        <a:effectLst/>
      </p:bgPr>
    </p:bg>
    <p:spTree>
      <p:nvGrpSpPr>
        <p:cNvPr id="1" name="Shape 78"/>
        <p:cNvGrpSpPr/>
        <p:nvPr/>
      </p:nvGrpSpPr>
      <p:grpSpPr>
        <a:xfrm>
          <a:off x="0" y="0"/>
          <a:ext cx="0" cy="0"/>
          <a:chOff x="0" y="0"/>
          <a:chExt cx="0" cy="0"/>
        </a:xfrm>
      </p:grpSpPr>
      <p:sp>
        <p:nvSpPr>
          <p:cNvPr id="79" name="Google Shape;79;p17"/>
          <p:cNvSpPr txBox="1">
            <a:spLocks noGrp="1"/>
          </p:cNvSpPr>
          <p:nvPr>
            <p:ph type="title"/>
          </p:nvPr>
        </p:nvSpPr>
        <p:spPr>
          <a:xfrm>
            <a:off x="353725" y="150750"/>
            <a:ext cx="8520600" cy="1176600"/>
          </a:xfrm>
          <a:prstGeom prst="rect">
            <a:avLst/>
          </a:prstGeom>
        </p:spPr>
        <p:txBody>
          <a:bodyPr spcFirstLastPara="1" wrap="square" lIns="91425" tIns="91425" rIns="91425" bIns="91425" anchor="t" anchorCtr="0">
            <a:noAutofit/>
          </a:bodyPr>
          <a:lstStyle/>
          <a:p>
            <a:pPr marL="0" lvl="0" indent="457200" algn="l" rtl="0">
              <a:spcBef>
                <a:spcPts val="0"/>
              </a:spcBef>
              <a:spcAft>
                <a:spcPts val="0"/>
              </a:spcAft>
              <a:buNone/>
            </a:pPr>
            <a:r>
              <a:rPr lang="en-GB" sz="4800"/>
              <a:t>Conclusion &amp; Future Scope:</a:t>
            </a:r>
            <a:endParaRPr sz="4800"/>
          </a:p>
        </p:txBody>
      </p:sp>
      <p:sp>
        <p:nvSpPr>
          <p:cNvPr id="80" name="Google Shape;80;p17"/>
          <p:cNvSpPr txBox="1">
            <a:spLocks noGrp="1"/>
          </p:cNvSpPr>
          <p:nvPr>
            <p:ph type="body" idx="1"/>
          </p:nvPr>
        </p:nvSpPr>
        <p:spPr>
          <a:xfrm>
            <a:off x="311700" y="1251700"/>
            <a:ext cx="8520600" cy="2932200"/>
          </a:xfrm>
          <a:prstGeom prst="rect">
            <a:avLst/>
          </a:prstGeom>
        </p:spPr>
        <p:txBody>
          <a:bodyPr spcFirstLastPara="1" wrap="square" lIns="91425" tIns="91425" rIns="91425" bIns="91425" anchor="t" anchorCtr="0">
            <a:noAutofit/>
          </a:bodyPr>
          <a:lstStyle/>
          <a:p>
            <a:pPr marL="457200" lvl="0" indent="0" algn="l" rtl="0">
              <a:lnSpc>
                <a:spcPct val="150000"/>
              </a:lnSpc>
              <a:spcBef>
                <a:spcPts val="0"/>
              </a:spcBef>
              <a:spcAft>
                <a:spcPts val="0"/>
              </a:spcAft>
              <a:buNone/>
            </a:pPr>
            <a:r>
              <a:rPr lang="en-GB" sz="2000" dirty="0">
                <a:solidFill>
                  <a:schemeClr val="accent2"/>
                </a:solidFill>
                <a:latin typeface="Times New Roman" panose="02020603050405020304" pitchFamily="18" charset="0"/>
                <a:cs typeface="Times New Roman" panose="02020603050405020304" pitchFamily="18" charset="0"/>
              </a:rPr>
              <a:t>Agricultural platform optimizing transactions, enhancing user experience, and paving way for future innovations.</a:t>
            </a:r>
            <a:endParaRPr sz="2000" dirty="0">
              <a:solidFill>
                <a:schemeClr val="accent2"/>
              </a:solidFill>
              <a:latin typeface="Times New Roman" panose="02020603050405020304" pitchFamily="18" charset="0"/>
              <a:cs typeface="Times New Roman" panose="02020603050405020304" pitchFamily="18" charset="0"/>
            </a:endParaRPr>
          </a:p>
          <a:p>
            <a:pPr marL="914400" lvl="0" indent="-342900" algn="l" rtl="0">
              <a:lnSpc>
                <a:spcPct val="150000"/>
              </a:lnSpc>
              <a:spcBef>
                <a:spcPts val="1200"/>
              </a:spcBef>
              <a:spcAft>
                <a:spcPts val="0"/>
              </a:spcAft>
              <a:buClr>
                <a:schemeClr val="accent2"/>
              </a:buClr>
              <a:buSzPts val="1800"/>
              <a:buChar char="❏"/>
            </a:pPr>
            <a:r>
              <a:rPr lang="en-GB" sz="2000" dirty="0">
                <a:solidFill>
                  <a:schemeClr val="accent2"/>
                </a:solidFill>
                <a:latin typeface="Times New Roman" panose="02020603050405020304" pitchFamily="18" charset="0"/>
                <a:cs typeface="Times New Roman" panose="02020603050405020304" pitchFamily="18" charset="0"/>
              </a:rPr>
              <a:t>AI Integration</a:t>
            </a:r>
            <a:endParaRPr sz="2000" dirty="0">
              <a:solidFill>
                <a:schemeClr val="accent2"/>
              </a:solidFill>
              <a:latin typeface="Times New Roman" panose="02020603050405020304" pitchFamily="18" charset="0"/>
              <a:cs typeface="Times New Roman" panose="02020603050405020304" pitchFamily="18" charset="0"/>
            </a:endParaRPr>
          </a:p>
          <a:p>
            <a:pPr marL="914400" lvl="0" indent="-342900" algn="l" rtl="0">
              <a:lnSpc>
                <a:spcPct val="150000"/>
              </a:lnSpc>
              <a:spcBef>
                <a:spcPts val="0"/>
              </a:spcBef>
              <a:spcAft>
                <a:spcPts val="0"/>
              </a:spcAft>
              <a:buClr>
                <a:schemeClr val="accent2"/>
              </a:buClr>
              <a:buSzPts val="1800"/>
              <a:buChar char="❏"/>
            </a:pPr>
            <a:r>
              <a:rPr lang="en-GB" sz="2000" dirty="0">
                <a:solidFill>
                  <a:schemeClr val="accent2"/>
                </a:solidFill>
                <a:latin typeface="Times New Roman" panose="02020603050405020304" pitchFamily="18" charset="0"/>
                <a:cs typeface="Times New Roman" panose="02020603050405020304" pitchFamily="18" charset="0"/>
              </a:rPr>
              <a:t>IoT Expansion</a:t>
            </a:r>
            <a:endParaRPr sz="2000" dirty="0">
              <a:solidFill>
                <a:schemeClr val="accent2"/>
              </a:solidFill>
              <a:latin typeface="Times New Roman" panose="02020603050405020304" pitchFamily="18" charset="0"/>
              <a:cs typeface="Times New Roman" panose="02020603050405020304" pitchFamily="18" charset="0"/>
            </a:endParaRPr>
          </a:p>
          <a:p>
            <a:pPr marL="914400" lvl="0" indent="-342900" algn="l" rtl="0">
              <a:lnSpc>
                <a:spcPct val="150000"/>
              </a:lnSpc>
              <a:spcBef>
                <a:spcPts val="0"/>
              </a:spcBef>
              <a:spcAft>
                <a:spcPts val="0"/>
              </a:spcAft>
              <a:buClr>
                <a:schemeClr val="accent2"/>
              </a:buClr>
              <a:buSzPts val="1800"/>
              <a:buChar char="❏"/>
            </a:pPr>
            <a:r>
              <a:rPr lang="en-GB" sz="2000" dirty="0">
                <a:solidFill>
                  <a:schemeClr val="accent2"/>
                </a:solidFill>
                <a:latin typeface="Times New Roman" panose="02020603050405020304" pitchFamily="18" charset="0"/>
                <a:cs typeface="Times New Roman" panose="02020603050405020304" pitchFamily="18" charset="0"/>
              </a:rPr>
              <a:t>Mobile Development</a:t>
            </a:r>
            <a:endParaRPr sz="2000" dirty="0">
              <a:solidFill>
                <a:schemeClr val="accent2"/>
              </a:solidFill>
              <a:latin typeface="Times New Roman" panose="02020603050405020304" pitchFamily="18" charset="0"/>
              <a:cs typeface="Times New Roman" panose="02020603050405020304" pitchFamily="18" charset="0"/>
            </a:endParaRPr>
          </a:p>
          <a:p>
            <a:pPr marL="914400" lvl="0" indent="-342900" algn="l" rtl="0">
              <a:lnSpc>
                <a:spcPct val="150000"/>
              </a:lnSpc>
              <a:spcBef>
                <a:spcPts val="0"/>
              </a:spcBef>
              <a:spcAft>
                <a:spcPts val="0"/>
              </a:spcAft>
              <a:buClr>
                <a:schemeClr val="accent2"/>
              </a:buClr>
              <a:buSzPts val="1800"/>
              <a:buChar char="❏"/>
            </a:pPr>
            <a:r>
              <a:rPr lang="en-GB" sz="2000" dirty="0">
                <a:solidFill>
                  <a:schemeClr val="accent2"/>
                </a:solidFill>
                <a:latin typeface="Times New Roman" panose="02020603050405020304" pitchFamily="18" charset="0"/>
                <a:cs typeface="Times New Roman" panose="02020603050405020304" pitchFamily="18" charset="0"/>
              </a:rPr>
              <a:t>Offline Functionality</a:t>
            </a:r>
            <a:endParaRPr sz="2000" dirty="0">
              <a:solidFill>
                <a:schemeClr val="accent2"/>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5056C9-CF5F-0CB7-F6FE-F92D72983CCC}"/>
              </a:ext>
            </a:extLst>
          </p:cNvPr>
          <p:cNvSpPr>
            <a:spLocks noGrp="1"/>
          </p:cNvSpPr>
          <p:nvPr>
            <p:ph type="title"/>
          </p:nvPr>
        </p:nvSpPr>
        <p:spPr/>
        <p:txBody>
          <a:bodyPr>
            <a:normAutofit fontScale="90000"/>
          </a:bodyPr>
          <a:lstStyle/>
          <a:p>
            <a:r>
              <a:rPr lang="en-IN" dirty="0"/>
              <a:t>Challenges and Solutions</a:t>
            </a:r>
          </a:p>
        </p:txBody>
      </p:sp>
      <p:sp>
        <p:nvSpPr>
          <p:cNvPr id="3" name="Text Placeholder 2">
            <a:extLst>
              <a:ext uri="{FF2B5EF4-FFF2-40B4-BE49-F238E27FC236}">
                <a16:creationId xmlns:a16="http://schemas.microsoft.com/office/drawing/2014/main" id="{F3F2BC66-73E9-C6C8-D0DD-5D072A29EE14}"/>
              </a:ext>
            </a:extLst>
          </p:cNvPr>
          <p:cNvSpPr>
            <a:spLocks noGrp="1"/>
          </p:cNvSpPr>
          <p:nvPr>
            <p:ph type="body" idx="1"/>
          </p:nvPr>
        </p:nvSpPr>
        <p:spPr/>
        <p:txBody>
          <a:bodyPr>
            <a:noAutofit/>
          </a:bodyPr>
          <a:lstStyle/>
          <a:p>
            <a:endParaRPr lang="en-IN" sz="3200" dirty="0">
              <a:latin typeface="Times New Roman" panose="02020603050405020304" pitchFamily="18" charset="0"/>
              <a:cs typeface="Times New Roman" panose="02020603050405020304" pitchFamily="18" charset="0"/>
            </a:endParaRPr>
          </a:p>
          <a:p>
            <a:r>
              <a:rPr lang="en-IN" sz="3200" dirty="0">
                <a:latin typeface="Times New Roman" panose="02020603050405020304" pitchFamily="18" charset="0"/>
                <a:cs typeface="Times New Roman" panose="02020603050405020304" pitchFamily="18" charset="0"/>
              </a:rPr>
              <a:t>Security Vulnerabilities</a:t>
            </a:r>
          </a:p>
          <a:p>
            <a:r>
              <a:rPr lang="en-IN" sz="3200" dirty="0">
                <a:latin typeface="Times New Roman" panose="02020603050405020304" pitchFamily="18" charset="0"/>
                <a:cs typeface="Times New Roman" panose="02020603050405020304" pitchFamily="18" charset="0"/>
              </a:rPr>
              <a:t>Payment Gateway Integration</a:t>
            </a:r>
          </a:p>
          <a:p>
            <a:r>
              <a:rPr lang="en-IN" sz="3200" dirty="0">
                <a:latin typeface="Times New Roman" panose="02020603050405020304" pitchFamily="18" charset="0"/>
                <a:cs typeface="Times New Roman" panose="02020603050405020304" pitchFamily="18" charset="0"/>
              </a:rPr>
              <a:t>User Experience Optimization</a:t>
            </a:r>
          </a:p>
          <a:p>
            <a:r>
              <a:rPr lang="en-IN" sz="3200" dirty="0">
                <a:latin typeface="Times New Roman" panose="02020603050405020304" pitchFamily="18" charset="0"/>
                <a:cs typeface="Times New Roman" panose="02020603050405020304" pitchFamily="18" charset="0"/>
              </a:rPr>
              <a:t>Data Management and Compliance</a:t>
            </a:r>
          </a:p>
        </p:txBody>
      </p:sp>
    </p:spTree>
    <p:extLst>
      <p:ext uri="{BB962C8B-B14F-4D97-AF65-F5344CB8AC3E}">
        <p14:creationId xmlns:p14="http://schemas.microsoft.com/office/powerpoint/2010/main" val="6430459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408436-36CD-60FA-9567-E8600D98D00F}"/>
              </a:ext>
            </a:extLst>
          </p:cNvPr>
          <p:cNvSpPr>
            <a:spLocks noGrp="1"/>
          </p:cNvSpPr>
          <p:nvPr>
            <p:ph type="title"/>
          </p:nvPr>
        </p:nvSpPr>
        <p:spPr/>
        <p:txBody>
          <a:bodyPr/>
          <a:lstStyle/>
          <a:p>
            <a:r>
              <a:rPr lang="en-IN" dirty="0">
                <a:solidFill>
                  <a:srgbClr val="7030A0"/>
                </a:solidFill>
              </a:rPr>
              <a:t>Q&amp;A</a:t>
            </a:r>
          </a:p>
        </p:txBody>
      </p:sp>
      <p:pic>
        <p:nvPicPr>
          <p:cNvPr id="6" name="Picture 5">
            <a:extLst>
              <a:ext uri="{FF2B5EF4-FFF2-40B4-BE49-F238E27FC236}">
                <a16:creationId xmlns:a16="http://schemas.microsoft.com/office/drawing/2014/main" id="{5646B75F-8F16-6C00-4678-13C6A69502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5699" y="1651518"/>
            <a:ext cx="7067939" cy="2540260"/>
          </a:xfrm>
          <a:prstGeom prst="rect">
            <a:avLst/>
          </a:prstGeom>
        </p:spPr>
      </p:pic>
    </p:spTree>
    <p:extLst>
      <p:ext uri="{BB962C8B-B14F-4D97-AF65-F5344CB8AC3E}">
        <p14:creationId xmlns:p14="http://schemas.microsoft.com/office/powerpoint/2010/main" val="20099229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51568F2-DE48-F57B-54EF-7E5A30600962}"/>
              </a:ext>
            </a:extLst>
          </p:cNvPr>
          <p:cNvSpPr txBox="1"/>
          <p:nvPr/>
        </p:nvSpPr>
        <p:spPr>
          <a:xfrm>
            <a:off x="1608992" y="1905733"/>
            <a:ext cx="5572125" cy="1015663"/>
          </a:xfrm>
          <a:prstGeom prst="rect">
            <a:avLst/>
          </a:prstGeom>
          <a:noFill/>
        </p:spPr>
        <p:txBody>
          <a:bodyPr wrap="square" rtlCol="0">
            <a:spAutoFit/>
          </a:bodyPr>
          <a:lstStyle/>
          <a:p>
            <a:pPr algn="ctr"/>
            <a:r>
              <a:rPr lang="en-US" sz="6000" b="1" u="sng" dirty="0">
                <a:solidFill>
                  <a:srgbClr val="7030A0"/>
                </a:solidFill>
              </a:rPr>
              <a:t>THANK   YOU!</a:t>
            </a:r>
            <a:endParaRPr lang="en-IN" sz="1350" b="1" u="sng" dirty="0">
              <a:solidFill>
                <a:srgbClr val="7030A0"/>
              </a:solidFill>
            </a:endParaRPr>
          </a:p>
        </p:txBody>
      </p:sp>
      <p:pic>
        <p:nvPicPr>
          <p:cNvPr id="4" name="Picture 3">
            <a:extLst>
              <a:ext uri="{FF2B5EF4-FFF2-40B4-BE49-F238E27FC236}">
                <a16:creationId xmlns:a16="http://schemas.microsoft.com/office/drawing/2014/main" id="{79FA6034-E33E-167C-99DE-AD455A735E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9857" y="475862"/>
            <a:ext cx="8145626" cy="4191777"/>
          </a:xfrm>
          <a:prstGeom prst="rect">
            <a:avLst/>
          </a:prstGeom>
        </p:spPr>
      </p:pic>
    </p:spTree>
    <p:extLst>
      <p:ext uri="{BB962C8B-B14F-4D97-AF65-F5344CB8AC3E}">
        <p14:creationId xmlns:p14="http://schemas.microsoft.com/office/powerpoint/2010/main" val="22824243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4"/>
        <p:cNvGrpSpPr/>
        <p:nvPr/>
      </p:nvGrpSpPr>
      <p:grpSpPr>
        <a:xfrm>
          <a:off x="0" y="0"/>
          <a:ext cx="0" cy="0"/>
          <a:chOff x="0" y="0"/>
          <a:chExt cx="0" cy="0"/>
        </a:xfrm>
      </p:grpSpPr>
      <p:sp>
        <p:nvSpPr>
          <p:cNvPr id="85" name="Google Shape;85;p18"/>
          <p:cNvSpPr txBox="1">
            <a:spLocks noGrp="1"/>
          </p:cNvSpPr>
          <p:nvPr>
            <p:ph type="title"/>
          </p:nvPr>
        </p:nvSpPr>
        <p:spPr>
          <a:xfrm>
            <a:off x="311700" y="436625"/>
            <a:ext cx="8520600" cy="3059700"/>
          </a:xfrm>
          <a:prstGeom prst="rect">
            <a:avLst/>
          </a:prstGeom>
        </p:spPr>
        <p:txBody>
          <a:bodyPr spcFirstLastPara="1" wrap="square" lIns="91425" tIns="91425" rIns="91425" bIns="91425" anchor="t" anchorCtr="0">
            <a:normAutofit/>
          </a:bodyPr>
          <a:lstStyle/>
          <a:p>
            <a:pPr marL="914400" lvl="0" indent="457200" algn="l" rtl="0">
              <a:spcBef>
                <a:spcPts val="0"/>
              </a:spcBef>
              <a:spcAft>
                <a:spcPts val="0"/>
              </a:spcAft>
              <a:buNone/>
            </a:pPr>
            <a:endParaRPr sz="7200"/>
          </a:p>
          <a:p>
            <a:pPr marL="914400" lvl="0" indent="457200" algn="l" rtl="0">
              <a:spcBef>
                <a:spcPts val="0"/>
              </a:spcBef>
              <a:spcAft>
                <a:spcPts val="0"/>
              </a:spcAft>
              <a:buNone/>
            </a:pPr>
            <a:r>
              <a:rPr lang="en-GB" sz="7200">
                <a:solidFill>
                  <a:srgbClr val="FFFF00"/>
                </a:solidFill>
              </a:rPr>
              <a:t>THANK YOU</a:t>
            </a:r>
            <a:endParaRPr sz="7200">
              <a:solidFill>
                <a:srgbClr val="FFFF00"/>
              </a:solidFill>
            </a:endParaRPr>
          </a:p>
        </p:txBody>
      </p:sp>
      <p:sp>
        <p:nvSpPr>
          <p:cNvPr id="86" name="Google Shape;86;p18"/>
          <p:cNvSpPr txBox="1">
            <a:spLocks noGrp="1"/>
          </p:cNvSpPr>
          <p:nvPr>
            <p:ph type="body" idx="1"/>
          </p:nvPr>
        </p:nvSpPr>
        <p:spPr>
          <a:xfrm>
            <a:off x="311700" y="3940150"/>
            <a:ext cx="8520600" cy="6441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GB">
                <a:solidFill>
                  <a:srgbClr val="6AA84F"/>
                </a:solidFill>
              </a:rPr>
              <a:t>.</a:t>
            </a:r>
            <a:endParaRPr>
              <a:solidFill>
                <a:srgbClr val="6AA84F"/>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48237" y="960250"/>
            <a:ext cx="6114858" cy="3208571"/>
          </a:xfrm>
          <a:prstGeom prst="rect">
            <a:avLst/>
          </a:prstGeom>
          <a:noFill/>
        </p:spPr>
        <p:txBody>
          <a:bodyPr wrap="square" rtlCol="0" anchor="ctr">
            <a:spAutoFit/>
          </a:bodyPr>
          <a:lstStyle/>
          <a:p>
            <a:r>
              <a:rPr lang="en-US" sz="4050" b="1" dirty="0">
                <a:solidFill>
                  <a:srgbClr val="7030A0"/>
                </a:solidFill>
              </a:rPr>
              <a:t>            Presentation </a:t>
            </a:r>
          </a:p>
          <a:p>
            <a:r>
              <a:rPr lang="en-US" sz="4050" b="1" dirty="0">
                <a:solidFill>
                  <a:srgbClr val="7030A0"/>
                </a:solidFill>
              </a:rPr>
              <a:t>                   On</a:t>
            </a:r>
          </a:p>
          <a:p>
            <a:pPr algn="ctr"/>
            <a:r>
              <a:rPr lang="en-US" sz="4050" b="1" dirty="0">
                <a:solidFill>
                  <a:srgbClr val="7030A0"/>
                </a:solidFill>
              </a:rPr>
              <a:t>Building a website of   Weather </a:t>
            </a:r>
            <a:r>
              <a:rPr lang="en-US" sz="4050" b="1" dirty="0" err="1">
                <a:solidFill>
                  <a:srgbClr val="7030A0"/>
                </a:solidFill>
              </a:rPr>
              <a:t>forcasting</a:t>
            </a:r>
            <a:endParaRPr lang="en-US" sz="4050" b="1" dirty="0">
              <a:solidFill>
                <a:srgbClr val="7030A0"/>
              </a:solidFill>
            </a:endParaRPr>
          </a:p>
          <a:p>
            <a:r>
              <a:rPr lang="en-US" sz="4050" b="1" dirty="0">
                <a:solidFill>
                  <a:srgbClr val="7030A0"/>
                </a:solidFill>
              </a:rPr>
              <a:t>       </a:t>
            </a:r>
            <a:r>
              <a:rPr lang="en-US" sz="4050" b="1" u="sng" dirty="0">
                <a:solidFill>
                  <a:srgbClr val="7030A0"/>
                </a:solidFill>
              </a:rPr>
              <a:t>       </a:t>
            </a:r>
            <a:endParaRPr lang="en-US" sz="4050" b="1" dirty="0">
              <a:solidFill>
                <a:srgbClr val="7030A0"/>
              </a:solidFill>
            </a:endParaRPr>
          </a:p>
        </p:txBody>
      </p:sp>
      <p:pic>
        <p:nvPicPr>
          <p:cNvPr id="3" name="Picture 2"/>
          <p:cNvPicPr>
            <a:picLocks noChangeAspect="1"/>
          </p:cNvPicPr>
          <p:nvPr/>
        </p:nvPicPr>
        <p:blipFill>
          <a:blip r:embed="rId2"/>
          <a:srcRect/>
          <a:stretch/>
        </p:blipFill>
        <p:spPr>
          <a:xfrm>
            <a:off x="289933" y="330594"/>
            <a:ext cx="8363414" cy="4232366"/>
          </a:xfrm>
          <a:prstGeom prst="rect">
            <a:avLst/>
          </a:prstGeom>
        </p:spPr>
      </p:pic>
      <p:sp>
        <p:nvSpPr>
          <p:cNvPr id="6" name="TextBox 5"/>
          <p:cNvSpPr txBox="1"/>
          <p:nvPr/>
        </p:nvSpPr>
        <p:spPr>
          <a:xfrm>
            <a:off x="2018213" y="1352006"/>
            <a:ext cx="5577550" cy="2331407"/>
          </a:xfrm>
          <a:prstGeom prst="rect">
            <a:avLst/>
          </a:prstGeom>
          <a:noFill/>
        </p:spPr>
        <p:txBody>
          <a:bodyPr wrap="square" rtlCol="0">
            <a:spAutoFit/>
          </a:bodyPr>
          <a:lstStyle/>
          <a:p>
            <a:pPr algn="just"/>
            <a:r>
              <a:rPr lang="en-US" sz="3300" b="1" dirty="0"/>
              <a:t>              Presentation </a:t>
            </a:r>
          </a:p>
          <a:p>
            <a:pPr algn="just"/>
            <a:r>
              <a:rPr lang="en-US" sz="3300" b="1" dirty="0"/>
              <a:t>                       On</a:t>
            </a:r>
          </a:p>
          <a:p>
            <a:pPr algn="just"/>
            <a:r>
              <a:rPr lang="en-US" sz="3300" b="1" dirty="0"/>
              <a:t>    		Building a website of  </a:t>
            </a:r>
          </a:p>
          <a:p>
            <a:pPr algn="just"/>
            <a:r>
              <a:rPr lang="en-US" sz="3300" b="1" dirty="0"/>
              <a:t>     Smart Agricultural System</a:t>
            </a:r>
          </a:p>
          <a:p>
            <a:endParaRPr lang="en-US" sz="13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705394" y="736998"/>
            <a:ext cx="7690757" cy="977503"/>
          </a:xfrm>
        </p:spPr>
        <p:txBody>
          <a:bodyPr/>
          <a:lstStyle/>
          <a:p>
            <a:r>
              <a:rPr lang="en-US" b="1" dirty="0">
                <a:solidFill>
                  <a:srgbClr val="7030A0"/>
                </a:solidFill>
              </a:rPr>
              <a:t> </a:t>
            </a:r>
            <a:r>
              <a:rPr lang="en-US" b="1" u="sng" dirty="0">
                <a:solidFill>
                  <a:srgbClr val="7030A0"/>
                </a:solidFill>
                <a:latin typeface="+mn-lt"/>
              </a:rPr>
              <a:t>NAME</a:t>
            </a:r>
            <a:r>
              <a:rPr lang="en-US" b="1" u="sng" dirty="0">
                <a:solidFill>
                  <a:srgbClr val="7030A0"/>
                </a:solidFill>
              </a:rPr>
              <a:t> OF THE GROUP MEMBERS</a:t>
            </a:r>
          </a:p>
        </p:txBody>
      </p:sp>
      <p:sp>
        <p:nvSpPr>
          <p:cNvPr id="4" name="TextBox 3"/>
          <p:cNvSpPr txBox="1"/>
          <p:nvPr/>
        </p:nvSpPr>
        <p:spPr>
          <a:xfrm>
            <a:off x="842554" y="1988819"/>
            <a:ext cx="7455626" cy="2733184"/>
          </a:xfrm>
          <a:prstGeom prst="rect">
            <a:avLst/>
          </a:prstGeom>
          <a:noFill/>
        </p:spPr>
        <p:txBody>
          <a:bodyPr wrap="square" rtlCol="0">
            <a:spAutoFit/>
          </a:bodyPr>
          <a:lstStyle/>
          <a:p>
            <a:pPr>
              <a:lnSpc>
                <a:spcPct val="150000"/>
              </a:lnSpc>
              <a:buFont typeface="Arial" pitchFamily="34" charset="0"/>
              <a:buChar char="•"/>
            </a:pPr>
            <a:r>
              <a:rPr lang="en-US" sz="2100" dirty="0"/>
              <a:t>   </a:t>
            </a:r>
            <a:r>
              <a:rPr lang="en-US" sz="2400" b="1" dirty="0">
                <a:latin typeface="Arial" pitchFamily="34" charset="0"/>
                <a:cs typeface="Arial" pitchFamily="34" charset="0"/>
              </a:rPr>
              <a:t>RAM  JI  DIXIT  (2115000823, C-51)</a:t>
            </a:r>
          </a:p>
          <a:p>
            <a:pPr>
              <a:lnSpc>
                <a:spcPct val="150000"/>
              </a:lnSpc>
              <a:buFont typeface="Arial" pitchFamily="34" charset="0"/>
              <a:buChar char="•"/>
            </a:pPr>
            <a:r>
              <a:rPr lang="en-US" sz="2400" b="1" dirty="0">
                <a:latin typeface="Arial" pitchFamily="34" charset="0"/>
                <a:cs typeface="Arial" pitchFamily="34" charset="0"/>
              </a:rPr>
              <a:t>  RAVI  KUMAR  (2115000835,  C-52)</a:t>
            </a:r>
          </a:p>
          <a:p>
            <a:pPr>
              <a:lnSpc>
                <a:spcPct val="150000"/>
              </a:lnSpc>
              <a:buFont typeface="Arial" pitchFamily="34" charset="0"/>
              <a:buChar char="•"/>
            </a:pPr>
            <a:r>
              <a:rPr lang="en-US" sz="2400" b="1" dirty="0">
                <a:latin typeface="Arial" pitchFamily="34" charset="0"/>
                <a:cs typeface="Arial" pitchFamily="34" charset="0"/>
              </a:rPr>
              <a:t>  VIVEK  ( 2115001141 , C-72)</a:t>
            </a:r>
          </a:p>
          <a:p>
            <a:pPr>
              <a:lnSpc>
                <a:spcPct val="150000"/>
              </a:lnSpc>
              <a:buFont typeface="Arial" pitchFamily="34" charset="0"/>
              <a:buChar char="•"/>
            </a:pPr>
            <a:r>
              <a:rPr lang="en-US" sz="2400" b="1" dirty="0">
                <a:latin typeface="Arial" pitchFamily="34" charset="0"/>
                <a:cs typeface="Arial" pitchFamily="34" charset="0"/>
              </a:rPr>
              <a:t>  KESHAW (2115000527, C-32)</a:t>
            </a:r>
          </a:p>
          <a:p>
            <a:pPr lvl="8">
              <a:lnSpc>
                <a:spcPct val="150000"/>
              </a:lnSpc>
            </a:pPr>
            <a:r>
              <a:rPr lang="en-US" sz="2100" dirty="0">
                <a:latin typeface="Arial" pitchFamily="34" charset="0"/>
                <a:cs typeface="Arial" pitchFamily="34" charset="0"/>
              </a:rPr>
              <a:t>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2CC"/>
        </a:solidFill>
        <a:effectLst/>
      </p:bgPr>
    </p:bg>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311150" y="444500"/>
            <a:ext cx="8521700" cy="410427"/>
          </a:xfrm>
        </p:spPr>
        <p:txBody>
          <a:bodyPr spcFirstLastPara="1" wrap="square" lIns="91425" tIns="91425" rIns="91425" bIns="91425" anchor="t" anchorCtr="0">
            <a:noAutofit/>
          </a:bodyPr>
          <a:lstStyle/>
          <a:p>
            <a:pPr lvl="0" algn="ctr"/>
            <a:r>
              <a:rPr lang="en-GB" sz="4400" dirty="0">
                <a:latin typeface="Times New Roman" panose="02020603050405020304" pitchFamily="18" charset="0"/>
                <a:cs typeface="Times New Roman" panose="02020603050405020304" pitchFamily="18" charset="0"/>
              </a:rPr>
              <a:t>Introduction</a:t>
            </a:r>
          </a:p>
        </p:txBody>
      </p:sp>
      <p:sp>
        <p:nvSpPr>
          <p:cNvPr id="62" name="Google Shape;62;p14"/>
          <p:cNvSpPr txBox="1">
            <a:spLocks noGrp="1"/>
          </p:cNvSpPr>
          <p:nvPr>
            <p:ph type="body" idx="1"/>
          </p:nvPr>
        </p:nvSpPr>
        <p:spPr>
          <a:xfrm>
            <a:off x="311700" y="1152475"/>
            <a:ext cx="8520600" cy="3416400"/>
          </a:xfrm>
        </p:spPr>
        <p:txBody>
          <a:bodyPr spcFirstLastPara="1" wrap="square" lIns="91425" tIns="91425" rIns="91425" bIns="91425" anchor="t" anchorCtr="0">
            <a:noAutofit/>
          </a:bodyPr>
          <a:lstStyle/>
          <a:p>
            <a:pPr lvl="0" algn="just"/>
            <a:endParaRPr lang="en-US" sz="2800" dirty="0">
              <a:latin typeface="Times New Roman" panose="02020603050405020304" pitchFamily="18" charset="0"/>
              <a:cs typeface="Times New Roman" panose="02020603050405020304" pitchFamily="18" charset="0"/>
            </a:endParaRPr>
          </a:p>
          <a:p>
            <a:pPr lvl="0" algn="just"/>
            <a:r>
              <a:rPr lang="en-US" sz="2800" dirty="0">
                <a:latin typeface="Times New Roman" panose="02020603050405020304" pitchFamily="18" charset="0"/>
                <a:cs typeface="Times New Roman" panose="02020603050405020304" pitchFamily="18" charset="0"/>
              </a:rPr>
              <a:t>Our MERN Agricultural Web Application is a comprehensive solution designed to revolutionize the agricultural sector by leveraging modern technology. With a focus on facilitating interactions between farmers, sellers, and consumers, our platform integrates key features to streamline processes and improve efficiency throughout the agricultural supply chain.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6">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C61A5E-C60D-D529-6EA8-37FA3E73B47F}"/>
              </a:ext>
            </a:extLst>
          </p:cNvPr>
          <p:cNvSpPr>
            <a:spLocks noGrp="1"/>
          </p:cNvSpPr>
          <p:nvPr>
            <p:ph type="title"/>
          </p:nvPr>
        </p:nvSpPr>
        <p:spPr/>
        <p:txBody>
          <a:bodyPr>
            <a:noAutofit/>
          </a:bodyPr>
          <a:lstStyle/>
          <a:p>
            <a:r>
              <a:rPr lang="en-IN" dirty="0"/>
              <a:t>Problem Statement</a:t>
            </a:r>
          </a:p>
        </p:txBody>
      </p:sp>
      <p:sp>
        <p:nvSpPr>
          <p:cNvPr id="3" name="Text Placeholder 2">
            <a:extLst>
              <a:ext uri="{FF2B5EF4-FFF2-40B4-BE49-F238E27FC236}">
                <a16:creationId xmlns:a16="http://schemas.microsoft.com/office/drawing/2014/main" id="{6F6E607E-B6D5-F5BD-B364-828F37262C5F}"/>
              </a:ext>
            </a:extLst>
          </p:cNvPr>
          <p:cNvSpPr>
            <a:spLocks noGrp="1"/>
          </p:cNvSpPr>
          <p:nvPr>
            <p:ph type="body" idx="1"/>
          </p:nvPr>
        </p:nvSpPr>
        <p:spPr/>
        <p:txBody>
          <a:bodyPr>
            <a:normAutofit lnSpcReduction="10000"/>
          </a:bodyPr>
          <a:lstStyle/>
          <a:p>
            <a:pPr algn="just"/>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Limited Market Access: Many small-scale farmers struggle to access wider markets beyond their local communities. Limited transportation infrastructure and market information contribute to their inability to reach buyers beyond geographical constraints.</a:t>
            </a:r>
          </a:p>
          <a:p>
            <a:pPr algn="just"/>
            <a:r>
              <a:rPr lang="en-US" sz="2000" dirty="0">
                <a:latin typeface="Times New Roman" panose="02020603050405020304" pitchFamily="18" charset="0"/>
                <a:cs typeface="Times New Roman" panose="02020603050405020304" pitchFamily="18" charset="0"/>
              </a:rPr>
              <a:t>Price Volatility: Fluctuations in crop prices due to factors like seasonal variations, weather conditions, and market demand can result in income uncertainty for both farmers and buyers. Lack of price transparency exacerbates this issue.</a:t>
            </a:r>
          </a:p>
          <a:p>
            <a:pPr algn="just"/>
            <a:r>
              <a:rPr lang="en-US" sz="2000" dirty="0">
                <a:latin typeface="Times New Roman" panose="02020603050405020304" pitchFamily="18" charset="0"/>
                <a:cs typeface="Times New Roman" panose="02020603050405020304" pitchFamily="18" charset="0"/>
              </a:rPr>
              <a:t>Middleman Exploitation: Intermediaries often play a significant role in connecting farmers with buyers, but their involvement can lead to unfair pricing practices and exploitation, reducing the profitability for farmers and increasing costs for buyers.</a:t>
            </a:r>
          </a:p>
          <a:p>
            <a:endParaRPr lang="en-IN" dirty="0"/>
          </a:p>
        </p:txBody>
      </p:sp>
    </p:spTree>
    <p:extLst>
      <p:ext uri="{BB962C8B-B14F-4D97-AF65-F5344CB8AC3E}">
        <p14:creationId xmlns:p14="http://schemas.microsoft.com/office/powerpoint/2010/main" val="12666001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2CC"/>
        </a:solidFill>
        <a:effectLst/>
      </p:bgPr>
    </p:bg>
    <p:spTree>
      <p:nvGrpSpPr>
        <p:cNvPr id="1" name="Shape 66"/>
        <p:cNvGrpSpPr/>
        <p:nvPr/>
      </p:nvGrpSpPr>
      <p:grpSpPr>
        <a:xfrm>
          <a:off x="0" y="0"/>
          <a:ext cx="0" cy="0"/>
          <a:chOff x="0" y="0"/>
          <a:chExt cx="0" cy="0"/>
        </a:xfrm>
      </p:grpSpPr>
      <p:sp>
        <p:nvSpPr>
          <p:cNvPr id="67" name="Google Shape;67;p15"/>
          <p:cNvSpPr txBox="1">
            <a:spLocks noGrp="1"/>
          </p:cNvSpPr>
          <p:nvPr>
            <p:ph type="title"/>
          </p:nvPr>
        </p:nvSpPr>
        <p:spPr>
          <a:xfrm>
            <a:off x="311700" y="168100"/>
            <a:ext cx="8520600" cy="1201800"/>
          </a:xfrm>
          <a:prstGeom prst="rect">
            <a:avLst/>
          </a:prstGeom>
        </p:spPr>
        <p:txBody>
          <a:bodyPr spcFirstLastPara="1" wrap="square" lIns="91425" tIns="91425" rIns="91425" bIns="91425" anchor="t" anchorCtr="0">
            <a:noAutofit/>
          </a:bodyPr>
          <a:lstStyle/>
          <a:p>
            <a:pPr marL="0" lvl="0" indent="457200" algn="l" rtl="0">
              <a:spcBef>
                <a:spcPts val="0"/>
              </a:spcBef>
              <a:spcAft>
                <a:spcPts val="0"/>
              </a:spcAft>
              <a:buNone/>
            </a:pPr>
            <a:r>
              <a:rPr lang="en-GB" sz="4800" dirty="0"/>
              <a:t>Project Goals:</a:t>
            </a:r>
            <a:endParaRPr sz="4800" dirty="0"/>
          </a:p>
        </p:txBody>
      </p:sp>
      <p:sp>
        <p:nvSpPr>
          <p:cNvPr id="68" name="Google Shape;68;p15"/>
          <p:cNvSpPr txBox="1">
            <a:spLocks noGrp="1"/>
          </p:cNvSpPr>
          <p:nvPr>
            <p:ph type="body" idx="1"/>
          </p:nvPr>
        </p:nvSpPr>
        <p:spPr>
          <a:xfrm>
            <a:off x="311700" y="1278550"/>
            <a:ext cx="8520600" cy="2411100"/>
          </a:xfrm>
          <a:prstGeom prst="rect">
            <a:avLst/>
          </a:prstGeom>
        </p:spPr>
        <p:txBody>
          <a:bodyPr spcFirstLastPara="1" wrap="square" lIns="91425" tIns="91425" rIns="91425" bIns="91425" anchor="t" anchorCtr="0">
            <a:noAutofit/>
          </a:bodyPr>
          <a:lstStyle/>
          <a:p>
            <a:pPr marL="914400" lvl="0" indent="-342900" algn="l" rtl="0">
              <a:lnSpc>
                <a:spcPct val="150000"/>
              </a:lnSpc>
              <a:spcBef>
                <a:spcPts val="0"/>
              </a:spcBef>
              <a:spcAft>
                <a:spcPts val="0"/>
              </a:spcAft>
              <a:buClr>
                <a:schemeClr val="accent2"/>
              </a:buClr>
              <a:buSzPts val="1800"/>
              <a:buChar char="❏"/>
            </a:pPr>
            <a:r>
              <a:rPr lang="en-GB" sz="2400" dirty="0">
                <a:solidFill>
                  <a:schemeClr val="accent2"/>
                </a:solidFill>
                <a:latin typeface="Times New Roman" panose="02020603050405020304" pitchFamily="18" charset="0"/>
                <a:cs typeface="Times New Roman" panose="02020603050405020304" pitchFamily="18" charset="0"/>
              </a:rPr>
              <a:t>Empower Agriculture Ecosystem</a:t>
            </a:r>
            <a:endParaRPr sz="2400" dirty="0">
              <a:solidFill>
                <a:schemeClr val="accent2"/>
              </a:solidFill>
              <a:latin typeface="Times New Roman" panose="02020603050405020304" pitchFamily="18" charset="0"/>
              <a:cs typeface="Times New Roman" panose="02020603050405020304" pitchFamily="18" charset="0"/>
            </a:endParaRPr>
          </a:p>
          <a:p>
            <a:pPr marL="914400" lvl="0" indent="-342900" algn="l" rtl="0">
              <a:lnSpc>
                <a:spcPct val="150000"/>
              </a:lnSpc>
              <a:spcBef>
                <a:spcPts val="0"/>
              </a:spcBef>
              <a:spcAft>
                <a:spcPts val="0"/>
              </a:spcAft>
              <a:buClr>
                <a:schemeClr val="accent2"/>
              </a:buClr>
              <a:buSzPts val="1800"/>
              <a:buChar char="❏"/>
            </a:pPr>
            <a:r>
              <a:rPr lang="en-GB" sz="2400" dirty="0">
                <a:solidFill>
                  <a:schemeClr val="accent2"/>
                </a:solidFill>
                <a:latin typeface="Times New Roman" panose="02020603050405020304" pitchFamily="18" charset="0"/>
                <a:cs typeface="Times New Roman" panose="02020603050405020304" pitchFamily="18" charset="0"/>
              </a:rPr>
              <a:t>Enhanced User Experience</a:t>
            </a:r>
            <a:endParaRPr sz="2400" dirty="0">
              <a:solidFill>
                <a:schemeClr val="accent2"/>
              </a:solidFill>
              <a:latin typeface="Times New Roman" panose="02020603050405020304" pitchFamily="18" charset="0"/>
              <a:cs typeface="Times New Roman" panose="02020603050405020304" pitchFamily="18" charset="0"/>
            </a:endParaRPr>
          </a:p>
          <a:p>
            <a:pPr marL="914400" lvl="0" indent="-342900" algn="l" rtl="0">
              <a:lnSpc>
                <a:spcPct val="150000"/>
              </a:lnSpc>
              <a:spcBef>
                <a:spcPts val="0"/>
              </a:spcBef>
              <a:spcAft>
                <a:spcPts val="0"/>
              </a:spcAft>
              <a:buClr>
                <a:schemeClr val="accent2"/>
              </a:buClr>
              <a:buSzPts val="1800"/>
              <a:buChar char="❏"/>
            </a:pPr>
            <a:r>
              <a:rPr lang="en-GB" sz="2400" dirty="0">
                <a:solidFill>
                  <a:schemeClr val="accent2"/>
                </a:solidFill>
                <a:latin typeface="Times New Roman" panose="02020603050405020304" pitchFamily="18" charset="0"/>
                <a:cs typeface="Times New Roman" panose="02020603050405020304" pitchFamily="18" charset="0"/>
              </a:rPr>
              <a:t>Efficient Transactions</a:t>
            </a:r>
            <a:endParaRPr sz="2400" dirty="0">
              <a:solidFill>
                <a:schemeClr val="accent2"/>
              </a:solidFill>
              <a:latin typeface="Times New Roman" panose="02020603050405020304" pitchFamily="18" charset="0"/>
              <a:cs typeface="Times New Roman" panose="02020603050405020304" pitchFamily="18" charset="0"/>
            </a:endParaRPr>
          </a:p>
          <a:p>
            <a:pPr marL="914400" lvl="0" indent="-342900" algn="l" rtl="0">
              <a:lnSpc>
                <a:spcPct val="150000"/>
              </a:lnSpc>
              <a:spcBef>
                <a:spcPts val="0"/>
              </a:spcBef>
              <a:spcAft>
                <a:spcPts val="0"/>
              </a:spcAft>
              <a:buClr>
                <a:schemeClr val="accent2"/>
              </a:buClr>
              <a:buSzPts val="1800"/>
              <a:buChar char="❏"/>
            </a:pPr>
            <a:r>
              <a:rPr lang="en-GB" sz="2400" dirty="0">
                <a:solidFill>
                  <a:schemeClr val="accent2"/>
                </a:solidFill>
                <a:latin typeface="Times New Roman" panose="02020603050405020304" pitchFamily="18" charset="0"/>
                <a:cs typeface="Times New Roman" panose="02020603050405020304" pitchFamily="18" charset="0"/>
              </a:rPr>
              <a:t>Promote Sustainability</a:t>
            </a:r>
            <a:endParaRPr sz="2400" dirty="0">
              <a:solidFill>
                <a:schemeClr val="accent2"/>
              </a:solidFill>
              <a:latin typeface="Times New Roman" panose="02020603050405020304" pitchFamily="18" charset="0"/>
              <a:cs typeface="Times New Roman" panose="02020603050405020304" pitchFamily="18" charset="0"/>
            </a:endParaRPr>
          </a:p>
          <a:p>
            <a:pPr marL="914400" lvl="0" indent="-342900" algn="l" rtl="0">
              <a:lnSpc>
                <a:spcPct val="150000"/>
              </a:lnSpc>
              <a:spcBef>
                <a:spcPts val="0"/>
              </a:spcBef>
              <a:spcAft>
                <a:spcPts val="0"/>
              </a:spcAft>
              <a:buClr>
                <a:schemeClr val="accent2"/>
              </a:buClr>
              <a:buSzPts val="1800"/>
              <a:buChar char="❏"/>
            </a:pPr>
            <a:r>
              <a:rPr lang="en-GB" sz="2400" dirty="0">
                <a:solidFill>
                  <a:schemeClr val="accent2"/>
                </a:solidFill>
                <a:latin typeface="Times New Roman" panose="02020603050405020304" pitchFamily="18" charset="0"/>
                <a:cs typeface="Times New Roman" panose="02020603050405020304" pitchFamily="18" charset="0"/>
              </a:rPr>
              <a:t>Community Engagement</a:t>
            </a:r>
            <a:endParaRPr sz="2400" dirty="0">
              <a:solidFill>
                <a:schemeClr val="accent2"/>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036EB-A38B-F115-7DA2-15D4920A49B7}"/>
              </a:ext>
            </a:extLst>
          </p:cNvPr>
          <p:cNvSpPr>
            <a:spLocks noGrp="1"/>
          </p:cNvSpPr>
          <p:nvPr>
            <p:ph type="title"/>
          </p:nvPr>
        </p:nvSpPr>
        <p:spPr>
          <a:solidFill>
            <a:schemeClr val="accent6">
              <a:lumMod val="60000"/>
              <a:lumOff val="40000"/>
            </a:schemeClr>
          </a:solidFill>
        </p:spPr>
        <p:txBody>
          <a:bodyPr>
            <a:normAutofit fontScale="90000"/>
          </a:bodyPr>
          <a:lstStyle/>
          <a:p>
            <a:r>
              <a:rPr lang="en-IN" dirty="0"/>
              <a:t>Features</a:t>
            </a:r>
            <a:br>
              <a:rPr lang="en-IN" dirty="0"/>
            </a:br>
            <a:endParaRPr lang="en-IN" dirty="0"/>
          </a:p>
        </p:txBody>
      </p:sp>
      <p:sp>
        <p:nvSpPr>
          <p:cNvPr id="3" name="Text Placeholder 2">
            <a:extLst>
              <a:ext uri="{FF2B5EF4-FFF2-40B4-BE49-F238E27FC236}">
                <a16:creationId xmlns:a16="http://schemas.microsoft.com/office/drawing/2014/main" id="{787DFC29-06BF-DCD7-3EE4-9CAEE23950B9}"/>
              </a:ext>
            </a:extLst>
          </p:cNvPr>
          <p:cNvSpPr>
            <a:spLocks noGrp="1"/>
          </p:cNvSpPr>
          <p:nvPr>
            <p:ph type="body" idx="1"/>
          </p:nvPr>
        </p:nvSpPr>
        <p:spPr>
          <a:solidFill>
            <a:schemeClr val="accent6">
              <a:lumMod val="60000"/>
              <a:lumOff val="40000"/>
            </a:schemeClr>
          </a:solidFill>
        </p:spPr>
        <p:txBody>
          <a:bodyPr>
            <a:normAutofit/>
          </a:bodyPr>
          <a:lstStyle/>
          <a:p>
            <a:r>
              <a:rPr lang="en-IN" sz="3200" dirty="0"/>
              <a:t>Product Catalog Management</a:t>
            </a:r>
          </a:p>
          <a:p>
            <a:r>
              <a:rPr lang="en-IN" sz="3200" dirty="0"/>
              <a:t>User Authentication and Authorization</a:t>
            </a:r>
          </a:p>
          <a:p>
            <a:r>
              <a:rPr lang="en-IN" sz="3200" dirty="0"/>
              <a:t>Order Management and Tracking</a:t>
            </a:r>
          </a:p>
          <a:p>
            <a:r>
              <a:rPr lang="en-IN" sz="3200" dirty="0"/>
              <a:t>Inventory Management</a:t>
            </a:r>
          </a:p>
          <a:p>
            <a:r>
              <a:rPr lang="en-IN" sz="3200" dirty="0"/>
              <a:t>Responsive User Interface</a:t>
            </a:r>
          </a:p>
        </p:txBody>
      </p:sp>
    </p:spTree>
    <p:extLst>
      <p:ext uri="{BB962C8B-B14F-4D97-AF65-F5344CB8AC3E}">
        <p14:creationId xmlns:p14="http://schemas.microsoft.com/office/powerpoint/2010/main" val="21087824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2CC"/>
        </a:solidFill>
        <a:effectLst/>
      </p:bgPr>
    </p:bg>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311700" y="142875"/>
            <a:ext cx="8520600" cy="882600"/>
          </a:xfrm>
          <a:prstGeom prst="rect">
            <a:avLst/>
          </a:prstGeom>
        </p:spPr>
        <p:txBody>
          <a:bodyPr spcFirstLastPara="1" wrap="square" lIns="91425" tIns="91425" rIns="91425" bIns="91425" anchor="t" anchorCtr="0">
            <a:noAutofit/>
          </a:bodyPr>
          <a:lstStyle/>
          <a:p>
            <a:pPr marL="0" lvl="0" indent="457200" algn="l" rtl="0">
              <a:spcBef>
                <a:spcPts val="0"/>
              </a:spcBef>
              <a:spcAft>
                <a:spcPts val="0"/>
              </a:spcAft>
              <a:buNone/>
            </a:pPr>
            <a:r>
              <a:rPr lang="en-GB" sz="4800"/>
              <a:t>Technology Stack:</a:t>
            </a:r>
            <a:endParaRPr sz="4800"/>
          </a:p>
        </p:txBody>
      </p:sp>
      <p:sp>
        <p:nvSpPr>
          <p:cNvPr id="74" name="Google Shape;74;p16"/>
          <p:cNvSpPr txBox="1">
            <a:spLocks noGrp="1"/>
          </p:cNvSpPr>
          <p:nvPr>
            <p:ph type="body" idx="1"/>
          </p:nvPr>
        </p:nvSpPr>
        <p:spPr>
          <a:xfrm>
            <a:off x="311700" y="1152475"/>
            <a:ext cx="8520600" cy="2654700"/>
          </a:xfrm>
          <a:prstGeom prst="rect">
            <a:avLst/>
          </a:prstGeom>
        </p:spPr>
        <p:txBody>
          <a:bodyPr spcFirstLastPara="1" wrap="square" lIns="91425" tIns="91425" rIns="91425" bIns="91425" anchor="t" anchorCtr="0">
            <a:normAutofit fontScale="85000" lnSpcReduction="10000"/>
          </a:bodyPr>
          <a:lstStyle/>
          <a:p>
            <a:pPr marL="457200" lvl="0" indent="0" algn="l" rtl="0">
              <a:spcBef>
                <a:spcPts val="0"/>
              </a:spcBef>
              <a:spcAft>
                <a:spcPts val="0"/>
              </a:spcAft>
              <a:buNone/>
            </a:pPr>
            <a:endParaRPr lang="en-GB" dirty="0">
              <a:solidFill>
                <a:schemeClr val="accent2"/>
              </a:solidFill>
            </a:endParaRPr>
          </a:p>
          <a:p>
            <a:pPr marL="457200" lvl="0" indent="0" algn="l" rtl="0">
              <a:spcBef>
                <a:spcPts val="0"/>
              </a:spcBef>
              <a:spcAft>
                <a:spcPts val="0"/>
              </a:spcAft>
              <a:buNone/>
            </a:pPr>
            <a:r>
              <a:rPr lang="en-GB" sz="2400" dirty="0">
                <a:solidFill>
                  <a:schemeClr val="accent2"/>
                </a:solidFill>
                <a:latin typeface="Times New Roman" panose="02020603050405020304" pitchFamily="18" charset="0"/>
                <a:cs typeface="Times New Roman" panose="02020603050405020304" pitchFamily="18" charset="0"/>
              </a:rPr>
              <a:t> Built on the MERN Stack:</a:t>
            </a:r>
            <a:endParaRPr sz="2400" dirty="0">
              <a:solidFill>
                <a:schemeClr val="accent2"/>
              </a:solidFill>
              <a:latin typeface="Times New Roman" panose="02020603050405020304" pitchFamily="18" charset="0"/>
              <a:cs typeface="Times New Roman" panose="02020603050405020304" pitchFamily="18" charset="0"/>
            </a:endParaRPr>
          </a:p>
          <a:p>
            <a:pPr marL="914400" lvl="0" indent="-342900" algn="l" rtl="0">
              <a:lnSpc>
                <a:spcPct val="150000"/>
              </a:lnSpc>
              <a:spcBef>
                <a:spcPts val="1200"/>
              </a:spcBef>
              <a:spcAft>
                <a:spcPts val="0"/>
              </a:spcAft>
              <a:buClr>
                <a:schemeClr val="accent2"/>
              </a:buClr>
              <a:buSzPts val="1800"/>
              <a:buChar char="❏"/>
            </a:pPr>
            <a:r>
              <a:rPr lang="en-GB" sz="2400" dirty="0">
                <a:solidFill>
                  <a:schemeClr val="accent2"/>
                </a:solidFill>
                <a:latin typeface="Times New Roman" panose="02020603050405020304" pitchFamily="18" charset="0"/>
                <a:cs typeface="Times New Roman" panose="02020603050405020304" pitchFamily="18" charset="0"/>
              </a:rPr>
              <a:t>MongoDB: NoSQL database used for storing data.</a:t>
            </a:r>
            <a:endParaRPr sz="2400" dirty="0">
              <a:solidFill>
                <a:schemeClr val="accent2"/>
              </a:solidFill>
              <a:latin typeface="Times New Roman" panose="02020603050405020304" pitchFamily="18" charset="0"/>
              <a:cs typeface="Times New Roman" panose="02020603050405020304" pitchFamily="18" charset="0"/>
            </a:endParaRPr>
          </a:p>
          <a:p>
            <a:pPr marL="914400" lvl="0" indent="-342900" algn="l" rtl="0">
              <a:lnSpc>
                <a:spcPct val="150000"/>
              </a:lnSpc>
              <a:spcBef>
                <a:spcPts val="0"/>
              </a:spcBef>
              <a:spcAft>
                <a:spcPts val="0"/>
              </a:spcAft>
              <a:buClr>
                <a:schemeClr val="accent2"/>
              </a:buClr>
              <a:buSzPts val="1800"/>
              <a:buChar char="❏"/>
            </a:pPr>
            <a:r>
              <a:rPr lang="en-GB" sz="2400" dirty="0">
                <a:solidFill>
                  <a:schemeClr val="accent2"/>
                </a:solidFill>
                <a:latin typeface="Times New Roman" panose="02020603050405020304" pitchFamily="18" charset="0"/>
                <a:cs typeface="Times New Roman" panose="02020603050405020304" pitchFamily="18" charset="0"/>
              </a:rPr>
              <a:t>Express.js: Backend web application framework for Node.js.</a:t>
            </a:r>
            <a:endParaRPr sz="2400" dirty="0">
              <a:solidFill>
                <a:schemeClr val="accent2"/>
              </a:solidFill>
              <a:latin typeface="Times New Roman" panose="02020603050405020304" pitchFamily="18" charset="0"/>
              <a:cs typeface="Times New Roman" panose="02020603050405020304" pitchFamily="18" charset="0"/>
            </a:endParaRPr>
          </a:p>
          <a:p>
            <a:pPr marL="914400" lvl="0" indent="-342900" algn="l" rtl="0">
              <a:lnSpc>
                <a:spcPct val="150000"/>
              </a:lnSpc>
              <a:spcBef>
                <a:spcPts val="0"/>
              </a:spcBef>
              <a:spcAft>
                <a:spcPts val="0"/>
              </a:spcAft>
              <a:buClr>
                <a:schemeClr val="accent2"/>
              </a:buClr>
              <a:buSzPts val="1800"/>
              <a:buChar char="❏"/>
            </a:pPr>
            <a:r>
              <a:rPr lang="en-GB" sz="2400" dirty="0">
                <a:solidFill>
                  <a:schemeClr val="accent2"/>
                </a:solidFill>
                <a:latin typeface="Times New Roman" panose="02020603050405020304" pitchFamily="18" charset="0"/>
                <a:cs typeface="Times New Roman" panose="02020603050405020304" pitchFamily="18" charset="0"/>
              </a:rPr>
              <a:t>React.js: Frontend JavaScript framework for building user interfaces.</a:t>
            </a:r>
            <a:endParaRPr sz="2400" dirty="0">
              <a:solidFill>
                <a:schemeClr val="accent2"/>
              </a:solidFill>
              <a:latin typeface="Times New Roman" panose="02020603050405020304" pitchFamily="18" charset="0"/>
              <a:cs typeface="Times New Roman" panose="02020603050405020304" pitchFamily="18" charset="0"/>
            </a:endParaRPr>
          </a:p>
          <a:p>
            <a:pPr marL="914400" lvl="0" indent="-342900" algn="l" rtl="0">
              <a:lnSpc>
                <a:spcPct val="150000"/>
              </a:lnSpc>
              <a:spcBef>
                <a:spcPts val="0"/>
              </a:spcBef>
              <a:spcAft>
                <a:spcPts val="0"/>
              </a:spcAft>
              <a:buClr>
                <a:schemeClr val="accent2"/>
              </a:buClr>
              <a:buSzPts val="1800"/>
              <a:buChar char="❏"/>
            </a:pPr>
            <a:r>
              <a:rPr lang="en-GB" sz="2400" dirty="0">
                <a:solidFill>
                  <a:schemeClr val="accent2"/>
                </a:solidFill>
                <a:latin typeface="Times New Roman" panose="02020603050405020304" pitchFamily="18" charset="0"/>
                <a:cs typeface="Times New Roman" panose="02020603050405020304" pitchFamily="18" charset="0"/>
              </a:rPr>
              <a:t>Node.js: JavaScript runtime environment for executing server-side code.</a:t>
            </a:r>
            <a:endParaRPr sz="2400" dirty="0">
              <a:solidFill>
                <a:schemeClr val="accent2"/>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EDCBD2-DAC6-5541-063A-960000A26127}"/>
              </a:ext>
            </a:extLst>
          </p:cNvPr>
          <p:cNvSpPr>
            <a:spLocks noGrp="1"/>
          </p:cNvSpPr>
          <p:nvPr>
            <p:ph type="title"/>
          </p:nvPr>
        </p:nvSpPr>
        <p:spPr/>
        <p:txBody>
          <a:bodyPr>
            <a:normAutofit fontScale="90000"/>
          </a:bodyPr>
          <a:lstStyle/>
          <a:p>
            <a:r>
              <a:rPr lang="en-IN" dirty="0"/>
              <a:t>Implementation</a:t>
            </a:r>
          </a:p>
        </p:txBody>
      </p:sp>
      <p:sp>
        <p:nvSpPr>
          <p:cNvPr id="3" name="Text Placeholder 2">
            <a:extLst>
              <a:ext uri="{FF2B5EF4-FFF2-40B4-BE49-F238E27FC236}">
                <a16:creationId xmlns:a16="http://schemas.microsoft.com/office/drawing/2014/main" id="{10C162E6-DFB6-9328-E599-5F92222EC2A4}"/>
              </a:ext>
            </a:extLst>
          </p:cNvPr>
          <p:cNvSpPr>
            <a:spLocks noGrp="1"/>
          </p:cNvSpPr>
          <p:nvPr>
            <p:ph type="body" idx="1"/>
          </p:nvPr>
        </p:nvSpPr>
        <p:spPr/>
        <p:txBody>
          <a:bodyPr>
            <a:normAutofit/>
          </a:bodyPr>
          <a:lstStyle/>
          <a:p>
            <a:endParaRPr lang="en-IN" sz="2800" dirty="0">
              <a:latin typeface="Times New Roman" panose="02020603050405020304" pitchFamily="18" charset="0"/>
              <a:cs typeface="Times New Roman" panose="02020603050405020304" pitchFamily="18" charset="0"/>
            </a:endParaRPr>
          </a:p>
          <a:p>
            <a:r>
              <a:rPr lang="en-IN" sz="2800" dirty="0">
                <a:latin typeface="Times New Roman" panose="02020603050405020304" pitchFamily="18" charset="0"/>
                <a:cs typeface="Times New Roman" panose="02020603050405020304" pitchFamily="18" charset="0"/>
              </a:rPr>
              <a:t>Database Design and Setup</a:t>
            </a:r>
          </a:p>
          <a:p>
            <a:r>
              <a:rPr lang="en-US" sz="2800" dirty="0">
                <a:latin typeface="Times New Roman" panose="02020603050405020304" pitchFamily="18" charset="0"/>
                <a:cs typeface="Times New Roman" panose="02020603050405020304" pitchFamily="18" charset="0"/>
              </a:rPr>
              <a:t>Backend Development with Node.js and Express.js</a:t>
            </a:r>
            <a:endParaRPr lang="en-IN"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Frontend Development with React.js</a:t>
            </a:r>
          </a:p>
          <a:p>
            <a:r>
              <a:rPr lang="en-IN" sz="2800" dirty="0">
                <a:latin typeface="Times New Roman" panose="02020603050405020304" pitchFamily="18" charset="0"/>
                <a:cs typeface="Times New Roman" panose="02020603050405020304" pitchFamily="18" charset="0"/>
              </a:rPr>
              <a:t>User Authentication and Authorization</a:t>
            </a:r>
          </a:p>
          <a:p>
            <a:r>
              <a:rPr lang="en-IN" sz="2800" dirty="0">
                <a:latin typeface="Times New Roman" panose="02020603050405020304" pitchFamily="18" charset="0"/>
                <a:cs typeface="Times New Roman" panose="02020603050405020304" pitchFamily="18" charset="0"/>
              </a:rPr>
              <a:t>Integration of Payment Gateway</a:t>
            </a:r>
          </a:p>
          <a:p>
            <a:r>
              <a:rPr lang="en-IN" sz="2800" dirty="0">
                <a:latin typeface="Times New Roman" panose="02020603050405020304" pitchFamily="18" charset="0"/>
                <a:cs typeface="Times New Roman" panose="02020603050405020304" pitchFamily="18" charset="0"/>
              </a:rPr>
              <a:t>Testing and Quality Assurance</a:t>
            </a:r>
          </a:p>
          <a:p>
            <a:r>
              <a:rPr lang="en-IN" sz="2800" dirty="0">
                <a:latin typeface="Times New Roman" panose="02020603050405020304" pitchFamily="18" charset="0"/>
                <a:cs typeface="Times New Roman" panose="02020603050405020304" pitchFamily="18" charset="0"/>
              </a:rPr>
              <a:t>User Training and Support</a:t>
            </a:r>
          </a:p>
        </p:txBody>
      </p:sp>
    </p:spTree>
    <p:extLst>
      <p:ext uri="{BB962C8B-B14F-4D97-AF65-F5344CB8AC3E}">
        <p14:creationId xmlns:p14="http://schemas.microsoft.com/office/powerpoint/2010/main" val="2025804689"/>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TM02900769[[fn=Retrospect]]</Template>
  <TotalTime>36</TotalTime>
  <Words>413</Words>
  <Application>Microsoft Office PowerPoint</Application>
  <PresentationFormat>On-screen Show (16:9)</PresentationFormat>
  <Paragraphs>69</Paragraphs>
  <Slides>14</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Times New Roman</vt:lpstr>
      <vt:lpstr>Retrospect</vt:lpstr>
      <vt:lpstr>PowerPoint Presentation</vt:lpstr>
      <vt:lpstr>PowerPoint Presentation</vt:lpstr>
      <vt:lpstr> NAME OF THE GROUP MEMBERS</vt:lpstr>
      <vt:lpstr>Introduction</vt:lpstr>
      <vt:lpstr>Problem Statement</vt:lpstr>
      <vt:lpstr>Project Goals:</vt:lpstr>
      <vt:lpstr>Features </vt:lpstr>
      <vt:lpstr>Technology Stack:</vt:lpstr>
      <vt:lpstr>Implementation</vt:lpstr>
      <vt:lpstr>Conclusion &amp; Future Scope:</vt:lpstr>
      <vt:lpstr>Challenges and Solutions</vt:lpstr>
      <vt:lpstr>Q&amp;A</vt:lpstr>
      <vt:lpstr>PowerPoint Presentation</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Agriculture System             Presentation</dc:title>
  <cp:lastModifiedBy>RAM JI DIXIT</cp:lastModifiedBy>
  <cp:revision>27</cp:revision>
  <cp:lastPrinted>2024-05-13T06:10:04Z</cp:lastPrinted>
  <dcterms:modified xsi:type="dcterms:W3CDTF">2024-05-13T06:10:06Z</dcterms:modified>
</cp:coreProperties>
</file>