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261" r:id="rId5"/>
    <p:sldId id="262" r:id="rId6"/>
    <p:sldId id="263" r:id="rId7"/>
    <p:sldId id="264" r:id="rId8"/>
    <p:sldId id="258" r:id="rId9"/>
    <p:sldId id="259" r:id="rId10"/>
    <p:sldId id="269" r:id="rId11"/>
    <p:sldId id="270" r:id="rId12"/>
    <p:sldId id="271" r:id="rId13"/>
    <p:sldId id="273" r:id="rId14"/>
    <p:sldId id="275" r:id="rId15"/>
  </p:sldIdLst>
  <p:sldSz cx="10080625" cy="7559675"/>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2" d="100"/>
          <a:sy n="42" d="100"/>
        </p:scale>
        <p:origin x="-1206" y="-96"/>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769040"/>
            <a:ext cx="24984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4058280"/>
            <a:ext cx="24984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76904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632160" y="176904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632160" y="405828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405828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769040"/>
            <a:ext cx="249840" cy="43826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504000" y="1769040"/>
            <a:ext cx="249840" cy="43826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5" name="Picture 34"/>
          <p:cNvPicPr/>
          <p:nvPr/>
        </p:nvPicPr>
        <p:blipFill>
          <a:blip r:embed="rId2" cstate="print"/>
          <a:stretch/>
        </p:blipFill>
        <p:spPr>
          <a:xfrm>
            <a:off x="504000" y="3860640"/>
            <a:ext cx="249840" cy="199080"/>
          </a:xfrm>
          <a:prstGeom prst="rect">
            <a:avLst/>
          </a:prstGeom>
          <a:ln>
            <a:noFill/>
          </a:ln>
        </p:spPr>
      </p:pic>
      <p:pic>
        <p:nvPicPr>
          <p:cNvPr id="36" name="Picture 35"/>
          <p:cNvPicPr/>
          <p:nvPr/>
        </p:nvPicPr>
        <p:blipFill>
          <a:blip r:embed="rId2" cstate="print"/>
          <a:stretch/>
        </p:blipFill>
        <p:spPr>
          <a:xfrm>
            <a:off x="504000" y="3860640"/>
            <a:ext cx="249840" cy="1990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997920"/>
            <a:ext cx="249840" cy="5925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769040"/>
            <a:ext cx="249840" cy="43826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121680" cy="43826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632160" y="1769040"/>
            <a:ext cx="121680" cy="43826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69840" cy="58435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76904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405828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632160" y="1769040"/>
            <a:ext cx="121680" cy="43826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769040"/>
            <a:ext cx="121680" cy="43826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632160" y="176904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632160" y="405828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76904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632160" y="176904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4058280"/>
            <a:ext cx="24984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 name="PlaceHolder 2"/>
          <p:cNvSpPr>
            <a:spLocks noGrp="1"/>
          </p:cNvSpPr>
          <p:nvPr>
            <p:ph type="body"/>
          </p:nvPr>
        </p:nvSpPr>
        <p:spPr>
          <a:xfrm>
            <a:off x="504000" y="1769040"/>
            <a:ext cx="249840" cy="4382640"/>
          </a:xfrm>
          <a:prstGeom prst="rect">
            <a:avLst/>
          </a:prstGeom>
        </p:spPr>
        <p:txBody>
          <a:bodyPr lIns="0" tIns="0" rIns="0" bIns="0"/>
          <a:lstStyle/>
          <a:p>
            <a:pPr marL="432000" indent="-324000">
              <a:buClr>
                <a:srgbClr val="000000"/>
              </a:buClr>
              <a:buSzPct val="45000"/>
              <a:buFont typeface="Wingdings" charset="2"/>
              <a:buChar char=""/>
            </a:pPr>
            <a:r>
              <a:rPr lang="en-IN"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Seventh Outline Level</a:t>
            </a:r>
          </a:p>
        </p:txBody>
      </p:sp>
      <p:sp>
        <p:nvSpPr>
          <p:cNvPr id="2" name="PlaceHolder 3"/>
          <p:cNvSpPr>
            <a:spLocks noGrp="1"/>
          </p:cNvSpPr>
          <p:nvPr>
            <p:ph type="body"/>
          </p:nvPr>
        </p:nvSpPr>
        <p:spPr>
          <a:xfrm>
            <a:off x="767160" y="1769040"/>
            <a:ext cx="249840" cy="4382640"/>
          </a:xfrm>
          <a:prstGeom prst="rect">
            <a:avLst/>
          </a:prstGeom>
        </p:spPr>
        <p:txBody>
          <a:bodyPr lIns="0" tIns="0" rIns="0" bIns="0"/>
          <a:lstStyle/>
          <a:p>
            <a:pPr marL="432000" indent="-324000">
              <a:buClr>
                <a:srgbClr val="000000"/>
              </a:buClr>
              <a:buSzPct val="45000"/>
              <a:buFont typeface="Wingdings" charset="2"/>
              <a:buChar char=""/>
            </a:pPr>
            <a:r>
              <a:rPr lang="en-IN"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ustomShape 1"/>
          <p:cNvSpPr/>
          <p:nvPr/>
        </p:nvSpPr>
        <p:spPr>
          <a:xfrm>
            <a:off x="504000" y="1769040"/>
            <a:ext cx="4993512"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gn="just">
              <a:lnSpc>
                <a:spcPct val="100000"/>
              </a:lnSpc>
              <a:buClr>
                <a:srgbClr val="000000"/>
              </a:buClr>
              <a:buSzPct val="45000"/>
              <a:buFont typeface="Wingdings" charset="2"/>
              <a:buChar char=""/>
            </a:pPr>
            <a:r>
              <a:rPr lang="en-IN" sz="2400" b="0" strike="noStrike" spc="-1" dirty="0" smtClean="0">
                <a:solidFill>
                  <a:srgbClr val="000000"/>
                </a:solidFill>
                <a:uFill>
                  <a:solidFill>
                    <a:srgbClr val="FFFFFF"/>
                  </a:solidFill>
                </a:uFill>
                <a:latin typeface="Arial"/>
                <a:ea typeface="DejaVu Sans"/>
              </a:rPr>
              <a:t>Daily Expenses Module :</a:t>
            </a:r>
          </a:p>
          <a:p>
            <a:pPr marL="432000" indent="-322200" algn="just">
              <a:lnSpc>
                <a:spcPct val="100000"/>
              </a:lnSpc>
              <a:buClr>
                <a:srgbClr val="000000"/>
              </a:buClr>
              <a:buSzPct val="45000"/>
              <a:buFont typeface="Wingdings" charset="2"/>
              <a:buChar char=""/>
            </a:pPr>
            <a:r>
              <a:rPr lang="en-IN" sz="2400" b="0" strike="noStrike" spc="-1" dirty="0" smtClean="0">
                <a:solidFill>
                  <a:srgbClr val="000000"/>
                </a:solidFill>
                <a:uFill>
                  <a:solidFill>
                    <a:srgbClr val="FFFFFF"/>
                  </a:solidFill>
                </a:uFill>
                <a:latin typeface="Arial"/>
                <a:ea typeface="DejaVu Sans"/>
              </a:rPr>
              <a:t>This </a:t>
            </a:r>
            <a:r>
              <a:rPr lang="en-IN" sz="2400" b="0" strike="noStrike" spc="-1" dirty="0">
                <a:solidFill>
                  <a:srgbClr val="000000"/>
                </a:solidFill>
                <a:uFill>
                  <a:solidFill>
                    <a:srgbClr val="FFFFFF"/>
                  </a:solidFill>
                </a:uFill>
                <a:latin typeface="Arial"/>
                <a:ea typeface="DejaVu Sans"/>
              </a:rPr>
              <a:t>function is used to submit </a:t>
            </a:r>
            <a:r>
              <a:rPr lang="en-IN" sz="2400" b="0" strike="noStrike" spc="-1" dirty="0" smtClean="0">
                <a:solidFill>
                  <a:srgbClr val="000000"/>
                </a:solidFill>
                <a:uFill>
                  <a:solidFill>
                    <a:srgbClr val="FFFFFF"/>
                  </a:solidFill>
                </a:uFill>
                <a:latin typeface="Arial"/>
                <a:ea typeface="DejaVu Sans"/>
              </a:rPr>
              <a:t>details </a:t>
            </a:r>
            <a:r>
              <a:rPr lang="en-IN" sz="2400" b="0" strike="noStrike" spc="-1" dirty="0">
                <a:solidFill>
                  <a:srgbClr val="000000"/>
                </a:solidFill>
                <a:uFill>
                  <a:solidFill>
                    <a:srgbClr val="FFFFFF"/>
                  </a:solidFill>
                </a:uFill>
                <a:latin typeface="Arial"/>
                <a:ea typeface="DejaVu Sans"/>
              </a:rPr>
              <a:t>of daily expenses in the election to the government.</a:t>
            </a:r>
            <a:endParaRPr lang="en-IN" sz="1800" b="0" strike="noStrike" spc="-1" dirty="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sz="2400" b="0" strike="noStrike" spc="-1" dirty="0">
                <a:solidFill>
                  <a:srgbClr val="000000"/>
                </a:solidFill>
                <a:uFill>
                  <a:solidFill>
                    <a:srgbClr val="FFFFFF"/>
                  </a:solidFill>
                </a:uFill>
                <a:latin typeface="Arial"/>
                <a:ea typeface="DejaVu Sans"/>
              </a:rPr>
              <a:t>To use daily expense function user should be logged in as a </a:t>
            </a:r>
            <a:r>
              <a:rPr lang="en-IN" sz="2400" b="0" strike="noStrike" spc="-1" dirty="0" smtClean="0">
                <a:solidFill>
                  <a:srgbClr val="000000"/>
                </a:solidFill>
                <a:uFill>
                  <a:solidFill>
                    <a:srgbClr val="FFFFFF"/>
                  </a:solidFill>
                </a:uFill>
                <a:latin typeface="Arial"/>
                <a:ea typeface="DejaVu Sans"/>
              </a:rPr>
              <a:t>Candidate with his registered mobile no.</a:t>
            </a:r>
            <a:endParaRPr lang="en-IN" sz="1800" b="0" strike="noStrike" spc="-1" dirty="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sz="2400" b="0" strike="noStrike" spc="-1" dirty="0">
                <a:solidFill>
                  <a:srgbClr val="000000"/>
                </a:solidFill>
                <a:uFill>
                  <a:solidFill>
                    <a:srgbClr val="FFFFFF"/>
                  </a:solidFill>
                </a:uFill>
                <a:latin typeface="Arial"/>
                <a:ea typeface="DejaVu Sans"/>
              </a:rPr>
              <a:t>Representative can also use this function.</a:t>
            </a:r>
            <a:endParaRPr lang="en-IN" sz="1800" b="0" strike="noStrike" spc="-1" dirty="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sz="2400" b="0" strike="noStrike" spc="-1" dirty="0">
                <a:solidFill>
                  <a:srgbClr val="000000"/>
                </a:solidFill>
                <a:uFill>
                  <a:solidFill>
                    <a:srgbClr val="FFFFFF"/>
                  </a:solidFill>
                </a:uFill>
                <a:latin typeface="Arial"/>
                <a:ea typeface="DejaVu Sans"/>
              </a:rPr>
              <a:t>For this president or ward member have to add representative under his number.</a:t>
            </a:r>
            <a:endParaRPr lang="en-IN" sz="1800" b="0" strike="noStrike" spc="-1" dirty="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sz="2400" b="0" strike="noStrike" spc="-1" dirty="0">
                <a:solidFill>
                  <a:srgbClr val="000000"/>
                </a:solidFill>
                <a:uFill>
                  <a:solidFill>
                    <a:srgbClr val="FFFFFF"/>
                  </a:solidFill>
                </a:uFill>
                <a:latin typeface="Arial"/>
                <a:ea typeface="DejaVu Sans"/>
              </a:rPr>
              <a:t>Click on ‘</a:t>
            </a:r>
            <a:r>
              <a:rPr lang="en-IN" sz="2800" b="1" u="sng" strike="noStrike" spc="-1" dirty="0">
                <a:solidFill>
                  <a:srgbClr val="000000"/>
                </a:solidFill>
                <a:uFill>
                  <a:solidFill>
                    <a:srgbClr val="FFFFFF"/>
                  </a:solidFill>
                </a:uFill>
                <a:latin typeface="Arial"/>
                <a:ea typeface="DejaVu Sans"/>
              </a:rPr>
              <a:t>Daily Expenses</a:t>
            </a:r>
            <a:r>
              <a:rPr lang="en-IN" sz="2400" b="0" strike="noStrike" spc="-1" dirty="0">
                <a:solidFill>
                  <a:srgbClr val="000000"/>
                </a:solidFill>
                <a:uFill>
                  <a:solidFill>
                    <a:srgbClr val="FFFFFF"/>
                  </a:solidFill>
                </a:uFill>
                <a:latin typeface="Arial"/>
                <a:ea typeface="DejaVu Sans"/>
              </a:rPr>
              <a:t>’ function.</a:t>
            </a:r>
            <a:endParaRPr lang="en-IN" sz="1800" b="0" strike="noStrike" spc="-1" dirty="0">
              <a:solidFill>
                <a:srgbClr val="000000"/>
              </a:solidFill>
              <a:uFill>
                <a:solidFill>
                  <a:srgbClr val="FFFFFF"/>
                </a:solidFill>
              </a:uFill>
              <a:latin typeface="Arial"/>
            </a:endParaRPr>
          </a:p>
        </p:txBody>
      </p:sp>
      <p:sp>
        <p:nvSpPr>
          <p:cNvPr id="38"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1.78</a:t>
            </a:r>
            <a:endParaRPr lang="en-IN" sz="1800" b="0" strike="noStrike" spc="-1" dirty="0">
              <a:solidFill>
                <a:srgbClr val="000000"/>
              </a:solidFill>
              <a:uFill>
                <a:solidFill>
                  <a:srgbClr val="FFFFFF"/>
                </a:solidFill>
              </a:uFill>
              <a:latin typeface="Arial"/>
            </a:endParaRPr>
          </a:p>
        </p:txBody>
      </p:sp>
      <p:pic>
        <p:nvPicPr>
          <p:cNvPr id="39" name="Picture 38"/>
          <p:cNvPicPr/>
          <p:nvPr/>
        </p:nvPicPr>
        <p:blipFill>
          <a:blip r:embed="rId2"/>
          <a:stretch>
            <a:fillRect/>
          </a:stretch>
        </p:blipFill>
        <p:spPr>
          <a:xfrm>
            <a:off x="5832000" y="344540"/>
            <a:ext cx="3815280" cy="6782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504000" y="1769040"/>
            <a:ext cx="442512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After submit data upload counter will be increased.</a:t>
            </a:r>
            <a:endParaRPr lang="en-IN"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To view report for the submitted data click on ‘Menu’ option on the </a:t>
            </a:r>
            <a:r>
              <a:rPr lang="en-IN" sz="3200" b="0" strike="noStrike" spc="-1" dirty="0" smtClean="0">
                <a:solidFill>
                  <a:srgbClr val="000000"/>
                </a:solidFill>
                <a:uFill>
                  <a:solidFill>
                    <a:srgbClr val="FFFFFF"/>
                  </a:solidFill>
                </a:uFill>
                <a:latin typeface="Arial"/>
                <a:ea typeface="DejaVu Sans"/>
              </a:rPr>
              <a:t>upper right corner of the screen</a:t>
            </a:r>
            <a:r>
              <a:rPr lang="en-IN" sz="3200" b="0" strike="noStrike" spc="-1" dirty="0">
                <a:solidFill>
                  <a:srgbClr val="000000"/>
                </a:solidFill>
                <a:uFill>
                  <a:solidFill>
                    <a:srgbClr val="FFFFFF"/>
                  </a:solidFill>
                </a:uFill>
                <a:latin typeface="Arial"/>
                <a:ea typeface="DejaVu Sans"/>
              </a:rPr>
              <a:t>.</a:t>
            </a:r>
            <a:endParaRPr lang="en-IN" sz="1800" b="0" strike="noStrike" spc="-1" dirty="0">
              <a:solidFill>
                <a:srgbClr val="000000"/>
              </a:solidFill>
              <a:uFill>
                <a:solidFill>
                  <a:srgbClr val="FFFFFF"/>
                </a:solidFill>
              </a:uFill>
              <a:latin typeface="Arial"/>
            </a:endParaRPr>
          </a:p>
        </p:txBody>
      </p:sp>
      <p:pic>
        <p:nvPicPr>
          <p:cNvPr id="77" name="Picture 76"/>
          <p:cNvPicPr/>
          <p:nvPr/>
        </p:nvPicPr>
        <p:blipFill>
          <a:blip r:embed="rId2"/>
          <a:stretch/>
        </p:blipFill>
        <p:spPr>
          <a:xfrm>
            <a:off x="5757120" y="432000"/>
            <a:ext cx="3745080" cy="6660360"/>
          </a:xfrm>
          <a:prstGeom prst="rect">
            <a:avLst/>
          </a:prstGeom>
          <a:ln>
            <a:noFill/>
          </a:ln>
        </p:spPr>
      </p:pic>
      <p:sp>
        <p:nvSpPr>
          <p:cNvPr id="78"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1.78</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504000" y="1769040"/>
            <a:ext cx="442512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Select ‘Daily Expense Report’ option.</a:t>
            </a:r>
            <a:endParaRPr lang="en-IN"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User will be displayed the report on the next page.</a:t>
            </a:r>
            <a:endParaRPr lang="en-IN" sz="1800" b="0" strike="noStrike" spc="-1">
              <a:solidFill>
                <a:srgbClr val="000000"/>
              </a:solidFill>
              <a:uFill>
                <a:solidFill>
                  <a:srgbClr val="FFFFFF"/>
                </a:solidFill>
              </a:uFill>
              <a:latin typeface="Arial"/>
            </a:endParaRPr>
          </a:p>
        </p:txBody>
      </p:sp>
      <p:sp>
        <p:nvSpPr>
          <p:cNvPr id="80"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1.78</a:t>
            </a:r>
            <a:endParaRPr lang="en-IN" sz="1800" b="0" strike="noStrike" spc="-1" dirty="0">
              <a:solidFill>
                <a:srgbClr val="000000"/>
              </a:solidFill>
              <a:uFill>
                <a:solidFill>
                  <a:srgbClr val="FFFFFF"/>
                </a:solidFill>
              </a:uFill>
              <a:latin typeface="Arial"/>
            </a:endParaRPr>
          </a:p>
        </p:txBody>
      </p:sp>
      <p:pic>
        <p:nvPicPr>
          <p:cNvPr id="81" name="Picture 80"/>
          <p:cNvPicPr/>
          <p:nvPr/>
        </p:nvPicPr>
        <p:blipFill>
          <a:blip r:embed="rId2"/>
          <a:stretch/>
        </p:blipFill>
        <p:spPr>
          <a:xfrm>
            <a:off x="5832000" y="360000"/>
            <a:ext cx="3935160" cy="6998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04000" y="1769040"/>
            <a:ext cx="4425120" cy="521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gn="just">
              <a:lnSpc>
                <a:spcPct val="100000"/>
              </a:lnSpc>
              <a:buClr>
                <a:srgbClr val="000000"/>
              </a:buClr>
              <a:buSzPct val="45000"/>
              <a:buFont typeface="Wingdings" charset="2"/>
              <a:buChar char=""/>
            </a:pPr>
            <a:r>
              <a:rPr lang="en-IN" b="0" strike="noStrike" spc="-1" dirty="0">
                <a:solidFill>
                  <a:srgbClr val="000000"/>
                </a:solidFill>
                <a:uFill>
                  <a:solidFill>
                    <a:srgbClr val="FFFFFF"/>
                  </a:solidFill>
                </a:uFill>
                <a:latin typeface="Arial"/>
                <a:ea typeface="DejaVu Sans"/>
              </a:rPr>
              <a:t>Report for Daily expense will be displayed as shown in the screen shot.</a:t>
            </a:r>
            <a:endParaRPr lang="en-IN" b="0" strike="noStrike" spc="-1" dirty="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b="0" strike="noStrike" spc="-1" dirty="0">
                <a:solidFill>
                  <a:srgbClr val="000000"/>
                </a:solidFill>
                <a:uFill>
                  <a:solidFill>
                    <a:srgbClr val="FFFFFF"/>
                  </a:solidFill>
                </a:uFill>
                <a:latin typeface="Arial"/>
                <a:ea typeface="DejaVu Sans"/>
              </a:rPr>
              <a:t>Click on the record to update.</a:t>
            </a:r>
            <a:endParaRPr lang="en-IN" b="0" strike="noStrike" spc="-1" dirty="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b="0" strike="noStrike" spc="-1" dirty="0">
                <a:solidFill>
                  <a:srgbClr val="000000"/>
                </a:solidFill>
                <a:uFill>
                  <a:solidFill>
                    <a:srgbClr val="FFFFFF"/>
                  </a:solidFill>
                </a:uFill>
                <a:latin typeface="Arial"/>
                <a:ea typeface="DejaVu Sans"/>
              </a:rPr>
              <a:t> </a:t>
            </a:r>
            <a:r>
              <a:rPr lang="en-IN" spc="-1" dirty="0">
                <a:solidFill>
                  <a:srgbClr val="000000"/>
                </a:solidFill>
                <a:uFill>
                  <a:solidFill>
                    <a:srgbClr val="FFFFFF"/>
                  </a:solidFill>
                </a:uFill>
              </a:rPr>
              <a:t>The selected entry for update will be displayed to user.</a:t>
            </a:r>
          </a:p>
          <a:p>
            <a:pPr marL="432000" indent="-322200" algn="just">
              <a:lnSpc>
                <a:spcPct val="100000"/>
              </a:lnSpc>
              <a:buClr>
                <a:srgbClr val="000000"/>
              </a:buClr>
              <a:buSzPct val="45000"/>
              <a:buFont typeface="Wingdings" charset="2"/>
              <a:buChar char=""/>
            </a:pPr>
            <a:r>
              <a:rPr lang="en-IN" spc="-1" dirty="0">
                <a:solidFill>
                  <a:srgbClr val="000000"/>
                </a:solidFill>
                <a:uFill>
                  <a:solidFill>
                    <a:srgbClr val="FFFFFF"/>
                  </a:solidFill>
                </a:uFill>
              </a:rPr>
              <a:t>Make changes if any change and then click on ‘Update’ button to update record. </a:t>
            </a:r>
          </a:p>
          <a:p>
            <a:pPr marL="432000" indent="-322200" algn="just">
              <a:lnSpc>
                <a:spcPct val="100000"/>
              </a:lnSpc>
              <a:buClr>
                <a:srgbClr val="000000"/>
              </a:buClr>
              <a:buSzPct val="45000"/>
              <a:buFont typeface="Wingdings" charset="2"/>
              <a:buChar char=""/>
            </a:pPr>
            <a:r>
              <a:rPr lang="en-IN" spc="-1" dirty="0">
                <a:solidFill>
                  <a:srgbClr val="000000"/>
                </a:solidFill>
                <a:uFill>
                  <a:solidFill>
                    <a:srgbClr val="FFFFFF"/>
                  </a:solidFill>
                </a:uFill>
              </a:rPr>
              <a:t>To view the updated entry go to ‘Menu’ and select ‘Daily Expense Report’.  </a:t>
            </a:r>
          </a:p>
          <a:p>
            <a:pPr marL="432000" indent="-322200" algn="just">
              <a:lnSpc>
                <a:spcPct val="100000"/>
              </a:lnSpc>
              <a:buClr>
                <a:srgbClr val="000000"/>
              </a:buClr>
              <a:buSzPct val="45000"/>
              <a:buFont typeface="Wingdings" charset="2"/>
              <a:buChar char=""/>
            </a:pPr>
            <a:r>
              <a:rPr lang="en-IN" spc="-1" dirty="0">
                <a:solidFill>
                  <a:srgbClr val="000000"/>
                </a:solidFill>
                <a:uFill>
                  <a:solidFill>
                    <a:srgbClr val="FFFFFF"/>
                  </a:solidFill>
                </a:uFill>
              </a:rPr>
              <a:t> </a:t>
            </a:r>
          </a:p>
          <a:p>
            <a:pPr marL="432000" indent="-322200" algn="just">
              <a:lnSpc>
                <a:spcPct val="100000"/>
              </a:lnSpc>
              <a:buClr>
                <a:srgbClr val="000000"/>
              </a:buClr>
              <a:buSzPct val="45000"/>
              <a:buFont typeface="Wingdings" charset="2"/>
              <a:buChar char=""/>
            </a:pPr>
            <a:endParaRPr lang="en-IN" b="0" strike="noStrike" spc="-1" dirty="0">
              <a:solidFill>
                <a:srgbClr val="000000"/>
              </a:solidFill>
              <a:uFill>
                <a:solidFill>
                  <a:srgbClr val="FFFFFF"/>
                </a:solidFill>
              </a:uFill>
              <a:latin typeface="Arial"/>
            </a:endParaRPr>
          </a:p>
        </p:txBody>
      </p:sp>
      <p:pic>
        <p:nvPicPr>
          <p:cNvPr id="83" name="Picture 82"/>
          <p:cNvPicPr/>
          <p:nvPr/>
        </p:nvPicPr>
        <p:blipFill>
          <a:blip r:embed="rId2" cstate="print"/>
          <a:stretch/>
        </p:blipFill>
        <p:spPr>
          <a:xfrm>
            <a:off x="5482800" y="432000"/>
            <a:ext cx="3764520" cy="6694200"/>
          </a:xfrm>
          <a:prstGeom prst="rect">
            <a:avLst/>
          </a:prstGeom>
          <a:ln>
            <a:noFill/>
          </a:ln>
        </p:spPr>
      </p:pic>
      <p:sp>
        <p:nvSpPr>
          <p:cNvPr id="84"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1.78</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541440" y="1656000"/>
            <a:ext cx="4425120" cy="514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I</a:t>
            </a:r>
            <a:r>
              <a:rPr lang="en-IN" sz="2600" b="0" strike="noStrike" spc="-1" dirty="0">
                <a:solidFill>
                  <a:srgbClr val="000000"/>
                </a:solidFill>
                <a:uFill>
                  <a:solidFill>
                    <a:srgbClr val="FFFFFF"/>
                  </a:solidFill>
                </a:uFill>
                <a:latin typeface="Arial"/>
                <a:ea typeface="DejaVu Sans"/>
              </a:rPr>
              <a:t>f user wants to delete submitted ‘Entry’.</a:t>
            </a:r>
            <a:endParaRPr lang="en-IN"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2600" b="0" strike="noStrike" spc="-1" dirty="0">
                <a:solidFill>
                  <a:srgbClr val="000000"/>
                </a:solidFill>
                <a:uFill>
                  <a:solidFill>
                    <a:srgbClr val="FFFFFF"/>
                  </a:solidFill>
                </a:uFill>
                <a:latin typeface="Arial"/>
                <a:ea typeface="DejaVu Sans"/>
              </a:rPr>
              <a:t>On the ‘Daily Expense Report’ page click and hold the entry which user wants to delete.</a:t>
            </a:r>
            <a:endParaRPr lang="en-IN"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2600" b="0" strike="noStrike" spc="-1" dirty="0">
                <a:solidFill>
                  <a:srgbClr val="000000"/>
                </a:solidFill>
                <a:uFill>
                  <a:solidFill>
                    <a:srgbClr val="FFFFFF"/>
                  </a:solidFill>
                </a:uFill>
                <a:latin typeface="Arial"/>
                <a:ea typeface="DejaVu Sans"/>
              </a:rPr>
              <a:t>Click on ‘yes’ to confirm delete record</a:t>
            </a:r>
            <a:endParaRPr lang="en-IN"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2600" b="0" strike="noStrike" spc="-1" dirty="0">
                <a:solidFill>
                  <a:srgbClr val="000000"/>
                </a:solidFill>
                <a:uFill>
                  <a:solidFill>
                    <a:srgbClr val="FFFFFF"/>
                  </a:solidFill>
                </a:uFill>
                <a:latin typeface="Arial"/>
                <a:ea typeface="DejaVu Sans"/>
              </a:rPr>
              <a:t>Note – user can update and delete record before </a:t>
            </a:r>
            <a:r>
              <a:rPr lang="en-IN" sz="2600" b="0" strike="noStrike" spc="-1" dirty="0" smtClean="0">
                <a:solidFill>
                  <a:srgbClr val="000000"/>
                </a:solidFill>
                <a:uFill>
                  <a:solidFill>
                    <a:srgbClr val="FFFFFF"/>
                  </a:solidFill>
                </a:uFill>
                <a:latin typeface="Arial"/>
                <a:ea typeface="DejaVu Sans"/>
              </a:rPr>
              <a:t>uploading </a:t>
            </a:r>
            <a:r>
              <a:rPr lang="en-IN" sz="2600" b="0" strike="noStrike" spc="-1" dirty="0">
                <a:solidFill>
                  <a:srgbClr val="000000"/>
                </a:solidFill>
                <a:uFill>
                  <a:solidFill>
                    <a:srgbClr val="FFFFFF"/>
                  </a:solidFill>
                </a:uFill>
                <a:latin typeface="Arial"/>
                <a:ea typeface="DejaVu Sans"/>
              </a:rPr>
              <a:t>record.</a:t>
            </a:r>
            <a:endParaRPr lang="en-IN"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2600" b="0" strike="noStrike" spc="-1" dirty="0">
                <a:solidFill>
                  <a:srgbClr val="000000"/>
                </a:solidFill>
                <a:uFill>
                  <a:solidFill>
                    <a:srgbClr val="FFFFFF"/>
                  </a:solidFill>
                </a:uFill>
                <a:latin typeface="Arial"/>
                <a:ea typeface="DejaVu Sans"/>
              </a:rPr>
              <a:t>Once record get upload then user can not make </a:t>
            </a:r>
            <a:r>
              <a:rPr lang="en-IN" sz="2600" b="0" strike="noStrike" spc="-1" dirty="0" smtClean="0">
                <a:solidFill>
                  <a:srgbClr val="000000"/>
                </a:solidFill>
                <a:uFill>
                  <a:solidFill>
                    <a:srgbClr val="FFFFFF"/>
                  </a:solidFill>
                </a:uFill>
                <a:latin typeface="Arial"/>
                <a:ea typeface="DejaVu Sans"/>
              </a:rPr>
              <a:t>changes in </a:t>
            </a:r>
            <a:r>
              <a:rPr lang="en-IN" sz="2600" b="0" strike="noStrike" spc="-1" dirty="0">
                <a:solidFill>
                  <a:srgbClr val="000000"/>
                </a:solidFill>
                <a:uFill>
                  <a:solidFill>
                    <a:srgbClr val="FFFFFF"/>
                  </a:solidFill>
                </a:uFill>
                <a:latin typeface="Arial"/>
                <a:ea typeface="DejaVu Sans"/>
              </a:rPr>
              <a:t>the record.</a:t>
            </a:r>
            <a:r>
              <a:rPr lang="en-IN" sz="3200" b="0" strike="noStrike" spc="-1" dirty="0">
                <a:solidFill>
                  <a:srgbClr val="000000"/>
                </a:solidFill>
                <a:uFill>
                  <a:solidFill>
                    <a:srgbClr val="FFFFFF"/>
                  </a:solidFill>
                </a:uFill>
                <a:latin typeface="Arial"/>
                <a:ea typeface="DejaVu Sans"/>
              </a:rPr>
              <a:t> </a:t>
            </a:r>
            <a:endParaRPr lang="en-IN" sz="1800" b="0" strike="noStrike" spc="-1" dirty="0">
              <a:solidFill>
                <a:srgbClr val="000000"/>
              </a:solidFill>
              <a:uFill>
                <a:solidFill>
                  <a:srgbClr val="FFFFFF"/>
                </a:solidFill>
              </a:uFill>
              <a:latin typeface="Arial"/>
            </a:endParaRPr>
          </a:p>
        </p:txBody>
      </p:sp>
      <p:pic>
        <p:nvPicPr>
          <p:cNvPr id="89" name="Picture 88"/>
          <p:cNvPicPr/>
          <p:nvPr/>
        </p:nvPicPr>
        <p:blipFill>
          <a:blip r:embed="rId2" cstate="print"/>
          <a:stretch/>
        </p:blipFill>
        <p:spPr>
          <a:xfrm>
            <a:off x="5543640" y="576000"/>
            <a:ext cx="3642840" cy="6478200"/>
          </a:xfrm>
          <a:prstGeom prst="rect">
            <a:avLst/>
          </a:prstGeom>
          <a:ln>
            <a:noFill/>
          </a:ln>
        </p:spPr>
      </p:pic>
      <p:sp>
        <p:nvSpPr>
          <p:cNvPr id="90"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1.78</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504000" y="1769040"/>
            <a:ext cx="4425120" cy="5285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gn="just">
              <a:lnSpc>
                <a:spcPct val="100000"/>
              </a:lnSpc>
              <a:buClr>
                <a:srgbClr val="000000"/>
              </a:buClr>
              <a:buSzPct val="45000"/>
              <a:buFont typeface="Wingdings" charset="2"/>
              <a:buChar char=""/>
            </a:pPr>
            <a:r>
              <a:rPr lang="en-IN" b="0" strike="noStrike" spc="-1" dirty="0">
                <a:solidFill>
                  <a:srgbClr val="000000"/>
                </a:solidFill>
                <a:uFill>
                  <a:solidFill>
                    <a:srgbClr val="FFFFFF"/>
                  </a:solidFill>
                </a:uFill>
                <a:latin typeface="Arial"/>
                <a:ea typeface="DejaVu Sans"/>
              </a:rPr>
              <a:t>After uploading data user will get message as ‘Successfully upload</a:t>
            </a:r>
            <a:r>
              <a:rPr lang="en-IN" b="0" strike="noStrike" spc="-1" dirty="0" smtClean="0">
                <a:solidFill>
                  <a:srgbClr val="000000"/>
                </a:solidFill>
                <a:uFill>
                  <a:solidFill>
                    <a:srgbClr val="FFFFFF"/>
                  </a:solidFill>
                </a:uFill>
                <a:latin typeface="Arial"/>
                <a:ea typeface="DejaVu Sans"/>
              </a:rPr>
              <a:t>’.</a:t>
            </a:r>
          </a:p>
          <a:p>
            <a:pPr marL="432000" indent="-322200" algn="just">
              <a:lnSpc>
                <a:spcPct val="100000"/>
              </a:lnSpc>
              <a:buClr>
                <a:srgbClr val="000000"/>
              </a:buClr>
              <a:buSzPct val="45000"/>
              <a:buFont typeface="Wingdings" charset="2"/>
              <a:buChar char=""/>
            </a:pPr>
            <a:endParaRPr lang="en-IN" b="0" strike="noStrike" spc="-1" dirty="0" smtClean="0">
              <a:solidFill>
                <a:srgbClr val="000000"/>
              </a:solidFill>
              <a:uFill>
                <a:solidFill>
                  <a:srgbClr val="FFFFFF"/>
                </a:solidFill>
              </a:uFill>
              <a:latin typeface="Arial"/>
              <a:ea typeface="DejaVu Sans"/>
            </a:endParaRPr>
          </a:p>
          <a:p>
            <a:pPr marL="432000" indent="-32220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Press “OK” to continue. </a:t>
            </a:r>
          </a:p>
          <a:p>
            <a:pPr marL="432000" indent="-322200" algn="just">
              <a:lnSpc>
                <a:spcPct val="100000"/>
              </a:lnSpc>
              <a:buClr>
                <a:srgbClr val="000000"/>
              </a:buClr>
              <a:buSzPct val="45000"/>
              <a:buFont typeface="Wingdings" charset="2"/>
              <a:buChar char=""/>
            </a:pPr>
            <a:endParaRPr lang="en-IN" b="0" strike="noStrike" spc="-1" dirty="0" smtClean="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rPr>
              <a:t>Add further entries and follow the same process as seen till now.</a:t>
            </a:r>
          </a:p>
          <a:p>
            <a:pPr marL="432000" indent="-322200" algn="just">
              <a:lnSpc>
                <a:spcPct val="100000"/>
              </a:lnSpc>
              <a:buClr>
                <a:srgbClr val="000000"/>
              </a:buClr>
              <a:buSzPct val="45000"/>
              <a:buFont typeface="Wingdings" charset="2"/>
              <a:buChar char=""/>
            </a:pPr>
            <a:endParaRPr lang="en-IN" spc="-1" dirty="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endParaRPr lang="en-IN" b="0" strike="noStrike" spc="-1" dirty="0">
              <a:solidFill>
                <a:srgbClr val="000000"/>
              </a:solidFill>
              <a:uFill>
                <a:solidFill>
                  <a:srgbClr val="FFFFFF"/>
                </a:solidFill>
              </a:uFill>
              <a:latin typeface="Arial"/>
            </a:endParaRPr>
          </a:p>
        </p:txBody>
      </p:sp>
      <p:sp>
        <p:nvSpPr>
          <p:cNvPr id="95"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1.78</a:t>
            </a:r>
            <a:endParaRPr lang="en-IN" sz="1800" b="0" strike="noStrike" spc="-1" dirty="0">
              <a:solidFill>
                <a:srgbClr val="000000"/>
              </a:solidFill>
              <a:uFill>
                <a:solidFill>
                  <a:srgbClr val="FFFFFF"/>
                </a:solidFill>
              </a:uFill>
              <a:latin typeface="Arial"/>
            </a:endParaRPr>
          </a:p>
        </p:txBody>
      </p:sp>
      <p:pic>
        <p:nvPicPr>
          <p:cNvPr id="96" name="Picture 95"/>
          <p:cNvPicPr/>
          <p:nvPr/>
        </p:nvPicPr>
        <p:blipFill>
          <a:blip r:embed="rId2"/>
          <a:stretch/>
        </p:blipFill>
        <p:spPr>
          <a:xfrm>
            <a:off x="5472000" y="216000"/>
            <a:ext cx="3966840" cy="7054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504000" y="1769040"/>
            <a:ext cx="5069712" cy="521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b="0" strike="noStrike" spc="-1" dirty="0">
                <a:solidFill>
                  <a:srgbClr val="000000"/>
                </a:solidFill>
                <a:uFill>
                  <a:solidFill>
                    <a:srgbClr val="FFFFFF"/>
                  </a:solidFill>
                </a:uFill>
                <a:latin typeface="Arial"/>
                <a:ea typeface="DejaVu Sans"/>
              </a:rPr>
              <a:t> Daily expense page will be displayed </a:t>
            </a:r>
            <a:r>
              <a:rPr lang="en-IN" b="0" strike="noStrike" spc="-1" dirty="0" smtClean="0">
                <a:solidFill>
                  <a:srgbClr val="000000"/>
                </a:solidFill>
                <a:uFill>
                  <a:solidFill>
                    <a:srgbClr val="FFFFFF"/>
                  </a:solidFill>
                </a:uFill>
                <a:latin typeface="Arial"/>
                <a:ea typeface="DejaVu Sans"/>
              </a:rPr>
              <a:t>to the </a:t>
            </a:r>
            <a:r>
              <a:rPr lang="en-IN" b="0" strike="noStrike" spc="-1" dirty="0">
                <a:solidFill>
                  <a:srgbClr val="000000"/>
                </a:solidFill>
                <a:uFill>
                  <a:solidFill>
                    <a:srgbClr val="FFFFFF"/>
                  </a:solidFill>
                </a:uFill>
                <a:latin typeface="Arial"/>
                <a:ea typeface="DejaVu Sans"/>
              </a:rPr>
              <a:t>user.</a:t>
            </a:r>
            <a:endParaRPr lang="en-IN"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ea typeface="DejaVu Sans"/>
              </a:rPr>
              <a:t>Daily expenses are supposed to be added every day date wise and print out is supposed to be submitted every day </a:t>
            </a:r>
            <a:r>
              <a:rPr lang="en-IN" spc="-1" dirty="0" smtClean="0">
                <a:solidFill>
                  <a:srgbClr val="000000"/>
                </a:solidFill>
                <a:uFill>
                  <a:solidFill>
                    <a:srgbClr val="FFFFFF"/>
                  </a:solidFill>
                </a:uFill>
                <a:latin typeface="Arial"/>
                <a:ea typeface="DejaVu Sans"/>
              </a:rPr>
              <a:t>to election officer.</a:t>
            </a:r>
          </a:p>
          <a:p>
            <a:pPr marL="432000" indent="-322200">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ea typeface="DejaVu Sans"/>
              </a:rPr>
              <a:t>Expense heads and sub heads are to be downloaded first and</a:t>
            </a:r>
          </a:p>
          <a:p>
            <a:pPr marL="432000" indent="-322200">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ea typeface="DejaVu Sans"/>
              </a:rPr>
              <a:t>To </a:t>
            </a:r>
            <a:r>
              <a:rPr lang="en-IN" b="0" strike="noStrike" spc="-1" dirty="0">
                <a:solidFill>
                  <a:srgbClr val="000000"/>
                </a:solidFill>
                <a:uFill>
                  <a:solidFill>
                    <a:srgbClr val="FFFFFF"/>
                  </a:solidFill>
                </a:uFill>
                <a:latin typeface="Arial"/>
                <a:ea typeface="DejaVu Sans"/>
              </a:rPr>
              <a:t>download standard  rates click on ‘Menu’ option</a:t>
            </a:r>
            <a:r>
              <a:rPr lang="en-IN" b="0" strike="noStrike" spc="-1" dirty="0" smtClean="0">
                <a:solidFill>
                  <a:srgbClr val="000000"/>
                </a:solidFill>
                <a:uFill>
                  <a:solidFill>
                    <a:srgbClr val="FFFFFF"/>
                  </a:solidFill>
                </a:uFill>
                <a:latin typeface="Arial"/>
                <a:ea typeface="DejaVu Sans"/>
              </a:rPr>
              <a:t>.</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You can add expenses of those head and sub heads of which standard rates are provided.  You can not add the entry of such sub head whose standard rate is not given.</a:t>
            </a:r>
          </a:p>
          <a:p>
            <a:pPr marL="432000" indent="-322200">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rPr>
              <a:t>As per the selection of Head and sub head provide its quantity/area/Size/</a:t>
            </a:r>
            <a:r>
              <a:rPr lang="en-IN" b="0" strike="noStrike" spc="-1" dirty="0" err="1" smtClean="0">
                <a:solidFill>
                  <a:srgbClr val="000000"/>
                </a:solidFill>
                <a:uFill>
                  <a:solidFill>
                    <a:srgbClr val="FFFFFF"/>
                  </a:solidFill>
                </a:uFill>
                <a:latin typeface="Arial"/>
              </a:rPr>
              <a:t>Nos</a:t>
            </a:r>
            <a:r>
              <a:rPr lang="en-IN" b="0" strike="noStrike" spc="-1" dirty="0" smtClean="0">
                <a:solidFill>
                  <a:srgbClr val="000000"/>
                </a:solidFill>
                <a:uFill>
                  <a:solidFill>
                    <a:srgbClr val="FFFFFF"/>
                  </a:solidFill>
                </a:uFill>
                <a:latin typeface="Arial"/>
              </a:rPr>
              <a:t> used by you.</a:t>
            </a:r>
          </a:p>
          <a:p>
            <a:pPr marL="432000" indent="-322200">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rPr>
              <a:t>Already Standard rate is given of that sub head, you provide your actual rate u paid for that selected sub head</a:t>
            </a:r>
            <a:endParaRPr lang="en-IN" b="0" strike="noStrike" spc="-1" dirty="0">
              <a:solidFill>
                <a:srgbClr val="000000"/>
              </a:solidFill>
              <a:uFill>
                <a:solidFill>
                  <a:srgbClr val="FFFFFF"/>
                </a:solidFill>
              </a:uFill>
              <a:latin typeface="Arial"/>
            </a:endParaRPr>
          </a:p>
        </p:txBody>
      </p:sp>
      <p:pic>
        <p:nvPicPr>
          <p:cNvPr id="41" name="Picture 40"/>
          <p:cNvPicPr/>
          <p:nvPr/>
        </p:nvPicPr>
        <p:blipFill>
          <a:blip r:embed="rId2"/>
          <a:stretch>
            <a:fillRect/>
          </a:stretch>
        </p:blipFill>
        <p:spPr>
          <a:xfrm>
            <a:off x="5760000" y="176360"/>
            <a:ext cx="4030200" cy="7164800"/>
          </a:xfrm>
          <a:prstGeom prst="rect">
            <a:avLst/>
          </a:prstGeom>
          <a:ln>
            <a:noFill/>
          </a:ln>
        </p:spPr>
      </p:pic>
      <p:sp>
        <p:nvSpPr>
          <p:cNvPr id="42"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1.78</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504000" y="1341437"/>
            <a:ext cx="4936680" cy="557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gn="just">
              <a:lnSpc>
                <a:spcPct val="100000"/>
              </a:lnSpc>
              <a:buClr>
                <a:srgbClr val="000000"/>
              </a:buClr>
              <a:buSzPct val="45000"/>
              <a:buFont typeface="Wingdings" charset="2"/>
              <a:buChar char=""/>
            </a:pPr>
            <a:r>
              <a:rPr lang="en-IN" sz="1600" spc="-1" dirty="0">
                <a:solidFill>
                  <a:srgbClr val="000000"/>
                </a:solidFill>
                <a:uFill>
                  <a:solidFill>
                    <a:srgbClr val="FFFFFF"/>
                  </a:solidFill>
                </a:uFill>
              </a:rPr>
              <a:t> </a:t>
            </a:r>
          </a:p>
          <a:p>
            <a:pPr marL="432000" indent="-322200" algn="just">
              <a:lnSpc>
                <a:spcPct val="100000"/>
              </a:lnSpc>
              <a:buClr>
                <a:srgbClr val="000000"/>
              </a:buClr>
              <a:buSzPct val="45000"/>
              <a:buFont typeface="Wingdings" charset="2"/>
              <a:buChar char=""/>
            </a:pPr>
            <a:r>
              <a:rPr lang="en-IN" sz="1600" spc="-1" dirty="0">
                <a:solidFill>
                  <a:srgbClr val="000000"/>
                </a:solidFill>
                <a:uFill>
                  <a:solidFill>
                    <a:srgbClr val="FFFFFF"/>
                  </a:solidFill>
                </a:uFill>
              </a:rPr>
              <a:t>Click on ‘Download Expense and Sub Expense’ to download Expense head and sub expense heads entered by collector officer</a:t>
            </a:r>
            <a:r>
              <a:rPr lang="en-IN" sz="1600" spc="-1" dirty="0" smtClean="0">
                <a:solidFill>
                  <a:srgbClr val="000000"/>
                </a:solidFill>
                <a:uFill>
                  <a:solidFill>
                    <a:srgbClr val="FFFFFF"/>
                  </a:solidFill>
                </a:uFill>
              </a:rPr>
              <a:t>. Or by Municipal Commissioner office for corporation. </a:t>
            </a:r>
            <a:endParaRPr lang="en-IN" sz="1600" spc="-1" dirty="0">
              <a:solidFill>
                <a:srgbClr val="000000"/>
              </a:solidFill>
              <a:uFill>
                <a:solidFill>
                  <a:srgbClr val="FFFFFF"/>
                </a:solidFill>
              </a:uFill>
            </a:endParaRPr>
          </a:p>
          <a:p>
            <a:pPr marL="432000" indent="-322200" algn="just">
              <a:lnSpc>
                <a:spcPct val="100000"/>
              </a:lnSpc>
              <a:buClr>
                <a:srgbClr val="000000"/>
              </a:buClr>
              <a:buSzPct val="45000"/>
              <a:buFont typeface="Wingdings" charset="2"/>
              <a:buChar char=""/>
            </a:pPr>
            <a:endParaRPr lang="en-IN" sz="1600" spc="-1" dirty="0" smtClean="0">
              <a:solidFill>
                <a:srgbClr val="000000"/>
              </a:solidFill>
              <a:uFill>
                <a:solidFill>
                  <a:srgbClr val="FFFFFF"/>
                </a:solidFill>
              </a:uFill>
            </a:endParaRPr>
          </a:p>
          <a:p>
            <a:pPr marL="432000" indent="-322200" algn="just">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rPr>
              <a:t>Please </a:t>
            </a:r>
            <a:r>
              <a:rPr lang="en-IN" sz="1600" spc="-1" dirty="0">
                <a:solidFill>
                  <a:srgbClr val="000000"/>
                </a:solidFill>
                <a:uFill>
                  <a:solidFill>
                    <a:srgbClr val="FFFFFF"/>
                  </a:solidFill>
                </a:uFill>
              </a:rPr>
              <a:t>wait for minute to get download Expense and sub expense heads. </a:t>
            </a:r>
          </a:p>
          <a:p>
            <a:pPr marL="432000" indent="-322200" algn="just">
              <a:lnSpc>
                <a:spcPct val="100000"/>
              </a:lnSpc>
              <a:buClr>
                <a:srgbClr val="000000"/>
              </a:buClr>
              <a:buSzPct val="45000"/>
              <a:buFont typeface="Wingdings" charset="2"/>
              <a:buChar char=""/>
            </a:pPr>
            <a:endParaRPr lang="en-IN" sz="1600" b="0" strike="noStrike" spc="-1" dirty="0" smtClean="0">
              <a:solidFill>
                <a:srgbClr val="000000"/>
              </a:solidFill>
              <a:uFill>
                <a:solidFill>
                  <a:srgbClr val="FFFFFF"/>
                </a:solidFill>
              </a:uFill>
              <a:latin typeface="Arial"/>
              <a:ea typeface="DejaVu Sans"/>
            </a:endParaRPr>
          </a:p>
          <a:p>
            <a:pPr marL="432000" indent="-32220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ea typeface="DejaVu Sans"/>
              </a:rPr>
              <a:t>Then Click </a:t>
            </a:r>
            <a:r>
              <a:rPr lang="en-IN" sz="1600" b="0" strike="noStrike" spc="-1" dirty="0">
                <a:solidFill>
                  <a:srgbClr val="000000"/>
                </a:solidFill>
                <a:uFill>
                  <a:solidFill>
                    <a:srgbClr val="FFFFFF"/>
                  </a:solidFill>
                </a:uFill>
                <a:latin typeface="Arial"/>
                <a:ea typeface="DejaVu Sans"/>
              </a:rPr>
              <a:t>on ‘Download </a:t>
            </a:r>
            <a:r>
              <a:rPr lang="en-IN" sz="1600" b="0" strike="noStrike" spc="-1" dirty="0" smtClean="0">
                <a:solidFill>
                  <a:srgbClr val="000000"/>
                </a:solidFill>
                <a:uFill>
                  <a:solidFill>
                    <a:srgbClr val="FFFFFF"/>
                  </a:solidFill>
                </a:uFill>
                <a:latin typeface="Arial"/>
                <a:ea typeface="DejaVu Sans"/>
              </a:rPr>
              <a:t>Standard Rate’ </a:t>
            </a:r>
            <a:r>
              <a:rPr lang="en-IN" sz="1600" b="0" strike="noStrike" spc="-1" dirty="0">
                <a:solidFill>
                  <a:srgbClr val="000000"/>
                </a:solidFill>
                <a:uFill>
                  <a:solidFill>
                    <a:srgbClr val="FFFFFF"/>
                  </a:solidFill>
                </a:uFill>
                <a:latin typeface="Arial"/>
                <a:ea typeface="DejaVu Sans"/>
              </a:rPr>
              <a:t>option from the given options.</a:t>
            </a:r>
            <a:endParaRPr lang="en-IN" sz="1600" b="0" strike="noStrike" spc="-1" dirty="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endParaRPr lang="en-IN" sz="1600" b="0" strike="noStrike" spc="-1" dirty="0" smtClean="0">
              <a:solidFill>
                <a:srgbClr val="000000"/>
              </a:solidFill>
              <a:uFill>
                <a:solidFill>
                  <a:srgbClr val="FFFFFF"/>
                </a:solidFill>
              </a:uFill>
              <a:latin typeface="Arial"/>
              <a:ea typeface="DejaVu Sans"/>
            </a:endParaRPr>
          </a:p>
          <a:p>
            <a:pPr marL="432000" indent="-32220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ea typeface="DejaVu Sans"/>
              </a:rPr>
              <a:t>Standard </a:t>
            </a:r>
            <a:r>
              <a:rPr lang="en-IN" sz="1600" b="0" strike="noStrike" spc="-1" dirty="0">
                <a:solidFill>
                  <a:srgbClr val="000000"/>
                </a:solidFill>
                <a:uFill>
                  <a:solidFill>
                    <a:srgbClr val="FFFFFF"/>
                  </a:solidFill>
                </a:uFill>
                <a:latin typeface="Arial"/>
                <a:ea typeface="DejaVu Sans"/>
              </a:rPr>
              <a:t>rates entered by ‘Collector officer or collector staff’ will get downloaded here</a:t>
            </a:r>
            <a:r>
              <a:rPr lang="en-IN" sz="1600" b="0" strike="noStrike" spc="-1" dirty="0" smtClean="0">
                <a:solidFill>
                  <a:srgbClr val="000000"/>
                </a:solidFill>
                <a:uFill>
                  <a:solidFill>
                    <a:srgbClr val="FFFFFF"/>
                  </a:solidFill>
                </a:uFill>
                <a:latin typeface="Arial"/>
                <a:ea typeface="DejaVu Sans"/>
              </a:rPr>
              <a:t>. In case of corporation, rate entered by Municipal Commissioner Staff will get downloaded</a:t>
            </a:r>
            <a:endParaRPr lang="en-IN" sz="1600" b="0" strike="noStrike" spc="-1" dirty="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endParaRPr lang="en-IN" sz="1600" b="0" strike="noStrike" spc="-1" dirty="0" smtClean="0">
              <a:solidFill>
                <a:srgbClr val="000000"/>
              </a:solidFill>
              <a:uFill>
                <a:solidFill>
                  <a:srgbClr val="FFFFFF"/>
                </a:solidFill>
              </a:uFill>
              <a:latin typeface="Arial"/>
              <a:ea typeface="DejaVu Sans"/>
            </a:endParaRPr>
          </a:p>
          <a:p>
            <a:pPr marL="432000" indent="-32220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ea typeface="DejaVu Sans"/>
              </a:rPr>
              <a:t>Please </a:t>
            </a:r>
            <a:r>
              <a:rPr lang="en-IN" sz="1600" b="0" strike="noStrike" spc="-1" dirty="0">
                <a:solidFill>
                  <a:srgbClr val="000000"/>
                </a:solidFill>
                <a:uFill>
                  <a:solidFill>
                    <a:srgbClr val="FFFFFF"/>
                  </a:solidFill>
                </a:uFill>
                <a:latin typeface="Arial"/>
                <a:ea typeface="DejaVu Sans"/>
              </a:rPr>
              <a:t>wait for minute to get download Standard rates.</a:t>
            </a:r>
            <a:endParaRPr lang="en-IN" sz="1600" b="0" strike="noStrike" spc="-1" dirty="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To see the downloaded Standard rates and Expense and sub expense heads use the menu “Standard Rate Report”</a:t>
            </a:r>
          </a:p>
          <a:p>
            <a:pPr marL="432000" indent="-322200" algn="just">
              <a:lnSpc>
                <a:spcPct val="100000"/>
              </a:lnSpc>
              <a:buClr>
                <a:srgbClr val="000000"/>
              </a:buClr>
              <a:buSzPct val="45000"/>
              <a:buFont typeface="Wingdings" charset="2"/>
              <a:buChar char=""/>
            </a:pPr>
            <a:endParaRPr lang="en-IN" sz="1600" b="0" strike="noStrike" spc="-1" dirty="0">
              <a:solidFill>
                <a:srgbClr val="000000"/>
              </a:solidFill>
              <a:uFill>
                <a:solidFill>
                  <a:srgbClr val="FFFFFF"/>
                </a:solidFill>
              </a:uFill>
              <a:latin typeface="Arial"/>
            </a:endParaRPr>
          </a:p>
        </p:txBody>
      </p:sp>
      <p:pic>
        <p:nvPicPr>
          <p:cNvPr id="50" name="Picture 49"/>
          <p:cNvPicPr/>
          <p:nvPr/>
        </p:nvPicPr>
        <p:blipFill>
          <a:blip r:embed="rId2"/>
          <a:stretch>
            <a:fillRect/>
          </a:stretch>
        </p:blipFill>
        <p:spPr>
          <a:xfrm>
            <a:off x="5873040" y="348597"/>
            <a:ext cx="3773160" cy="6707840"/>
          </a:xfrm>
          <a:prstGeom prst="rect">
            <a:avLst/>
          </a:prstGeom>
          <a:ln>
            <a:noFill/>
          </a:ln>
        </p:spPr>
      </p:pic>
      <p:sp>
        <p:nvSpPr>
          <p:cNvPr id="51"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1.78</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1"/>
          <p:cNvSpPr/>
          <p:nvPr/>
        </p:nvSpPr>
        <p:spPr>
          <a:xfrm>
            <a:off x="504000" y="1769040"/>
            <a:ext cx="442512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gn="just">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rPr>
              <a:t>Candidate will get massage that ‘Successfully Downloaded”, when Expense heads and sub expense heads are getting download successfully.</a:t>
            </a:r>
          </a:p>
          <a:p>
            <a:pPr marL="432000" indent="-322200" algn="just">
              <a:lnSpc>
                <a:spcPct val="100000"/>
              </a:lnSpc>
              <a:buClr>
                <a:srgbClr val="000000"/>
              </a:buClr>
              <a:buSzPct val="45000"/>
              <a:buFont typeface="Wingdings" charset="2"/>
              <a:buChar char=""/>
            </a:pPr>
            <a:endParaRPr lang="en-IN" sz="1600" spc="-1" dirty="0">
              <a:solidFill>
                <a:srgbClr val="000000"/>
              </a:solidFill>
              <a:uFill>
                <a:solidFill>
                  <a:srgbClr val="FFFFFF"/>
                </a:solidFill>
              </a:uFill>
            </a:endParaRPr>
          </a:p>
          <a:p>
            <a:pPr marL="432000" indent="-322200" algn="just">
              <a:buClr>
                <a:srgbClr val="000000"/>
              </a:buClr>
              <a:buSzPct val="45000"/>
              <a:buFont typeface="Wingdings" charset="2"/>
              <a:buChar char=""/>
            </a:pPr>
            <a:r>
              <a:rPr lang="en-IN" sz="1600" spc="-1" dirty="0">
                <a:solidFill>
                  <a:srgbClr val="000000"/>
                </a:solidFill>
                <a:uFill>
                  <a:solidFill>
                    <a:srgbClr val="FFFFFF"/>
                  </a:solidFill>
                </a:uFill>
              </a:rPr>
              <a:t>User will get </a:t>
            </a:r>
            <a:r>
              <a:rPr lang="en-IN" sz="1600" spc="-1" dirty="0" smtClean="0">
                <a:solidFill>
                  <a:srgbClr val="000000"/>
                </a:solidFill>
                <a:uFill>
                  <a:solidFill>
                    <a:srgbClr val="FFFFFF"/>
                  </a:solidFill>
                </a:uFill>
              </a:rPr>
              <a:t>massage </a:t>
            </a:r>
            <a:r>
              <a:rPr lang="en-IN" sz="1600" spc="-1" dirty="0">
                <a:solidFill>
                  <a:srgbClr val="000000"/>
                </a:solidFill>
                <a:uFill>
                  <a:solidFill>
                    <a:srgbClr val="FFFFFF"/>
                  </a:solidFill>
                </a:uFill>
              </a:rPr>
              <a:t>that </a:t>
            </a:r>
            <a:r>
              <a:rPr lang="en-IN" sz="1600" spc="-1" dirty="0" smtClean="0">
                <a:solidFill>
                  <a:srgbClr val="000000"/>
                </a:solidFill>
                <a:uFill>
                  <a:solidFill>
                    <a:srgbClr val="FFFFFF"/>
                  </a:solidFill>
                </a:uFill>
              </a:rPr>
              <a:t>‘Successfully Downloaded”, </a:t>
            </a:r>
            <a:r>
              <a:rPr lang="en-IN" sz="1600" spc="-1" dirty="0">
                <a:solidFill>
                  <a:srgbClr val="000000"/>
                </a:solidFill>
                <a:uFill>
                  <a:solidFill>
                    <a:srgbClr val="FFFFFF"/>
                  </a:solidFill>
                </a:uFill>
              </a:rPr>
              <a:t>when standard rates are getting download successfully.</a:t>
            </a:r>
          </a:p>
          <a:p>
            <a:pPr marL="432000" indent="-322200" algn="just">
              <a:lnSpc>
                <a:spcPct val="100000"/>
              </a:lnSpc>
              <a:buClr>
                <a:srgbClr val="000000"/>
              </a:buClr>
              <a:buSzPct val="45000"/>
              <a:buFont typeface="Wingdings" charset="2"/>
              <a:buChar char=""/>
            </a:pPr>
            <a:endParaRPr lang="en-IN" sz="1600" spc="-1" dirty="0" smtClean="0">
              <a:solidFill>
                <a:srgbClr val="000000"/>
              </a:solidFill>
              <a:uFill>
                <a:solidFill>
                  <a:srgbClr val="FFFFFF"/>
                </a:solidFill>
              </a:uFill>
            </a:endParaRPr>
          </a:p>
          <a:p>
            <a:pPr marL="432000" indent="-322200" algn="just">
              <a:lnSpc>
                <a:spcPct val="100000"/>
              </a:lnSpc>
              <a:buClr>
                <a:srgbClr val="000000"/>
              </a:buClr>
              <a:buSzPct val="45000"/>
              <a:buFont typeface="Wingdings" charset="2"/>
              <a:buChar char=""/>
            </a:pPr>
            <a:endParaRPr lang="en-IN" sz="1600" b="0" strike="noStrike" spc="-1" dirty="0">
              <a:solidFill>
                <a:srgbClr val="000000"/>
              </a:solidFill>
              <a:uFill>
                <a:solidFill>
                  <a:srgbClr val="FFFFFF"/>
                </a:solidFill>
              </a:uFill>
              <a:latin typeface="Arial"/>
            </a:endParaRPr>
          </a:p>
        </p:txBody>
      </p:sp>
      <p:pic>
        <p:nvPicPr>
          <p:cNvPr id="53" name="Picture 52"/>
          <p:cNvPicPr/>
          <p:nvPr/>
        </p:nvPicPr>
        <p:blipFill>
          <a:blip r:embed="rId2" cstate="print"/>
          <a:stretch/>
        </p:blipFill>
        <p:spPr>
          <a:xfrm>
            <a:off x="5502960" y="648000"/>
            <a:ext cx="3723840" cy="6622200"/>
          </a:xfrm>
          <a:prstGeom prst="rect">
            <a:avLst/>
          </a:prstGeom>
          <a:ln>
            <a:noFill/>
          </a:ln>
        </p:spPr>
      </p:pic>
      <p:sp>
        <p:nvSpPr>
          <p:cNvPr id="54"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1.78</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ustomShape 1"/>
          <p:cNvSpPr/>
          <p:nvPr/>
        </p:nvSpPr>
        <p:spPr>
          <a:xfrm>
            <a:off x="504000" y="1769040"/>
            <a:ext cx="442512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gn="just">
              <a:lnSpc>
                <a:spcPct val="100000"/>
              </a:lnSpc>
              <a:buClr>
                <a:srgbClr val="000000"/>
              </a:buClr>
              <a:buSzPct val="45000"/>
              <a:buFont typeface="Wingdings" charset="2"/>
              <a:buChar char=""/>
            </a:pPr>
            <a:r>
              <a:rPr lang="en-IN" b="0" strike="noStrike" spc="-1" dirty="0">
                <a:solidFill>
                  <a:srgbClr val="000000"/>
                </a:solidFill>
                <a:uFill>
                  <a:solidFill>
                    <a:srgbClr val="FFFFFF"/>
                  </a:solidFill>
                </a:uFill>
                <a:latin typeface="Arial"/>
                <a:ea typeface="DejaVu Sans"/>
              </a:rPr>
              <a:t>On the Daily expense </a:t>
            </a:r>
            <a:r>
              <a:rPr lang="en-IN" b="0" strike="noStrike" spc="-1" dirty="0" smtClean="0">
                <a:solidFill>
                  <a:srgbClr val="000000"/>
                </a:solidFill>
                <a:uFill>
                  <a:solidFill>
                    <a:srgbClr val="FFFFFF"/>
                  </a:solidFill>
                </a:uFill>
                <a:latin typeface="Arial"/>
                <a:ea typeface="DejaVu Sans"/>
              </a:rPr>
              <a:t>pag</a:t>
            </a:r>
            <a:r>
              <a:rPr lang="en-IN" spc="-1" dirty="0" smtClean="0">
                <a:solidFill>
                  <a:srgbClr val="000000"/>
                </a:solidFill>
                <a:uFill>
                  <a:solidFill>
                    <a:srgbClr val="FFFFFF"/>
                  </a:solidFill>
                </a:uFill>
                <a:latin typeface="Arial"/>
                <a:ea typeface="DejaVu Sans"/>
              </a:rPr>
              <a:t>e </a:t>
            </a:r>
            <a:r>
              <a:rPr lang="en-IN" b="0" strike="noStrike" spc="-1" dirty="0" smtClean="0">
                <a:solidFill>
                  <a:srgbClr val="000000"/>
                </a:solidFill>
                <a:uFill>
                  <a:solidFill>
                    <a:srgbClr val="FFFFFF"/>
                  </a:solidFill>
                </a:uFill>
                <a:latin typeface="Arial"/>
                <a:ea typeface="DejaVu Sans"/>
              </a:rPr>
              <a:t>click </a:t>
            </a:r>
            <a:r>
              <a:rPr lang="en-IN" b="0" strike="noStrike" spc="-1" dirty="0">
                <a:solidFill>
                  <a:srgbClr val="000000"/>
                </a:solidFill>
                <a:uFill>
                  <a:solidFill>
                    <a:srgbClr val="FFFFFF"/>
                  </a:solidFill>
                </a:uFill>
                <a:latin typeface="Arial"/>
                <a:ea typeface="DejaVu Sans"/>
              </a:rPr>
              <a:t>on ‘Date’ to select date for which </a:t>
            </a:r>
            <a:r>
              <a:rPr lang="en-IN" b="0" strike="noStrike" spc="-1" dirty="0" smtClean="0">
                <a:solidFill>
                  <a:srgbClr val="000000"/>
                </a:solidFill>
                <a:uFill>
                  <a:solidFill>
                    <a:srgbClr val="FFFFFF"/>
                  </a:solidFill>
                </a:uFill>
                <a:latin typeface="Arial"/>
                <a:ea typeface="DejaVu Sans"/>
              </a:rPr>
              <a:t>you want </a:t>
            </a:r>
            <a:r>
              <a:rPr lang="en-IN" b="0" strike="noStrike" spc="-1" dirty="0">
                <a:solidFill>
                  <a:srgbClr val="000000"/>
                </a:solidFill>
                <a:uFill>
                  <a:solidFill>
                    <a:srgbClr val="FFFFFF"/>
                  </a:solidFill>
                </a:uFill>
                <a:latin typeface="Arial"/>
                <a:ea typeface="DejaVu Sans"/>
              </a:rPr>
              <a:t>to enter daily expenses</a:t>
            </a:r>
            <a:r>
              <a:rPr lang="en-IN" b="0" strike="noStrike" spc="-1" dirty="0" smtClean="0">
                <a:solidFill>
                  <a:srgbClr val="000000"/>
                </a:solidFill>
                <a:uFill>
                  <a:solidFill>
                    <a:srgbClr val="FFFFFF"/>
                  </a:solidFill>
                </a:uFill>
                <a:latin typeface="Arial"/>
                <a:ea typeface="DejaVu Sans"/>
              </a:rPr>
              <a:t>.</a:t>
            </a:r>
          </a:p>
          <a:p>
            <a:pPr marL="432000" indent="-322200" algn="just">
              <a:lnSpc>
                <a:spcPct val="100000"/>
              </a:lnSpc>
              <a:buClr>
                <a:srgbClr val="000000"/>
              </a:buClr>
              <a:buSzPct val="45000"/>
              <a:buFont typeface="Wingdings" charset="2"/>
              <a:buChar char=""/>
            </a:pPr>
            <a:endParaRPr lang="en-IN" b="0" strike="noStrike" spc="-1" dirty="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b="0" strike="noStrike" spc="-1" dirty="0">
                <a:solidFill>
                  <a:srgbClr val="000000"/>
                </a:solidFill>
                <a:uFill>
                  <a:solidFill>
                    <a:srgbClr val="FFFFFF"/>
                  </a:solidFill>
                </a:uFill>
                <a:latin typeface="Arial"/>
                <a:ea typeface="DejaVu Sans"/>
              </a:rPr>
              <a:t>Select date </a:t>
            </a:r>
            <a:r>
              <a:rPr lang="en-IN" b="0" strike="noStrike" spc="-1" dirty="0" smtClean="0">
                <a:solidFill>
                  <a:srgbClr val="000000"/>
                </a:solidFill>
                <a:uFill>
                  <a:solidFill>
                    <a:srgbClr val="FFFFFF"/>
                  </a:solidFill>
                </a:uFill>
                <a:latin typeface="Arial"/>
                <a:ea typeface="DejaVu Sans"/>
              </a:rPr>
              <a:t>of which you have to add entry and </a:t>
            </a:r>
            <a:r>
              <a:rPr lang="en-IN" b="0" strike="noStrike" spc="-1" dirty="0">
                <a:solidFill>
                  <a:srgbClr val="000000"/>
                </a:solidFill>
                <a:uFill>
                  <a:solidFill>
                    <a:srgbClr val="FFFFFF"/>
                  </a:solidFill>
                </a:uFill>
                <a:latin typeface="Arial"/>
                <a:ea typeface="DejaVu Sans"/>
              </a:rPr>
              <a:t>click on </a:t>
            </a:r>
            <a:r>
              <a:rPr lang="en-IN" b="0" strike="noStrike" spc="-1" dirty="0" smtClean="0">
                <a:solidFill>
                  <a:srgbClr val="000000"/>
                </a:solidFill>
                <a:uFill>
                  <a:solidFill>
                    <a:srgbClr val="FFFFFF"/>
                  </a:solidFill>
                </a:uFill>
                <a:latin typeface="Arial"/>
                <a:ea typeface="DejaVu Sans"/>
              </a:rPr>
              <a:t>‘SET’. </a:t>
            </a:r>
            <a:endParaRPr lang="en-IN" b="0" strike="noStrike" spc="-1" dirty="0">
              <a:solidFill>
                <a:srgbClr val="000000"/>
              </a:solidFill>
              <a:uFill>
                <a:solidFill>
                  <a:srgbClr val="FFFFFF"/>
                </a:solidFill>
              </a:uFill>
              <a:latin typeface="Arial"/>
            </a:endParaRPr>
          </a:p>
        </p:txBody>
      </p:sp>
      <p:pic>
        <p:nvPicPr>
          <p:cNvPr id="56" name="Picture 55"/>
          <p:cNvPicPr/>
          <p:nvPr/>
        </p:nvPicPr>
        <p:blipFill>
          <a:blip r:embed="rId2"/>
          <a:stretch>
            <a:fillRect/>
          </a:stretch>
        </p:blipFill>
        <p:spPr>
          <a:xfrm>
            <a:off x="5523120" y="432860"/>
            <a:ext cx="3683520" cy="6548480"/>
          </a:xfrm>
          <a:prstGeom prst="rect">
            <a:avLst/>
          </a:prstGeom>
          <a:ln>
            <a:noFill/>
          </a:ln>
        </p:spPr>
      </p:pic>
      <p:sp>
        <p:nvSpPr>
          <p:cNvPr id="57"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1.78</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CustomShape 1"/>
          <p:cNvSpPr/>
          <p:nvPr/>
        </p:nvSpPr>
        <p:spPr>
          <a:xfrm>
            <a:off x="504000" y="1769040"/>
            <a:ext cx="442512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gn="just">
              <a:lnSpc>
                <a:spcPct val="100000"/>
              </a:lnSpc>
              <a:buClr>
                <a:srgbClr val="000000"/>
              </a:buClr>
              <a:buSzPct val="45000"/>
              <a:buFont typeface="Wingdings" charset="2"/>
              <a:buChar char=""/>
            </a:pPr>
            <a:r>
              <a:rPr lang="en-IN" b="0" strike="noStrike" spc="-1" dirty="0">
                <a:solidFill>
                  <a:srgbClr val="000000"/>
                </a:solidFill>
                <a:uFill>
                  <a:solidFill>
                    <a:srgbClr val="FFFFFF"/>
                  </a:solidFill>
                </a:uFill>
                <a:latin typeface="Arial"/>
                <a:ea typeface="DejaVu Sans"/>
              </a:rPr>
              <a:t>Click on ‘Expense Head</a:t>
            </a:r>
            <a:r>
              <a:rPr lang="en-IN" b="0" strike="noStrike" spc="-1" dirty="0" smtClean="0">
                <a:solidFill>
                  <a:srgbClr val="000000"/>
                </a:solidFill>
                <a:uFill>
                  <a:solidFill>
                    <a:srgbClr val="FFFFFF"/>
                  </a:solidFill>
                </a:uFill>
                <a:latin typeface="Arial"/>
                <a:ea typeface="DejaVu Sans"/>
              </a:rPr>
              <a:t>’.</a:t>
            </a:r>
          </a:p>
          <a:p>
            <a:pPr marL="432000" indent="-322200" algn="just">
              <a:lnSpc>
                <a:spcPct val="100000"/>
              </a:lnSpc>
              <a:buClr>
                <a:srgbClr val="000000"/>
              </a:buClr>
              <a:buSzPct val="45000"/>
              <a:buFont typeface="Wingdings" charset="2"/>
              <a:buChar char=""/>
            </a:pPr>
            <a:endParaRPr lang="en-IN" b="0" strike="noStrike" spc="-1" dirty="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b="0" strike="noStrike" spc="-1" dirty="0">
                <a:solidFill>
                  <a:srgbClr val="000000"/>
                </a:solidFill>
                <a:uFill>
                  <a:solidFill>
                    <a:srgbClr val="FFFFFF"/>
                  </a:solidFill>
                </a:uFill>
                <a:latin typeface="Arial"/>
                <a:ea typeface="DejaVu Sans"/>
              </a:rPr>
              <a:t>Select expense head from the given list</a:t>
            </a:r>
            <a:r>
              <a:rPr lang="en-IN" b="0" strike="noStrike" spc="-1" dirty="0" smtClean="0">
                <a:solidFill>
                  <a:srgbClr val="000000"/>
                </a:solidFill>
                <a:uFill>
                  <a:solidFill>
                    <a:srgbClr val="FFFFFF"/>
                  </a:solidFill>
                </a:uFill>
                <a:latin typeface="Arial"/>
                <a:ea typeface="DejaVu Sans"/>
              </a:rPr>
              <a:t>.</a:t>
            </a:r>
          </a:p>
          <a:p>
            <a:pPr marL="432000" indent="-322200" algn="just">
              <a:lnSpc>
                <a:spcPct val="100000"/>
              </a:lnSpc>
              <a:buClr>
                <a:srgbClr val="000000"/>
              </a:buClr>
              <a:buSzPct val="45000"/>
              <a:buFont typeface="Wingdings" charset="2"/>
              <a:buChar char=""/>
            </a:pPr>
            <a:endParaRPr lang="en-IN" spc="-1" dirty="0" smtClean="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There are total 8 main expense heads.</a:t>
            </a:r>
            <a:endParaRPr lang="en-IN" b="0" strike="noStrike" spc="-1" dirty="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endParaRPr lang="en-IN" b="0" strike="noStrike" spc="-1" dirty="0" smtClean="0">
              <a:solidFill>
                <a:srgbClr val="000000"/>
              </a:solidFill>
              <a:uFill>
                <a:solidFill>
                  <a:srgbClr val="FFFFFF"/>
                </a:solidFill>
              </a:uFill>
              <a:latin typeface="Arial"/>
              <a:ea typeface="DejaVu Sans"/>
            </a:endParaRPr>
          </a:p>
          <a:p>
            <a:pPr marL="432000" indent="-322200" algn="just">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ea typeface="DejaVu Sans"/>
              </a:rPr>
              <a:t>Each main head have multiple sub heads.</a:t>
            </a:r>
          </a:p>
          <a:p>
            <a:pPr marL="432000" indent="-322200" algn="just">
              <a:lnSpc>
                <a:spcPct val="100000"/>
              </a:lnSpc>
              <a:buClr>
                <a:srgbClr val="000000"/>
              </a:buClr>
              <a:buSzPct val="45000"/>
              <a:buFont typeface="Wingdings" charset="2"/>
              <a:buChar char=""/>
            </a:pPr>
            <a:endParaRPr lang="en-IN" b="0" strike="noStrike" spc="-1" dirty="0">
              <a:solidFill>
                <a:srgbClr val="000000"/>
              </a:solidFill>
              <a:uFill>
                <a:solidFill>
                  <a:srgbClr val="FFFFFF"/>
                </a:solidFill>
              </a:uFill>
              <a:latin typeface="Arial"/>
            </a:endParaRPr>
          </a:p>
        </p:txBody>
      </p:sp>
      <p:pic>
        <p:nvPicPr>
          <p:cNvPr id="59" name="Picture 58"/>
          <p:cNvPicPr/>
          <p:nvPr/>
        </p:nvPicPr>
        <p:blipFill>
          <a:blip r:embed="rId2"/>
          <a:stretch/>
        </p:blipFill>
        <p:spPr>
          <a:xfrm>
            <a:off x="5503320" y="360000"/>
            <a:ext cx="3723480" cy="6622200"/>
          </a:xfrm>
          <a:prstGeom prst="rect">
            <a:avLst/>
          </a:prstGeom>
          <a:ln>
            <a:noFill/>
          </a:ln>
        </p:spPr>
      </p:pic>
      <p:sp>
        <p:nvSpPr>
          <p:cNvPr id="60"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1.78</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04000" y="1769040"/>
            <a:ext cx="442512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gn="just">
              <a:lnSpc>
                <a:spcPct val="100000"/>
              </a:lnSpc>
              <a:buClr>
                <a:srgbClr val="000000"/>
              </a:buClr>
              <a:buSzPct val="45000"/>
              <a:buFont typeface="Wingdings" charset="2"/>
              <a:buChar char=""/>
            </a:pPr>
            <a:r>
              <a:rPr lang="en-IN" b="0" strike="noStrike" spc="-1" dirty="0">
                <a:solidFill>
                  <a:srgbClr val="000000"/>
                </a:solidFill>
                <a:uFill>
                  <a:solidFill>
                    <a:srgbClr val="FFFFFF"/>
                  </a:solidFill>
                </a:uFill>
                <a:latin typeface="Arial"/>
                <a:ea typeface="DejaVu Sans"/>
              </a:rPr>
              <a:t>Click on ‘sub expense head</a:t>
            </a:r>
            <a:r>
              <a:rPr lang="en-IN" b="0" strike="noStrike" spc="-1" dirty="0" smtClean="0">
                <a:solidFill>
                  <a:srgbClr val="000000"/>
                </a:solidFill>
                <a:uFill>
                  <a:solidFill>
                    <a:srgbClr val="FFFFFF"/>
                  </a:solidFill>
                </a:uFill>
                <a:latin typeface="Arial"/>
                <a:ea typeface="DejaVu Sans"/>
              </a:rPr>
              <a:t>’.</a:t>
            </a:r>
          </a:p>
          <a:p>
            <a:pPr marL="432000" indent="-322200" algn="just">
              <a:lnSpc>
                <a:spcPct val="100000"/>
              </a:lnSpc>
              <a:buClr>
                <a:srgbClr val="000000"/>
              </a:buClr>
              <a:buSzPct val="45000"/>
              <a:buFont typeface="Wingdings" charset="2"/>
              <a:buChar char=""/>
            </a:pPr>
            <a:endParaRPr lang="en-IN" b="0" strike="noStrike" spc="-1" dirty="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b="0" strike="noStrike" spc="-1" dirty="0">
                <a:solidFill>
                  <a:srgbClr val="000000"/>
                </a:solidFill>
                <a:uFill>
                  <a:solidFill>
                    <a:srgbClr val="FFFFFF"/>
                  </a:solidFill>
                </a:uFill>
                <a:latin typeface="Arial"/>
                <a:ea typeface="DejaVu Sans"/>
              </a:rPr>
              <a:t>Select ‘sub expense head from the given list</a:t>
            </a:r>
            <a:r>
              <a:rPr lang="en-IN" b="0" strike="noStrike" spc="-1" dirty="0" smtClean="0">
                <a:solidFill>
                  <a:srgbClr val="000000"/>
                </a:solidFill>
                <a:uFill>
                  <a:solidFill>
                    <a:srgbClr val="FFFFFF"/>
                  </a:solidFill>
                </a:uFill>
                <a:latin typeface="Arial"/>
                <a:ea typeface="DejaVu Sans"/>
              </a:rPr>
              <a:t>.</a:t>
            </a:r>
          </a:p>
          <a:p>
            <a:pPr marL="432000" indent="-322200" algn="just">
              <a:lnSpc>
                <a:spcPct val="100000"/>
              </a:lnSpc>
              <a:buClr>
                <a:srgbClr val="000000"/>
              </a:buClr>
              <a:buSzPct val="45000"/>
              <a:buFont typeface="Wingdings" charset="2"/>
              <a:buChar char=""/>
            </a:pPr>
            <a:endParaRPr lang="en-IN" spc="-1" dirty="0" smtClean="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Any no of multiple entries of same Head and Sub Expense Head can be added as required.</a:t>
            </a:r>
            <a:endParaRPr lang="en-IN" b="0" strike="noStrike" spc="-1" dirty="0">
              <a:solidFill>
                <a:srgbClr val="000000"/>
              </a:solidFill>
              <a:uFill>
                <a:solidFill>
                  <a:srgbClr val="FFFFFF"/>
                </a:solidFill>
              </a:uFill>
              <a:latin typeface="Arial"/>
            </a:endParaRPr>
          </a:p>
        </p:txBody>
      </p:sp>
      <p:pic>
        <p:nvPicPr>
          <p:cNvPr id="62" name="Picture 61"/>
          <p:cNvPicPr/>
          <p:nvPr/>
        </p:nvPicPr>
        <p:blipFill>
          <a:blip r:embed="rId2"/>
          <a:stretch/>
        </p:blipFill>
        <p:spPr>
          <a:xfrm>
            <a:off x="5482800" y="576000"/>
            <a:ext cx="3764520" cy="6694200"/>
          </a:xfrm>
          <a:prstGeom prst="rect">
            <a:avLst/>
          </a:prstGeom>
          <a:ln>
            <a:noFill/>
          </a:ln>
        </p:spPr>
      </p:pic>
      <p:sp>
        <p:nvSpPr>
          <p:cNvPr id="63"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1.78</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541080" y="1591920"/>
            <a:ext cx="4880232" cy="5814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As per your entered quantity and rate, Total  amount of the selected item is displayed below “Total “.</a:t>
            </a:r>
          </a:p>
          <a:p>
            <a:pPr marL="432000" indent="-322200" algn="just">
              <a:lnSpc>
                <a:spcPct val="100000"/>
              </a:lnSpc>
              <a:buClr>
                <a:srgbClr val="000000"/>
              </a:buClr>
              <a:buSzPct val="45000"/>
              <a:buFont typeface="Wingdings" charset="2"/>
              <a:buChar char=""/>
            </a:pPr>
            <a:endParaRPr lang="en-IN" spc="-1" dirty="0" smtClean="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Select the option whether you have paid the bill full or partially. </a:t>
            </a:r>
            <a:r>
              <a:rPr lang="en-IN" sz="1800" b="0" strike="noStrike" spc="-1" dirty="0" smtClean="0">
                <a:solidFill>
                  <a:srgbClr val="000000"/>
                </a:solidFill>
                <a:uFill>
                  <a:solidFill>
                    <a:srgbClr val="FFFFFF"/>
                  </a:solidFill>
                </a:uFill>
                <a:latin typeface="Arial"/>
              </a:rPr>
              <a:t>Select the option whether you have paid the bill cash or by cheque.</a:t>
            </a:r>
          </a:p>
          <a:p>
            <a:pPr marL="432000" indent="-322200" algn="just">
              <a:lnSpc>
                <a:spcPct val="100000"/>
              </a:lnSpc>
              <a:buClr>
                <a:srgbClr val="000000"/>
              </a:buClr>
              <a:buSzPct val="45000"/>
              <a:buFont typeface="Wingdings" charset="2"/>
              <a:buChar char=""/>
            </a:pPr>
            <a:endParaRPr lang="en-IN" spc="-1" dirty="0" smtClean="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Amount actually is not too much. </a:t>
            </a:r>
            <a:br>
              <a:rPr lang="en-IN" spc="-1" dirty="0" smtClean="0">
                <a:solidFill>
                  <a:srgbClr val="000000"/>
                </a:solidFill>
                <a:uFill>
                  <a:solidFill>
                    <a:srgbClr val="FFFFFF"/>
                  </a:solidFill>
                </a:uFill>
                <a:latin typeface="Arial"/>
              </a:rPr>
            </a:br>
            <a:r>
              <a:rPr lang="en-IN" spc="-1" dirty="0" smtClean="0">
                <a:solidFill>
                  <a:srgbClr val="000000"/>
                </a:solidFill>
                <a:uFill>
                  <a:solidFill>
                    <a:srgbClr val="FFFFFF"/>
                  </a:solidFill>
                </a:uFill>
                <a:latin typeface="Arial"/>
              </a:rPr>
              <a:t>If you are paying partial then “Total” and “Amount” will be different. Enter Amount paid, Balance payment to be paid latter will also be displayed in “Balance Payment”.</a:t>
            </a:r>
          </a:p>
          <a:p>
            <a:pPr marL="432000" indent="-322200" algn="just">
              <a:lnSpc>
                <a:spcPct val="100000"/>
              </a:lnSpc>
              <a:buClr>
                <a:srgbClr val="000000"/>
              </a:buClr>
              <a:buSzPct val="45000"/>
              <a:buFont typeface="Wingdings" charset="2"/>
              <a:buChar char=""/>
            </a:pPr>
            <a:endParaRPr lang="en-IN" sz="1800" b="0" strike="noStrike" spc="-1" dirty="0">
              <a:solidFill>
                <a:srgbClr val="000000"/>
              </a:solidFill>
              <a:uFill>
                <a:solidFill>
                  <a:srgbClr val="FFFFFF"/>
                </a:solidFill>
              </a:uFill>
              <a:latin typeface="Arial"/>
            </a:endParaRPr>
          </a:p>
          <a:p>
            <a:pPr marL="432000" indent="-322200" algn="just">
              <a:buClr>
                <a:srgbClr val="000000"/>
              </a:buClr>
              <a:buSzPct val="45000"/>
              <a:buFont typeface="Wingdings" charset="2"/>
              <a:buChar char=""/>
            </a:pPr>
            <a:r>
              <a:rPr lang="en-IN" spc="-1" dirty="0">
                <a:solidFill>
                  <a:srgbClr val="000000"/>
                </a:solidFill>
                <a:uFill>
                  <a:solidFill>
                    <a:srgbClr val="FFFFFF"/>
                  </a:solidFill>
                </a:uFill>
              </a:rPr>
              <a:t>U have to enter the vendor name, his mobile no, if the entry is related to any  government then provide the landline no if it is not available then provide “9999999999” it indicate that the office don’t have even landline no.</a:t>
            </a:r>
          </a:p>
          <a:p>
            <a:pPr marL="432000" indent="-322200" algn="just">
              <a:lnSpc>
                <a:spcPct val="100000"/>
              </a:lnSpc>
              <a:buClr>
                <a:srgbClr val="000000"/>
              </a:buClr>
              <a:buSzPct val="45000"/>
              <a:buFont typeface="Wingdings" charset="2"/>
              <a:buChar char=""/>
            </a:pPr>
            <a:endParaRPr lang="en-IN" sz="1800" b="0" strike="noStrike" spc="-1" dirty="0">
              <a:solidFill>
                <a:srgbClr val="000000"/>
              </a:solidFill>
              <a:uFill>
                <a:solidFill>
                  <a:srgbClr val="FFFFFF"/>
                </a:solidFill>
              </a:uFill>
              <a:latin typeface="Arial"/>
            </a:endParaRPr>
          </a:p>
        </p:txBody>
      </p:sp>
      <p:pic>
        <p:nvPicPr>
          <p:cNvPr id="44" name="Picture 43"/>
          <p:cNvPicPr/>
          <p:nvPr/>
        </p:nvPicPr>
        <p:blipFill>
          <a:blip r:embed="rId2"/>
          <a:stretch>
            <a:fillRect/>
          </a:stretch>
        </p:blipFill>
        <p:spPr>
          <a:xfrm>
            <a:off x="5644800" y="179760"/>
            <a:ext cx="3785400" cy="6729600"/>
          </a:xfrm>
          <a:prstGeom prst="rect">
            <a:avLst/>
          </a:prstGeom>
          <a:ln>
            <a:noFill/>
          </a:ln>
        </p:spPr>
      </p:pic>
      <p:sp>
        <p:nvSpPr>
          <p:cNvPr id="45"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1.78</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504000" y="1769039"/>
            <a:ext cx="4917312" cy="5515997"/>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Provide the Bill no of the entry. If you can’t get Bill no then provide your self created voucher no for that payment.</a:t>
            </a:r>
          </a:p>
          <a:p>
            <a:pPr marL="432000" indent="-322200" algn="just">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If you had paid your self then use “Self” option or if this is done by party for you then use “By Party” option. If the expenses are done by any friend or relative for you then “By  Other” is to be used. Provide that friend name and mobile no.</a:t>
            </a:r>
          </a:p>
          <a:p>
            <a:pPr marL="432000" indent="-32220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Press “Submit” button to save the entry. </a:t>
            </a:r>
          </a:p>
          <a:p>
            <a:pPr marL="432000" indent="-32220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To see your added entries  use “Daily Expense Report” from upper “MENU”</a:t>
            </a:r>
          </a:p>
          <a:p>
            <a:pPr marL="432000" indent="-32220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U can update entry if require. From “Daily Expense Report” touch the entry which u want to modify, it will appear on main screen again, correct it and press “Update” button.</a:t>
            </a:r>
          </a:p>
          <a:p>
            <a:pPr marL="432000" indent="-322200" algn="just">
              <a:lnSpc>
                <a:spcPct val="100000"/>
              </a:lnSpc>
              <a:buClr>
                <a:srgbClr val="000000"/>
              </a:buClr>
              <a:buSzPct val="45000"/>
              <a:buFont typeface="Wingdings" charset="2"/>
              <a:buChar char=""/>
            </a:pPr>
            <a:endParaRPr lang="en-IN" spc="-1" dirty="0" smtClean="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At last Press “Upload” to upload entry to server. Entry once uploaded can’t be changed.</a:t>
            </a:r>
            <a:endParaRPr lang="en-IN" sz="1800" b="0" strike="noStrike" spc="-1" dirty="0">
              <a:solidFill>
                <a:srgbClr val="000000"/>
              </a:solidFill>
              <a:uFill>
                <a:solidFill>
                  <a:srgbClr val="FFFFFF"/>
                </a:solidFill>
              </a:uFill>
              <a:latin typeface="Arial"/>
            </a:endParaRPr>
          </a:p>
        </p:txBody>
      </p:sp>
      <p:pic>
        <p:nvPicPr>
          <p:cNvPr id="47" name="Picture 46"/>
          <p:cNvPicPr/>
          <p:nvPr/>
        </p:nvPicPr>
        <p:blipFill>
          <a:blip r:embed="rId2"/>
          <a:stretch>
            <a:fillRect/>
          </a:stretch>
        </p:blipFill>
        <p:spPr>
          <a:xfrm>
            <a:off x="5831280" y="495020"/>
            <a:ext cx="3526920" cy="6270080"/>
          </a:xfrm>
          <a:prstGeom prst="rect">
            <a:avLst/>
          </a:prstGeom>
          <a:ln>
            <a:noFill/>
          </a:ln>
        </p:spPr>
      </p:pic>
      <p:sp>
        <p:nvSpPr>
          <p:cNvPr id="48"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1.78</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519</TotalTime>
  <Words>962</Words>
  <Application>LibreOffice/5.1.4.2$Linux_X86_64 LibreOffice_project/10m0$Build-2</Application>
  <PresentationFormat>Custom</PresentationFormat>
  <Paragraphs>90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dc:creator>
  <cp:lastModifiedBy>Sai</cp:lastModifiedBy>
  <cp:revision>66</cp:revision>
  <dcterms:created xsi:type="dcterms:W3CDTF">2016-11-28T10:47:47Z</dcterms:created>
  <dcterms:modified xsi:type="dcterms:W3CDTF">2017-02-01T23:57:54Z</dcterms:modified>
  <dc:language>en-IN</dc:language>
</cp:coreProperties>
</file>