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0080625" cy="7559675"/>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1206" y="-96"/>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769040"/>
            <a:ext cx="12132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58280"/>
            <a:ext cx="12132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6628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66280" y="405828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5828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769040"/>
            <a:ext cx="12132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504000" y="1769040"/>
            <a:ext cx="12132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cstate="print"/>
          <a:stretch/>
        </p:blipFill>
        <p:spPr>
          <a:xfrm>
            <a:off x="503640" y="3911760"/>
            <a:ext cx="121320" cy="96480"/>
          </a:xfrm>
          <a:prstGeom prst="rect">
            <a:avLst/>
          </a:prstGeom>
          <a:ln>
            <a:noFill/>
          </a:ln>
        </p:spPr>
      </p:pic>
      <p:pic>
        <p:nvPicPr>
          <p:cNvPr id="36" name="Picture 35"/>
          <p:cNvPicPr/>
          <p:nvPr/>
        </p:nvPicPr>
        <p:blipFill>
          <a:blip r:embed="rId2" cstate="print"/>
          <a:stretch/>
        </p:blipFill>
        <p:spPr>
          <a:xfrm>
            <a:off x="503640" y="3911760"/>
            <a:ext cx="121320" cy="964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86040"/>
            <a:ext cx="121320" cy="7748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769040"/>
            <a:ext cx="12132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5904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66280" y="1769040"/>
            <a:ext cx="5904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69480" cy="58420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5828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66280" y="1769040"/>
            <a:ext cx="5904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769040"/>
            <a:ext cx="59040" cy="4382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6628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66280" y="405828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66280" y="1769040"/>
            <a:ext cx="5904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58280"/>
            <a:ext cx="121320" cy="20901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69480" cy="12600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504000" y="1769040"/>
            <a:ext cx="121320" cy="438228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body"/>
          </p:nvPr>
        </p:nvSpPr>
        <p:spPr>
          <a:xfrm>
            <a:off x="632160" y="1769040"/>
            <a:ext cx="121320" cy="438228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truevoter@maharashtra.gov.i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504000" y="1493837"/>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Remove your older version app completely from your mobile, freshly install TRUE VOTER version 1.77 and go ahead. </a:t>
            </a:r>
          </a:p>
          <a:p>
            <a:pPr marL="432000" indent="-32184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ea typeface="DejaVu Sans"/>
              </a:rPr>
              <a:t>Always keep your app updated, to get all recent additions and corrections.</a:t>
            </a:r>
            <a:endParaRPr lang="en-IN" sz="1600" spc="-1" dirty="0">
              <a:solidFill>
                <a:srgbClr val="000000"/>
              </a:solidFill>
              <a:uFill>
                <a:solidFill>
                  <a:srgbClr val="FFFFFF"/>
                </a:solidFill>
              </a:uFill>
              <a:latin typeface="Arial"/>
              <a:ea typeface="DejaVu Sans"/>
            </a:endParaRPr>
          </a:p>
          <a:p>
            <a:pPr marL="432000" indent="-321840" algn="just">
              <a:buClr>
                <a:srgbClr val="000000"/>
              </a:buClr>
              <a:buSzPct val="45000"/>
              <a:buFont typeface="Wingdings" charset="2"/>
              <a:buChar char=""/>
            </a:pPr>
            <a:r>
              <a:rPr lang="en-IN" sz="1600" spc="-1" dirty="0">
                <a:solidFill>
                  <a:srgbClr val="000000"/>
                </a:solidFill>
                <a:uFill>
                  <a:solidFill>
                    <a:srgbClr val="FFFFFF"/>
                  </a:solidFill>
                </a:uFill>
              </a:rPr>
              <a:t>“Standard rates” </a:t>
            </a:r>
          </a:p>
          <a:p>
            <a:pPr marL="432000" indent="-321840" algn="just">
              <a:lnSpc>
                <a:spcPct val="100000"/>
              </a:lnSpc>
              <a:buClr>
                <a:srgbClr val="000000"/>
              </a:buClr>
              <a:buSzPct val="45000"/>
              <a:buFont typeface="Wingdings" charset="2"/>
              <a:buChar char=""/>
            </a:pPr>
            <a:r>
              <a:rPr lang="en-IN" sz="1600" b="0" strike="noStrike" spc="-1" dirty="0" smtClean="0">
                <a:solidFill>
                  <a:srgbClr val="000000"/>
                </a:solidFill>
                <a:uFill>
                  <a:solidFill>
                    <a:srgbClr val="FFFFFF"/>
                  </a:solidFill>
                </a:uFill>
                <a:latin typeface="Arial"/>
                <a:ea typeface="DejaVu Sans"/>
              </a:rPr>
              <a:t>This function is used </a:t>
            </a:r>
            <a:r>
              <a:rPr lang="en-IN" sz="1600" b="0" strike="noStrike" spc="-1" dirty="0">
                <a:solidFill>
                  <a:srgbClr val="000000"/>
                </a:solidFill>
                <a:uFill>
                  <a:solidFill>
                    <a:srgbClr val="FFFFFF"/>
                  </a:solidFill>
                </a:uFill>
                <a:latin typeface="Arial"/>
                <a:ea typeface="DejaVu Sans"/>
              </a:rPr>
              <a:t>to define the Standard rates for election expense</a:t>
            </a:r>
            <a:r>
              <a:rPr lang="en-IN" sz="1600" b="0" strike="noStrike" spc="-1" dirty="0" smtClean="0">
                <a:solidFill>
                  <a:srgbClr val="000000"/>
                </a:solidFill>
                <a:uFill>
                  <a:solidFill>
                    <a:srgbClr val="FFFFFF"/>
                  </a:solidFill>
                </a:uFill>
                <a:latin typeface="Arial"/>
                <a:ea typeface="DejaVu Sans"/>
              </a:rPr>
              <a:t>.</a:t>
            </a:r>
            <a:endParaRPr lang="en-IN" sz="1600" b="0" strike="noStrike" spc="-1" dirty="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sz="1600" b="0" strike="noStrike" spc="-1" dirty="0">
                <a:solidFill>
                  <a:srgbClr val="000000"/>
                </a:solidFill>
                <a:uFill>
                  <a:solidFill>
                    <a:srgbClr val="FFFFFF"/>
                  </a:solidFill>
                </a:uFill>
                <a:latin typeface="Arial"/>
                <a:ea typeface="DejaVu Sans"/>
              </a:rPr>
              <a:t>In officer role ‘collector’ and ‘collector staff’ </a:t>
            </a:r>
            <a:r>
              <a:rPr lang="en-IN" sz="1600" b="0" strike="noStrike" spc="-1" dirty="0" smtClean="0">
                <a:solidFill>
                  <a:srgbClr val="000000"/>
                </a:solidFill>
                <a:uFill>
                  <a:solidFill>
                    <a:srgbClr val="FFFFFF"/>
                  </a:solidFill>
                </a:uFill>
                <a:latin typeface="Arial"/>
                <a:ea typeface="DejaVu Sans"/>
              </a:rPr>
              <a:t>for 5 types of elections and for Municipal Corporation only “Municipal commissioner” and “Municipal commissioner Staff” role persons </a:t>
            </a:r>
            <a:r>
              <a:rPr lang="en-IN" sz="1600" b="0" strike="noStrike" spc="-1" dirty="0">
                <a:solidFill>
                  <a:srgbClr val="000000"/>
                </a:solidFill>
                <a:uFill>
                  <a:solidFill>
                    <a:srgbClr val="FFFFFF"/>
                  </a:solidFill>
                </a:uFill>
                <a:latin typeface="Arial"/>
                <a:ea typeface="DejaVu Sans"/>
              </a:rPr>
              <a:t>has authority to access this function</a:t>
            </a:r>
            <a:r>
              <a:rPr lang="en-IN" sz="1600" b="0" strike="noStrike" spc="-1" dirty="0" smtClean="0">
                <a:solidFill>
                  <a:srgbClr val="000000"/>
                </a:solidFill>
                <a:uFill>
                  <a:solidFill>
                    <a:srgbClr val="FFFFFF"/>
                  </a:solidFill>
                </a:uFill>
                <a:latin typeface="Arial"/>
                <a:ea typeface="DejaVu Sans"/>
              </a:rPr>
              <a:t>.</a:t>
            </a:r>
          </a:p>
          <a:p>
            <a:pPr marL="432000" indent="-321840" algn="just">
              <a:lnSpc>
                <a:spcPct val="100000"/>
              </a:lnSpc>
              <a:buClr>
                <a:srgbClr val="000000"/>
              </a:buClr>
              <a:buSzPct val="45000"/>
              <a:buFont typeface="Wingdings" charset="2"/>
              <a:buChar char=""/>
            </a:pPr>
            <a:r>
              <a:rPr lang="en-IN" sz="1600" spc="-1" dirty="0" smtClean="0">
                <a:solidFill>
                  <a:srgbClr val="000000"/>
                </a:solidFill>
                <a:uFill>
                  <a:solidFill>
                    <a:srgbClr val="FFFFFF"/>
                  </a:solidFill>
                </a:uFill>
                <a:latin typeface="Arial"/>
              </a:rPr>
              <a:t>For 5 types of elections in every District and for every corporation there will be separate set of Standard rates and item list will be common for a district including corporations of that district .</a:t>
            </a:r>
            <a:endParaRPr lang="en-IN" sz="1600" b="0" strike="noStrike" spc="-1" dirty="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sz="1600" b="0" strike="noStrike" spc="-1" dirty="0">
                <a:solidFill>
                  <a:srgbClr val="000000"/>
                </a:solidFill>
                <a:uFill>
                  <a:solidFill>
                    <a:srgbClr val="FFFFFF"/>
                  </a:solidFill>
                </a:uFill>
                <a:latin typeface="Arial"/>
                <a:ea typeface="DejaVu Sans"/>
              </a:rPr>
              <a:t>Click on ‘</a:t>
            </a:r>
            <a:r>
              <a:rPr lang="en-IN" sz="1600" b="0" strike="noStrike" spc="-1" dirty="0" smtClean="0">
                <a:solidFill>
                  <a:srgbClr val="000000"/>
                </a:solidFill>
                <a:uFill>
                  <a:solidFill>
                    <a:srgbClr val="FFFFFF"/>
                  </a:solidFill>
                </a:uFill>
                <a:latin typeface="Arial"/>
                <a:ea typeface="DejaVu Sans"/>
              </a:rPr>
              <a:t>Standard Rates’ </a:t>
            </a:r>
            <a:r>
              <a:rPr lang="en-IN" sz="1600" b="0" strike="noStrike" spc="-1" dirty="0">
                <a:solidFill>
                  <a:srgbClr val="000000"/>
                </a:solidFill>
                <a:uFill>
                  <a:solidFill>
                    <a:srgbClr val="FFFFFF"/>
                  </a:solidFill>
                </a:uFill>
                <a:latin typeface="Arial"/>
                <a:ea typeface="DejaVu Sans"/>
              </a:rPr>
              <a:t>button to enter the standard rate details.</a:t>
            </a:r>
            <a:endParaRPr lang="en-IN" sz="1600" b="0" strike="noStrike" spc="-1" dirty="0">
              <a:solidFill>
                <a:srgbClr val="000000"/>
              </a:solidFill>
              <a:uFill>
                <a:solidFill>
                  <a:srgbClr val="FFFFFF"/>
                </a:solidFill>
              </a:uFill>
              <a:latin typeface="Arial"/>
            </a:endParaRPr>
          </a:p>
        </p:txBody>
      </p:sp>
      <p:sp>
        <p:nvSpPr>
          <p:cNvPr id="38"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pic>
        <p:nvPicPr>
          <p:cNvPr id="39" name="Picture 38"/>
          <p:cNvPicPr/>
          <p:nvPr/>
        </p:nvPicPr>
        <p:blipFill>
          <a:blip r:embed="rId2"/>
          <a:stretch>
            <a:fillRect/>
          </a:stretch>
        </p:blipFill>
        <p:spPr>
          <a:xfrm>
            <a:off x="5544360" y="344540"/>
            <a:ext cx="3815280" cy="6782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Its necessary to “UPLOAD” the new sub expense heads whatever you have added.</a:t>
            </a:r>
          </a:p>
          <a:p>
            <a:pPr marL="432000" indent="-321840">
              <a:lnSpc>
                <a:spcPct val="100000"/>
              </a:lnSpc>
              <a:buClr>
                <a:srgbClr val="000000"/>
              </a:buClr>
              <a:buSzPct val="45000"/>
              <a:buFont typeface="Wingdings" charset="2"/>
              <a:buChar char=""/>
            </a:pPr>
            <a:r>
              <a:rPr lang="en-IN" sz="3200" spc="-1" dirty="0" smtClean="0">
                <a:solidFill>
                  <a:srgbClr val="000000"/>
                </a:solidFill>
                <a:uFill>
                  <a:solidFill>
                    <a:srgbClr val="FFFFFF"/>
                  </a:solidFill>
                </a:uFill>
                <a:latin typeface="Arial"/>
              </a:rPr>
              <a:t>Add one by one and Upload also one by one. It will be more convenient to work.</a:t>
            </a:r>
            <a:endParaRPr lang="en-IN" sz="3200" spc="-1" dirty="0">
              <a:solidFill>
                <a:srgbClr val="000000"/>
              </a:solidFill>
              <a:uFill>
                <a:solidFill>
                  <a:srgbClr val="FFFFFF"/>
                </a:solidFill>
              </a:uFill>
              <a:latin typeface="Arial"/>
            </a:endParaRPr>
          </a:p>
        </p:txBody>
      </p:sp>
      <p:pic>
        <p:nvPicPr>
          <p:cNvPr id="65" name="Picture 64"/>
          <p:cNvPicPr/>
          <p:nvPr/>
        </p:nvPicPr>
        <p:blipFill>
          <a:blip r:embed="rId2"/>
          <a:stretch>
            <a:fillRect/>
          </a:stretch>
        </p:blipFill>
        <p:spPr>
          <a:xfrm>
            <a:off x="5523120" y="505000"/>
            <a:ext cx="3683160" cy="6547840"/>
          </a:xfrm>
          <a:prstGeom prst="rect">
            <a:avLst/>
          </a:prstGeom>
          <a:ln>
            <a:noFill/>
          </a:ln>
        </p:spPr>
      </p:pic>
      <p:sp>
        <p:nvSpPr>
          <p:cNvPr id="66"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504000" y="1769040"/>
            <a:ext cx="4424760" cy="550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After adding required sub expense heads and uploading also, to see them </a:t>
            </a:r>
            <a:r>
              <a:rPr lang="en-IN" sz="2800" spc="-1" dirty="0" smtClean="0">
                <a:solidFill>
                  <a:srgbClr val="000000"/>
                </a:solidFill>
                <a:uFill>
                  <a:solidFill>
                    <a:srgbClr val="FFFFFF"/>
                  </a:solidFill>
                </a:uFill>
                <a:latin typeface="Arial"/>
                <a:ea typeface="DejaVu Sans"/>
              </a:rPr>
              <a:t>on the main page of filling standard rates, you will have to use last menu “download Expense And Sub Expense Heads” again.</a:t>
            </a:r>
            <a:endParaRPr lang="en-IN" sz="1800" b="0" strike="noStrike" spc="-1" dirty="0">
              <a:solidFill>
                <a:srgbClr val="000000"/>
              </a:solidFill>
              <a:uFill>
                <a:solidFill>
                  <a:srgbClr val="FFFFFF"/>
                </a:solidFill>
              </a:uFill>
              <a:latin typeface="Arial"/>
            </a:endParaRPr>
          </a:p>
        </p:txBody>
      </p:sp>
      <p:sp>
        <p:nvSpPr>
          <p:cNvPr id="68"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pic>
        <p:nvPicPr>
          <p:cNvPr id="69" name="Picture 68"/>
          <p:cNvPicPr/>
          <p:nvPr/>
        </p:nvPicPr>
        <p:blipFill>
          <a:blip r:embed="rId2"/>
          <a:stretch>
            <a:fillRect/>
          </a:stretch>
        </p:blipFill>
        <p:spPr>
          <a:xfrm>
            <a:off x="5331600" y="222220"/>
            <a:ext cx="3884040" cy="6904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504000" y="1769040"/>
            <a:ext cx="4424760" cy="6294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buClr>
                <a:srgbClr val="000000"/>
              </a:buClr>
              <a:buSzPct val="45000"/>
              <a:buFont typeface="Wingdings" charset="2"/>
              <a:buChar char=""/>
            </a:pPr>
            <a:r>
              <a:rPr lang="en-IN" spc="-1" dirty="0" smtClean="0">
                <a:solidFill>
                  <a:srgbClr val="000000"/>
                </a:solidFill>
                <a:uFill>
                  <a:solidFill>
                    <a:srgbClr val="FFFFFF"/>
                  </a:solidFill>
                </a:uFill>
              </a:rPr>
              <a:t>After pressing “download </a:t>
            </a:r>
            <a:r>
              <a:rPr lang="en-IN" spc="-1" dirty="0">
                <a:solidFill>
                  <a:srgbClr val="000000"/>
                </a:solidFill>
                <a:uFill>
                  <a:solidFill>
                    <a:srgbClr val="FFFFFF"/>
                  </a:solidFill>
                </a:uFill>
              </a:rPr>
              <a:t>Expense And Sub Expense Heads” </a:t>
            </a:r>
            <a:r>
              <a:rPr lang="en-IN" spc="-1" dirty="0" smtClean="0">
                <a:solidFill>
                  <a:srgbClr val="000000"/>
                </a:solidFill>
                <a:uFill>
                  <a:solidFill>
                    <a:srgbClr val="FFFFFF"/>
                  </a:solidFill>
                </a:uFill>
              </a:rPr>
              <a:t>, you will get the message “Successfully Downloaded”. Press “OK” to continue.</a:t>
            </a:r>
          </a:p>
          <a:p>
            <a:pPr marL="432000" indent="-321840">
              <a:buClr>
                <a:srgbClr val="000000"/>
              </a:buClr>
              <a:buSzPct val="45000"/>
              <a:buFont typeface="Wingdings" charset="2"/>
              <a:buChar char=""/>
            </a:pPr>
            <a:endParaRPr lang="en-IN" sz="1200" spc="-1" dirty="0">
              <a:solidFill>
                <a:srgbClr val="000000"/>
              </a:solidFill>
              <a:uFill>
                <a:solidFill>
                  <a:srgbClr val="FFFFFF"/>
                </a:solidFill>
              </a:uFill>
            </a:endParaRPr>
          </a:p>
          <a:p>
            <a:pPr marL="432000" indent="-321840">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sp>
        <p:nvSpPr>
          <p:cNvPr id="71"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pic>
        <p:nvPicPr>
          <p:cNvPr id="72" name="Picture 71"/>
          <p:cNvPicPr/>
          <p:nvPr/>
        </p:nvPicPr>
        <p:blipFill>
          <a:blip r:embed="rId2"/>
          <a:stretch>
            <a:fillRect/>
          </a:stretch>
        </p:blipFill>
        <p:spPr>
          <a:xfrm>
            <a:off x="5495040" y="344700"/>
            <a:ext cx="3936600" cy="6998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Your Newly added expense sub head will be displayed in the related main expense head items. Here “Software and App Expenses” is seen. </a:t>
            </a:r>
          </a:p>
          <a:p>
            <a:pPr marL="432000" indent="-32184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a typeface="DejaVu Sans"/>
            </a:endParaRPr>
          </a:p>
          <a:p>
            <a:pPr marL="432000" indent="-321840" algn="just">
              <a:lnSpc>
                <a:spcPct val="100000"/>
              </a:lnSpc>
              <a:buClr>
                <a:srgbClr val="000000"/>
              </a:buClr>
              <a:buSzPct val="45000"/>
              <a:buFont typeface="Wingdings" charset="2"/>
              <a:buChar char=""/>
            </a:pPr>
            <a:r>
              <a:rPr lang="en-IN" spc="-1" dirty="0">
                <a:solidFill>
                  <a:srgbClr val="000000"/>
                </a:solidFill>
                <a:uFill>
                  <a:solidFill>
                    <a:srgbClr val="FFFFFF"/>
                  </a:solidFill>
                </a:uFill>
                <a:latin typeface="Arial"/>
              </a:rPr>
              <a:t>A</a:t>
            </a:r>
            <a:r>
              <a:rPr lang="en-IN" spc="-1" dirty="0" smtClean="0">
                <a:solidFill>
                  <a:srgbClr val="000000"/>
                </a:solidFill>
                <a:uFill>
                  <a:solidFill>
                    <a:srgbClr val="FFFFFF"/>
                  </a:solidFill>
                </a:uFill>
                <a:latin typeface="Arial"/>
              </a:rPr>
              <a:t>fter download also if you are not getting your added sub head then just come back on the main login page and again open “Standard Rates” menu then you will find your added sub expense head. It may be due to the problem of reloading of item list.</a:t>
            </a:r>
            <a:endParaRPr lang="en-IN"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As various elections are always going on, now provision of filling standard rates as per type of election is given.</a:t>
            </a:r>
          </a:p>
          <a:p>
            <a:pPr marL="432000" indent="-321840" algn="just">
              <a:lnSpc>
                <a:spcPct val="100000"/>
              </a:lnSpc>
              <a:buClr>
                <a:srgbClr val="000000"/>
              </a:buClr>
              <a:buSzPct val="45000"/>
              <a:buFont typeface="Wingdings" charset="2"/>
              <a:buChar char=""/>
            </a:pPr>
            <a:endParaRPr lang="en-IN" spc="-1" dirty="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There is no need to fill separate rates for “</a:t>
            </a:r>
            <a:r>
              <a:rPr lang="en-IN" b="0" strike="noStrike" spc="-1" dirty="0" err="1" smtClean="0">
                <a:solidFill>
                  <a:srgbClr val="000000"/>
                </a:solidFill>
                <a:uFill>
                  <a:solidFill>
                    <a:srgbClr val="FFFFFF"/>
                  </a:solidFill>
                </a:uFill>
                <a:latin typeface="Arial"/>
              </a:rPr>
              <a:t>Panchayat</a:t>
            </a:r>
            <a:r>
              <a:rPr lang="en-IN" b="0" strike="noStrike" spc="-1" dirty="0" smtClean="0">
                <a:solidFill>
                  <a:srgbClr val="000000"/>
                </a:solidFill>
                <a:uFill>
                  <a:solidFill>
                    <a:srgbClr val="FFFFFF"/>
                  </a:solidFill>
                </a:uFill>
                <a:latin typeface="Arial"/>
              </a:rPr>
              <a:t> </a:t>
            </a:r>
            <a:r>
              <a:rPr lang="en-IN" b="0" strike="noStrike" spc="-1" dirty="0" err="1" smtClean="0">
                <a:solidFill>
                  <a:srgbClr val="000000"/>
                </a:solidFill>
                <a:uFill>
                  <a:solidFill>
                    <a:srgbClr val="FFFFFF"/>
                  </a:solidFill>
                </a:uFill>
                <a:latin typeface="Arial"/>
              </a:rPr>
              <a:t>Samiti</a:t>
            </a:r>
            <a:r>
              <a:rPr lang="en-IN" spc="-1" dirty="0" smtClean="0">
                <a:solidFill>
                  <a:srgbClr val="000000"/>
                </a:solidFill>
                <a:uFill>
                  <a:solidFill>
                    <a:srgbClr val="FFFFFF"/>
                  </a:solidFill>
                </a:uFill>
                <a:latin typeface="Arial"/>
              </a:rPr>
              <a:t>” Election. </a:t>
            </a:r>
            <a:endParaRPr lang="en-IN" spc="-1" dirty="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Only Fill rates for “</a:t>
            </a:r>
            <a:r>
              <a:rPr lang="en-IN" spc="-1" dirty="0" err="1" smtClean="0">
                <a:solidFill>
                  <a:srgbClr val="000000"/>
                </a:solidFill>
                <a:uFill>
                  <a:solidFill>
                    <a:srgbClr val="FFFFFF"/>
                  </a:solidFill>
                </a:uFill>
                <a:latin typeface="Arial"/>
              </a:rPr>
              <a:t>Zilla</a:t>
            </a:r>
            <a:r>
              <a:rPr lang="en-IN" spc="-1" dirty="0" smtClean="0">
                <a:solidFill>
                  <a:srgbClr val="000000"/>
                </a:solidFill>
                <a:uFill>
                  <a:solidFill>
                    <a:srgbClr val="FFFFFF"/>
                  </a:solidFill>
                </a:uFill>
                <a:latin typeface="Arial"/>
              </a:rPr>
              <a:t> </a:t>
            </a:r>
            <a:r>
              <a:rPr lang="en-IN" spc="-1" dirty="0" err="1" smtClean="0">
                <a:solidFill>
                  <a:srgbClr val="000000"/>
                </a:solidFill>
                <a:uFill>
                  <a:solidFill>
                    <a:srgbClr val="FFFFFF"/>
                  </a:solidFill>
                </a:uFill>
                <a:latin typeface="Arial"/>
              </a:rPr>
              <a:t>Parishad</a:t>
            </a:r>
            <a:r>
              <a:rPr lang="en-IN" spc="-1" dirty="0" smtClean="0">
                <a:solidFill>
                  <a:srgbClr val="000000"/>
                </a:solidFill>
                <a:uFill>
                  <a:solidFill>
                    <a:srgbClr val="FFFFFF"/>
                  </a:solidFill>
                </a:uFill>
                <a:latin typeface="Arial"/>
              </a:rPr>
              <a:t>” Election. That will be applicable for both.</a:t>
            </a:r>
          </a:p>
          <a:p>
            <a:pPr marL="432000" indent="-321840" algn="just">
              <a:lnSpc>
                <a:spcPct val="100000"/>
              </a:lnSpc>
              <a:buClr>
                <a:srgbClr val="000000"/>
              </a:buClr>
              <a:buSzPct val="45000"/>
              <a:buFont typeface="Wingdings" charset="2"/>
              <a:buChar char=""/>
            </a:pPr>
            <a:endParaRPr lang="en-IN" spc="-1" dirty="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But For each Municipal Corporation standard rates will be different.  </a:t>
            </a:r>
            <a:r>
              <a:rPr lang="en-IN" b="0" strike="noStrike" spc="-1" dirty="0" smtClean="0">
                <a:solidFill>
                  <a:srgbClr val="000000"/>
                </a:solidFill>
                <a:uFill>
                  <a:solidFill>
                    <a:srgbClr val="FFFFFF"/>
                  </a:solidFill>
                </a:uFill>
                <a:latin typeface="Arial"/>
              </a:rPr>
              <a:t> </a:t>
            </a:r>
            <a:endParaRPr lang="en-IN"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Standard rates are to be added in numeric values only. </a:t>
            </a:r>
          </a:p>
          <a:p>
            <a:pPr marL="432000" indent="-321840">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Give the detail description as max as possible so that the candidate will have clear idea about it while filling his daily expenses.</a:t>
            </a:r>
          </a:p>
          <a:p>
            <a:pPr marL="432000" indent="-32184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rPr>
              <a:t>Submit the standard rate entry.</a:t>
            </a:r>
          </a:p>
          <a:p>
            <a:pPr marL="432000" indent="-321840">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Upload only if u find it accurate.</a:t>
            </a:r>
            <a:endParaRPr lang="en-IN" sz="1800"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From Upper right side corner “MENU” click on “Standard Rate Report”  to see your added entry. </a:t>
            </a:r>
          </a:p>
          <a:p>
            <a:pPr marL="432000" indent="-32184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U can update your added entry by clicking on it.</a:t>
            </a:r>
          </a:p>
          <a:p>
            <a:pPr marL="432000" indent="-32184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U can delete the entry by long pressing it.</a:t>
            </a:r>
          </a:p>
          <a:p>
            <a:pPr marL="432000" indent="-321840">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This is only possible till server id is “0” before upload. </a:t>
            </a:r>
          </a:p>
          <a:p>
            <a:pPr marL="432000" indent="-321840">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Once u upload the entry then u can not change it.</a:t>
            </a:r>
            <a:endParaRPr lang="en-IN"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After addition of one entry, you will find UPLOAD(1), it means one entry is not uploaded to server.</a:t>
            </a:r>
          </a:p>
          <a:p>
            <a:pPr marL="432000" indent="-32184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a typeface="DejaVu Sans"/>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First check it again from upper right side “MENU” through “Standard Rate Report”. Get it corrected if required. Then uploaded.</a:t>
            </a:r>
          </a:p>
          <a:p>
            <a:pPr marL="432000" indent="-32184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Once u upload then u can not change it.</a:t>
            </a:r>
          </a:p>
          <a:p>
            <a:pPr marL="432000" indent="-321840" algn="just">
              <a:lnSpc>
                <a:spcPct val="100000"/>
              </a:lnSpc>
              <a:buClr>
                <a:srgbClr val="000000"/>
              </a:buClr>
              <a:buSzPct val="45000"/>
              <a:buFont typeface="Wingdings" charset="2"/>
              <a:buChar char=""/>
            </a:pPr>
            <a:endParaRPr lang="en-IN"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When you press “UPLOAD” button  to upload your added standard rate entry then u will get this message</a:t>
            </a:r>
            <a:endParaRPr lang="en-IN" sz="1800"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800" b="0" strike="noStrike" spc="-1" dirty="0" smtClean="0">
                <a:solidFill>
                  <a:srgbClr val="000000"/>
                </a:solidFill>
                <a:uFill>
                  <a:solidFill>
                    <a:srgbClr val="FFFFFF"/>
                  </a:solidFill>
                </a:uFill>
                <a:latin typeface="Arial"/>
                <a:ea typeface="DejaVu Sans"/>
              </a:rPr>
              <a:t>To confirm whether the standard rate entry is uploaded or not, you can check it by checking its server id. </a:t>
            </a:r>
          </a:p>
          <a:p>
            <a:pPr marL="432000" indent="-321840">
              <a:lnSpc>
                <a:spcPct val="100000"/>
              </a:lnSpc>
              <a:buClr>
                <a:srgbClr val="000000"/>
              </a:buClr>
              <a:buSzPct val="45000"/>
              <a:buFont typeface="Wingdings" charset="2"/>
              <a:buChar char=""/>
            </a:pPr>
            <a:r>
              <a:rPr lang="en-IN" sz="2800" spc="-1" dirty="0" smtClean="0">
                <a:solidFill>
                  <a:srgbClr val="000000"/>
                </a:solidFill>
                <a:uFill>
                  <a:solidFill>
                    <a:srgbClr val="FFFFFF"/>
                  </a:solidFill>
                </a:uFill>
                <a:latin typeface="Arial"/>
              </a:rPr>
              <a:t>Here in example : 1561</a:t>
            </a:r>
            <a:endParaRPr lang="en-IN" sz="1800" b="0" strike="noStrike" spc="-1" dirty="0">
              <a:solidFill>
                <a:srgbClr val="000000"/>
              </a:solidFill>
              <a:uFill>
                <a:solidFill>
                  <a:srgbClr val="FFFFFF"/>
                </a:solidFill>
              </a:uFill>
              <a:latin typeface="Arial"/>
            </a:endParaRPr>
          </a:p>
        </p:txBody>
      </p:sp>
      <p:pic>
        <p:nvPicPr>
          <p:cNvPr id="74" name="Picture 73"/>
          <p:cNvPicPr/>
          <p:nvPr/>
        </p:nvPicPr>
        <p:blipFill>
          <a:blip r:embed="rId2"/>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Standard Rate page will be displayed to the </a:t>
            </a:r>
            <a:r>
              <a:rPr lang="en-IN" sz="3200" b="0" strike="noStrike" spc="-1" dirty="0" smtClean="0">
                <a:solidFill>
                  <a:srgbClr val="000000"/>
                </a:solidFill>
                <a:uFill>
                  <a:solidFill>
                    <a:srgbClr val="FFFFFF"/>
                  </a:solidFill>
                </a:uFill>
                <a:latin typeface="Arial"/>
                <a:ea typeface="DejaVu Sans"/>
              </a:rPr>
              <a:t>officer as in the screen shot.</a:t>
            </a:r>
            <a:endParaRPr lang="en-IN" sz="18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Expense Head and other fields are to be properly selected </a:t>
            </a:r>
            <a:endParaRPr lang="en-IN" sz="1800" b="0" strike="noStrike" spc="-1" dirty="0">
              <a:solidFill>
                <a:srgbClr val="000000"/>
              </a:solidFill>
              <a:uFill>
                <a:solidFill>
                  <a:srgbClr val="FFFFFF"/>
                </a:solidFill>
              </a:uFill>
              <a:latin typeface="Arial"/>
            </a:endParaRPr>
          </a:p>
        </p:txBody>
      </p:sp>
      <p:pic>
        <p:nvPicPr>
          <p:cNvPr id="41" name="Picture 40"/>
          <p:cNvPicPr/>
          <p:nvPr/>
        </p:nvPicPr>
        <p:blipFill>
          <a:blip r:embed="rId2"/>
          <a:stretch>
            <a:fillRect/>
          </a:stretch>
        </p:blipFill>
        <p:spPr>
          <a:xfrm>
            <a:off x="5482800" y="433000"/>
            <a:ext cx="3764160" cy="6691840"/>
          </a:xfrm>
          <a:prstGeom prst="rect">
            <a:avLst/>
          </a:prstGeom>
          <a:ln>
            <a:noFill/>
          </a:ln>
        </p:spPr>
      </p:pic>
      <p:sp>
        <p:nvSpPr>
          <p:cNvPr id="42"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ea typeface="DejaVu Sans"/>
              </a:rPr>
              <a:t>Once u upload it to server, once u get there server id then u can not update that entry.</a:t>
            </a:r>
          </a:p>
          <a:p>
            <a:pPr marL="432000" indent="-321840">
              <a:lnSpc>
                <a:spcPct val="100000"/>
              </a:lnSpc>
              <a:buClr>
                <a:srgbClr val="000000"/>
              </a:buClr>
              <a:buSzPct val="45000"/>
              <a:buFont typeface="Wingdings" charset="2"/>
              <a:buChar char=""/>
            </a:pPr>
            <a:endParaRPr lang="en-IN" sz="2000"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For any technical support from Abhinav IT Solutions write us on </a:t>
            </a:r>
            <a:r>
              <a:rPr lang="en-IN" sz="2000" b="0" strike="noStrike" spc="-1" dirty="0" smtClean="0">
                <a:solidFill>
                  <a:srgbClr val="000000"/>
                </a:solidFill>
                <a:uFill>
                  <a:solidFill>
                    <a:srgbClr val="FFFFFF"/>
                  </a:solidFill>
                </a:uFill>
                <a:latin typeface="Arial"/>
                <a:hlinkClick r:id="rId2"/>
              </a:rPr>
              <a:t>truevoter@maharashtra.gov.in</a:t>
            </a:r>
            <a:r>
              <a:rPr lang="en-IN" sz="2000" b="0" strike="noStrike" spc="-1" dirty="0" smtClean="0">
                <a:solidFill>
                  <a:srgbClr val="000000"/>
                </a:solidFill>
                <a:uFill>
                  <a:solidFill>
                    <a:srgbClr val="FFFFFF"/>
                  </a:solidFill>
                </a:uFill>
                <a:latin typeface="Arial"/>
              </a:rPr>
              <a:t>.</a:t>
            </a:r>
          </a:p>
          <a:p>
            <a:pPr marL="432000" indent="-321840">
              <a:lnSpc>
                <a:spcPct val="100000"/>
              </a:lnSpc>
              <a:buClr>
                <a:srgbClr val="000000"/>
              </a:buClr>
              <a:buSzPct val="45000"/>
              <a:buFont typeface="Wingdings" charset="2"/>
              <a:buChar char=""/>
            </a:pPr>
            <a:endParaRPr lang="en-IN" sz="2000" spc="-1" dirty="0" smtClean="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For support Call any one no out of  7447455861 to 7447455870 series.</a:t>
            </a:r>
          </a:p>
          <a:p>
            <a:pPr marL="432000" indent="-321840">
              <a:lnSpc>
                <a:spcPct val="100000"/>
              </a:lnSpc>
              <a:buClr>
                <a:srgbClr val="000000"/>
              </a:buClr>
              <a:buSzPct val="45000"/>
              <a:buFont typeface="Wingdings" charset="2"/>
              <a:buChar char=""/>
            </a:pPr>
            <a:endParaRPr lang="en-IN" sz="2000" b="0" strike="noStrike" spc="-1" dirty="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Thanks </a:t>
            </a:r>
          </a:p>
          <a:p>
            <a:pPr marL="432000" indent="-32184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Prof. Murlidhar Bhutada,</a:t>
            </a:r>
          </a:p>
          <a:p>
            <a:pPr marL="432000" indent="-32184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(9422325020)</a:t>
            </a:r>
            <a:endParaRPr lang="en-IN" sz="2000" b="0" strike="noStrike" spc="-1" dirty="0" smtClean="0">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2000" spc="-1" dirty="0" smtClean="0">
                <a:solidFill>
                  <a:srgbClr val="000000"/>
                </a:solidFill>
                <a:uFill>
                  <a:solidFill>
                    <a:srgbClr val="FFFFFF"/>
                  </a:solidFill>
                </a:uFill>
                <a:latin typeface="Arial"/>
              </a:rPr>
              <a:t>Managing Director,</a:t>
            </a:r>
          </a:p>
          <a:p>
            <a:pPr marL="432000" indent="-32184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rPr>
              <a:t>Abhinav IT Solutions Pvt. Ltd.</a:t>
            </a:r>
            <a:endParaRPr lang="en-IN" sz="2000" b="0" strike="noStrike" spc="-1" dirty="0">
              <a:solidFill>
                <a:srgbClr val="000000"/>
              </a:solidFill>
              <a:uFill>
                <a:solidFill>
                  <a:srgbClr val="FFFFFF"/>
                </a:solidFill>
              </a:uFill>
              <a:latin typeface="Arial"/>
            </a:endParaRPr>
          </a:p>
        </p:txBody>
      </p:sp>
      <p:pic>
        <p:nvPicPr>
          <p:cNvPr id="74" name="Picture 73"/>
          <p:cNvPicPr/>
          <p:nvPr/>
        </p:nvPicPr>
        <p:blipFill>
          <a:blip r:embed="rId3"/>
          <a:stretch>
            <a:fillRect/>
          </a:stretch>
        </p:blipFill>
        <p:spPr>
          <a:xfrm>
            <a:off x="5502960" y="505160"/>
            <a:ext cx="3723480" cy="6619520"/>
          </a:xfrm>
          <a:prstGeom prst="rect">
            <a:avLst/>
          </a:prstGeom>
          <a:ln>
            <a:noFill/>
          </a:ln>
        </p:spPr>
      </p:pic>
      <p:sp>
        <p:nvSpPr>
          <p:cNvPr id="75"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504000" y="1769040"/>
            <a:ext cx="4424760" cy="4780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A big screen of standard rate can not fit in one window, so scroll down to see the “Submit” and “Upload” button.</a:t>
            </a:r>
          </a:p>
          <a:p>
            <a:pPr marL="432000" indent="-321840">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sp>
        <p:nvSpPr>
          <p:cNvPr id="44"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pic>
        <p:nvPicPr>
          <p:cNvPr id="45" name="Picture 44"/>
          <p:cNvPicPr/>
          <p:nvPr/>
        </p:nvPicPr>
        <p:blipFill>
          <a:blip r:embed="rId2"/>
          <a:stretch>
            <a:fillRect/>
          </a:stretch>
        </p:blipFill>
        <p:spPr>
          <a:xfrm>
            <a:off x="5616000" y="361080"/>
            <a:ext cx="3894480" cy="6923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04000" y="1769040"/>
            <a:ext cx="442476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ea typeface="DejaVu Sans"/>
              </a:rPr>
              <a:t>In right side upper corner in “MENU” there are 3 sub menus</a:t>
            </a:r>
          </a:p>
          <a:p>
            <a:pPr marL="432000" indent="-321840" algn="just">
              <a:lnSpc>
                <a:spcPct val="100000"/>
              </a:lnSpc>
              <a:buClr>
                <a:srgbClr val="000000"/>
              </a:buClr>
              <a:buSzPct val="45000"/>
              <a:buFont typeface="Wingdings" charset="2"/>
              <a:buChar char=""/>
            </a:pPr>
            <a:endParaRPr lang="en-IN" b="0" strike="noStrike" spc="-1" dirty="0" smtClean="0">
              <a:solidFill>
                <a:srgbClr val="000000"/>
              </a:solidFill>
              <a:uFill>
                <a:solidFill>
                  <a:srgbClr val="FFFFFF"/>
                </a:solidFill>
              </a:uFill>
              <a:latin typeface="Arial"/>
              <a:ea typeface="DejaVu Sans"/>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1. Download Expense and Sub Expense Head</a:t>
            </a:r>
          </a:p>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 First download all existing sub expense head what ever that are  already there for that district.</a:t>
            </a:r>
          </a:p>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 </a:t>
            </a:r>
          </a:p>
          <a:p>
            <a:pPr marL="432000" indent="-321840" algn="just">
              <a:lnSpc>
                <a:spcPct val="100000"/>
              </a:lnSpc>
              <a:buClr>
                <a:srgbClr val="000000"/>
              </a:buClr>
              <a:buSzPct val="45000"/>
              <a:buFont typeface="Wingdings" charset="2"/>
              <a:buChar char=""/>
            </a:pPr>
            <a:r>
              <a:rPr lang="en-IN" b="0" strike="noStrike" spc="-1" dirty="0" smtClean="0">
                <a:solidFill>
                  <a:srgbClr val="000000"/>
                </a:solidFill>
                <a:uFill>
                  <a:solidFill>
                    <a:srgbClr val="FFFFFF"/>
                  </a:solidFill>
                </a:uFill>
                <a:latin typeface="Arial"/>
              </a:rPr>
              <a:t>2. Add Sub Expense Head</a:t>
            </a: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  It is used to add new sub expense heads</a:t>
            </a:r>
          </a:p>
          <a:p>
            <a:pPr marL="432000" indent="-32184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latin typeface="Arial"/>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latin typeface="Arial"/>
              </a:rPr>
              <a:t>3. Standard Rate Report</a:t>
            </a:r>
          </a:p>
          <a:p>
            <a:pPr marL="432000" indent="-321840" algn="just">
              <a:lnSpc>
                <a:spcPct val="100000"/>
              </a:lnSpc>
              <a:buClr>
                <a:srgbClr val="000000"/>
              </a:buClr>
              <a:buSzPct val="45000"/>
              <a:buFont typeface="Wingdings" charset="2"/>
              <a:buChar char=""/>
            </a:pPr>
            <a:r>
              <a:rPr lang="en-IN" b="0" strike="noStrike" spc="-1" dirty="0">
                <a:solidFill>
                  <a:srgbClr val="000000"/>
                </a:solidFill>
                <a:uFill>
                  <a:solidFill>
                    <a:srgbClr val="FFFFFF"/>
                  </a:solidFill>
                </a:uFill>
                <a:latin typeface="Arial"/>
              </a:rPr>
              <a:t> </a:t>
            </a:r>
            <a:r>
              <a:rPr lang="en-IN" b="0" strike="noStrike" spc="-1" dirty="0" smtClean="0">
                <a:solidFill>
                  <a:srgbClr val="000000"/>
                </a:solidFill>
                <a:uFill>
                  <a:solidFill>
                    <a:srgbClr val="FFFFFF"/>
                  </a:solidFill>
                </a:uFill>
                <a:latin typeface="Arial"/>
              </a:rPr>
              <a:t> it is used to see what ever standard rates you have added currently.</a:t>
            </a:r>
            <a:endParaRPr lang="en-IN" b="0" strike="noStrike" spc="-1" dirty="0">
              <a:solidFill>
                <a:srgbClr val="000000"/>
              </a:solidFill>
              <a:uFill>
                <a:solidFill>
                  <a:srgbClr val="FFFFFF"/>
                </a:solidFill>
              </a:uFill>
              <a:latin typeface="Arial"/>
            </a:endParaRPr>
          </a:p>
        </p:txBody>
      </p:sp>
      <p:sp>
        <p:nvSpPr>
          <p:cNvPr id="47"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pic>
        <p:nvPicPr>
          <p:cNvPr id="48" name="Picture 47"/>
          <p:cNvPicPr/>
          <p:nvPr/>
        </p:nvPicPr>
        <p:blipFill>
          <a:blip r:embed="rId2"/>
          <a:stretch>
            <a:fillRect/>
          </a:stretch>
        </p:blipFill>
        <p:spPr>
          <a:xfrm>
            <a:off x="5630040" y="273400"/>
            <a:ext cx="4015800" cy="713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504000" y="1769040"/>
            <a:ext cx="4424760" cy="528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sz="2800" b="1" spc="-1" dirty="0">
                <a:solidFill>
                  <a:srgbClr val="000000"/>
                </a:solidFill>
                <a:uFill>
                  <a:solidFill>
                    <a:srgbClr val="FFFFFF"/>
                  </a:solidFill>
                </a:uFill>
              </a:rPr>
              <a:t>Download Expense and Sub Expense Head</a:t>
            </a:r>
          </a:p>
          <a:p>
            <a:pPr marL="432000" indent="-321840" algn="just">
              <a:lnSpc>
                <a:spcPct val="100000"/>
              </a:lnSpc>
              <a:buClr>
                <a:srgbClr val="000000"/>
              </a:buClr>
              <a:buSzPct val="45000"/>
              <a:buFont typeface="Wingdings" charset="2"/>
              <a:buChar char=""/>
            </a:pPr>
            <a:r>
              <a:rPr lang="en-IN" spc="-1" dirty="0">
                <a:solidFill>
                  <a:srgbClr val="000000"/>
                </a:solidFill>
                <a:uFill>
                  <a:solidFill>
                    <a:srgbClr val="FFFFFF"/>
                  </a:solidFill>
                </a:uFill>
              </a:rPr>
              <a:t> </a:t>
            </a:r>
            <a:endParaRPr lang="en-IN" spc="-1" dirty="0" smtClean="0">
              <a:solidFill>
                <a:srgbClr val="000000"/>
              </a:solidFill>
              <a:uFill>
                <a:solidFill>
                  <a:srgbClr val="FFFFFF"/>
                </a:solidFill>
              </a:uFill>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First </a:t>
            </a:r>
            <a:r>
              <a:rPr lang="en-IN" spc="-1" dirty="0">
                <a:solidFill>
                  <a:srgbClr val="000000"/>
                </a:solidFill>
                <a:uFill>
                  <a:solidFill>
                    <a:srgbClr val="FFFFFF"/>
                  </a:solidFill>
                </a:uFill>
              </a:rPr>
              <a:t>download all existing sub expense head what ever that are  already there for that district</a:t>
            </a:r>
            <a:r>
              <a:rPr lang="en-IN" spc="-1" dirty="0" smtClean="0">
                <a:solidFill>
                  <a:srgbClr val="000000"/>
                </a:solidFill>
                <a:uFill>
                  <a:solidFill>
                    <a:srgbClr val="FFFFFF"/>
                  </a:solidFill>
                </a:uFill>
              </a:rPr>
              <a:t>.</a:t>
            </a:r>
          </a:p>
          <a:p>
            <a:pPr marL="432000" indent="-321840" algn="just">
              <a:lnSpc>
                <a:spcPct val="100000"/>
              </a:lnSpc>
              <a:buClr>
                <a:srgbClr val="000000"/>
              </a:buClr>
              <a:buSzPct val="45000"/>
              <a:buFont typeface="Wingdings" charset="2"/>
              <a:buChar char=""/>
            </a:pPr>
            <a:endParaRPr lang="en-IN" spc="-1" dirty="0" smtClean="0">
              <a:solidFill>
                <a:srgbClr val="000000"/>
              </a:solidFill>
              <a:uFill>
                <a:solidFill>
                  <a:srgbClr val="FFFFFF"/>
                </a:solidFill>
              </a:uFill>
            </a:endParaRP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After download “Successfully Downloaded” message will be displayed</a:t>
            </a:r>
            <a:endParaRPr lang="en-IN" spc="-1" dirty="0">
              <a:solidFill>
                <a:srgbClr val="000000"/>
              </a:solidFill>
              <a:uFill>
                <a:solidFill>
                  <a:srgbClr val="FFFFFF"/>
                </a:solidFill>
              </a:uFill>
            </a:endParaRPr>
          </a:p>
        </p:txBody>
      </p:sp>
      <p:pic>
        <p:nvPicPr>
          <p:cNvPr id="50" name="Picture 49"/>
          <p:cNvPicPr/>
          <p:nvPr/>
        </p:nvPicPr>
        <p:blipFill>
          <a:blip r:embed="rId2"/>
          <a:stretch>
            <a:fillRect/>
          </a:stretch>
        </p:blipFill>
        <p:spPr>
          <a:xfrm>
            <a:off x="5502960" y="433160"/>
            <a:ext cx="3723480" cy="6619520"/>
          </a:xfrm>
          <a:prstGeom prst="rect">
            <a:avLst/>
          </a:prstGeom>
          <a:ln>
            <a:noFill/>
          </a:ln>
        </p:spPr>
      </p:pic>
      <p:sp>
        <p:nvSpPr>
          <p:cNvPr id="51"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504000" y="1563480"/>
            <a:ext cx="4424760" cy="5130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gn="just">
              <a:lnSpc>
                <a:spcPct val="100000"/>
              </a:lnSpc>
              <a:buClr>
                <a:srgbClr val="000000"/>
              </a:buClr>
              <a:buSzPct val="45000"/>
              <a:buFont typeface="Wingdings" charset="2"/>
              <a:buChar char=""/>
            </a:pPr>
            <a:r>
              <a:rPr lang="en-IN" sz="3200" spc="-1" dirty="0">
                <a:solidFill>
                  <a:srgbClr val="000000"/>
                </a:solidFill>
                <a:uFill>
                  <a:solidFill>
                    <a:srgbClr val="FFFFFF"/>
                  </a:solidFill>
                </a:uFill>
              </a:rPr>
              <a:t>Add Sub Expense </a:t>
            </a:r>
            <a:r>
              <a:rPr lang="en-IN" sz="3200" spc="-1" dirty="0" smtClean="0">
                <a:solidFill>
                  <a:srgbClr val="000000"/>
                </a:solidFill>
                <a:uFill>
                  <a:solidFill>
                    <a:srgbClr val="FFFFFF"/>
                  </a:solidFill>
                </a:uFill>
              </a:rPr>
              <a:t>Head</a:t>
            </a:r>
          </a:p>
          <a:p>
            <a:pPr marL="432000" indent="-321840" algn="just">
              <a:lnSpc>
                <a:spcPct val="100000"/>
              </a:lnSpc>
              <a:buClr>
                <a:srgbClr val="000000"/>
              </a:buClr>
              <a:buSzPct val="45000"/>
            </a:pP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It is used to add new sub expense </a:t>
            </a:r>
            <a:r>
              <a:rPr lang="en-IN" spc="-1" dirty="0" smtClean="0">
                <a:solidFill>
                  <a:srgbClr val="000000"/>
                </a:solidFill>
                <a:uFill>
                  <a:solidFill>
                    <a:srgbClr val="FFFFFF"/>
                  </a:solidFill>
                </a:uFill>
              </a:rPr>
              <a:t>heads</a:t>
            </a: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Add the new sub expense head, press “Submit” and then “Upload” button to upload it on server. </a:t>
            </a: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To see whatever sub expense head you have added, use “Sub Expense Head Report” menu of upper right corner.</a:t>
            </a: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Its must to upload sub expense head first to include them in main list.</a:t>
            </a:r>
          </a:p>
          <a:p>
            <a:pPr marL="432000" indent="-321840" algn="just">
              <a:lnSpc>
                <a:spcPct val="100000"/>
              </a:lnSpc>
              <a:buClr>
                <a:srgbClr val="000000"/>
              </a:buClr>
              <a:buSzPct val="45000"/>
              <a:buFont typeface="Wingdings" charset="2"/>
              <a:buChar char=""/>
            </a:pPr>
            <a:r>
              <a:rPr lang="en-IN" spc="-1" dirty="0" smtClean="0">
                <a:solidFill>
                  <a:srgbClr val="000000"/>
                </a:solidFill>
                <a:uFill>
                  <a:solidFill>
                    <a:srgbClr val="FFFFFF"/>
                  </a:solidFill>
                </a:uFill>
              </a:rPr>
              <a:t>“UPLOAD(1) “ the figure in bracket indicate that entry is not uploaded to server. This figure will disappear when you press “UPLOAD” button. </a:t>
            </a:r>
            <a:endParaRPr lang="en-IN" spc="-1" dirty="0">
              <a:solidFill>
                <a:srgbClr val="000000"/>
              </a:solidFill>
              <a:uFill>
                <a:solidFill>
                  <a:srgbClr val="FFFFFF"/>
                </a:solidFill>
              </a:uFill>
            </a:endParaRPr>
          </a:p>
        </p:txBody>
      </p:sp>
      <p:pic>
        <p:nvPicPr>
          <p:cNvPr id="53" name="Picture 52"/>
          <p:cNvPicPr/>
          <p:nvPr/>
        </p:nvPicPr>
        <p:blipFill>
          <a:blip r:embed="rId2"/>
          <a:stretch>
            <a:fillRect/>
          </a:stretch>
        </p:blipFill>
        <p:spPr>
          <a:xfrm>
            <a:off x="5604120" y="361000"/>
            <a:ext cx="3521160" cy="6259840"/>
          </a:xfrm>
          <a:prstGeom prst="rect">
            <a:avLst/>
          </a:prstGeom>
          <a:ln>
            <a:noFill/>
          </a:ln>
        </p:spPr>
      </p:pic>
      <p:sp>
        <p:nvSpPr>
          <p:cNvPr id="54"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504000" y="1656000"/>
            <a:ext cx="4424760" cy="4495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Expense Heads are classified in 8 group only. </a:t>
            </a:r>
          </a:p>
          <a:p>
            <a:pPr marL="432000" indent="-321840">
              <a:lnSpc>
                <a:spcPct val="100000"/>
              </a:lnSpc>
              <a:buClr>
                <a:srgbClr val="000000"/>
              </a:buClr>
              <a:buSzPct val="45000"/>
              <a:buFont typeface="Wingdings" charset="2"/>
              <a:buChar char=""/>
            </a:pPr>
            <a:r>
              <a:rPr lang="en-IN" sz="3200" spc="-1" dirty="0" smtClean="0">
                <a:solidFill>
                  <a:srgbClr val="000000"/>
                </a:solidFill>
                <a:uFill>
                  <a:solidFill>
                    <a:srgbClr val="FFFFFF"/>
                  </a:solidFill>
                </a:uFill>
                <a:latin typeface="Arial"/>
                <a:ea typeface="DejaVu Sans"/>
              </a:rPr>
              <a:t>Main 8 Expense heads are shown in the screen shot. </a:t>
            </a:r>
          </a:p>
          <a:p>
            <a:pPr marL="432000" indent="-321840">
              <a:lnSpc>
                <a:spcPct val="100000"/>
              </a:lnSpc>
              <a:buClr>
                <a:srgbClr val="000000"/>
              </a:buClr>
              <a:buSzPct val="45000"/>
              <a:buFont typeface="Wingdings" charset="2"/>
              <a:buChar char=""/>
            </a:pPr>
            <a:r>
              <a:rPr lang="en-IN" sz="3200" b="0" strike="noStrike" spc="-1" dirty="0" smtClean="0">
                <a:solidFill>
                  <a:srgbClr val="000000"/>
                </a:solidFill>
                <a:uFill>
                  <a:solidFill>
                    <a:srgbClr val="FFFFFF"/>
                  </a:solidFill>
                </a:uFill>
                <a:latin typeface="Arial"/>
                <a:ea typeface="DejaVu Sans"/>
              </a:rPr>
              <a:t>You can not add more in this group. </a:t>
            </a:r>
            <a:endParaRPr lang="en-IN" sz="1800" b="0" strike="noStrike" spc="-1" dirty="0">
              <a:solidFill>
                <a:srgbClr val="000000"/>
              </a:solidFill>
              <a:uFill>
                <a:solidFill>
                  <a:srgbClr val="FFFFFF"/>
                </a:solidFill>
              </a:uFill>
              <a:latin typeface="Arial"/>
            </a:endParaRPr>
          </a:p>
        </p:txBody>
      </p:sp>
      <p:pic>
        <p:nvPicPr>
          <p:cNvPr id="56" name="Picture 55"/>
          <p:cNvPicPr/>
          <p:nvPr/>
        </p:nvPicPr>
        <p:blipFill>
          <a:blip r:embed="rId2"/>
          <a:stretch>
            <a:fillRect/>
          </a:stretch>
        </p:blipFill>
        <p:spPr>
          <a:xfrm>
            <a:off x="5736600" y="360900"/>
            <a:ext cx="3256200" cy="5788800"/>
          </a:xfrm>
          <a:prstGeom prst="rect">
            <a:avLst/>
          </a:prstGeom>
          <a:ln>
            <a:noFill/>
          </a:ln>
        </p:spPr>
      </p:pic>
      <p:sp>
        <p:nvSpPr>
          <p:cNvPr id="57"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504000" y="1769040"/>
            <a:ext cx="4424760" cy="5284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600" b="0" strike="noStrike" spc="-1" dirty="0" smtClean="0">
                <a:solidFill>
                  <a:srgbClr val="000000"/>
                </a:solidFill>
                <a:uFill>
                  <a:solidFill>
                    <a:srgbClr val="FFFFFF"/>
                  </a:solidFill>
                </a:uFill>
                <a:latin typeface="Arial"/>
                <a:ea typeface="DejaVu Sans"/>
              </a:rPr>
              <a:t>In each item of Main Expense Head there are sub expense head which are already defined. </a:t>
            </a:r>
          </a:p>
          <a:p>
            <a:pPr marL="432000" indent="-321840">
              <a:lnSpc>
                <a:spcPct val="100000"/>
              </a:lnSpc>
              <a:buClr>
                <a:srgbClr val="000000"/>
              </a:buClr>
              <a:buSzPct val="45000"/>
              <a:buFont typeface="Wingdings" charset="2"/>
              <a:buChar char=""/>
            </a:pPr>
            <a:endParaRPr lang="en-IN" sz="2600" spc="-1" dirty="0">
              <a:solidFill>
                <a:srgbClr val="000000"/>
              </a:solidFill>
              <a:uFill>
                <a:solidFill>
                  <a:srgbClr val="FFFFFF"/>
                </a:solidFill>
              </a:uFill>
              <a:latin typeface="Arial"/>
              <a:ea typeface="DejaVu Sans"/>
            </a:endParaRPr>
          </a:p>
          <a:p>
            <a:pPr marL="432000" indent="-321840">
              <a:lnSpc>
                <a:spcPct val="100000"/>
              </a:lnSpc>
              <a:buClr>
                <a:srgbClr val="000000"/>
              </a:buClr>
              <a:buSzPct val="45000"/>
              <a:buFont typeface="Wingdings" charset="2"/>
              <a:buChar char=""/>
            </a:pPr>
            <a:r>
              <a:rPr lang="en-IN" sz="2600" b="0" strike="noStrike" spc="-1" dirty="0" smtClean="0">
                <a:solidFill>
                  <a:srgbClr val="000000"/>
                </a:solidFill>
                <a:uFill>
                  <a:solidFill>
                    <a:srgbClr val="FFFFFF"/>
                  </a:solidFill>
                </a:uFill>
                <a:latin typeface="Arial"/>
                <a:ea typeface="DejaVu Sans"/>
              </a:rPr>
              <a:t>You can add as many sub expense head as you require.  </a:t>
            </a:r>
            <a:endParaRPr lang="en-IN" sz="1800" b="0" strike="noStrike" spc="-1" dirty="0">
              <a:solidFill>
                <a:srgbClr val="000000"/>
              </a:solidFill>
              <a:uFill>
                <a:solidFill>
                  <a:srgbClr val="FFFFFF"/>
                </a:solidFill>
              </a:uFill>
              <a:latin typeface="Arial"/>
            </a:endParaRPr>
          </a:p>
        </p:txBody>
      </p:sp>
      <p:pic>
        <p:nvPicPr>
          <p:cNvPr id="59" name="Picture 58"/>
          <p:cNvPicPr/>
          <p:nvPr/>
        </p:nvPicPr>
        <p:blipFill>
          <a:blip r:embed="rId2"/>
          <a:stretch>
            <a:fillRect/>
          </a:stretch>
        </p:blipFill>
        <p:spPr>
          <a:xfrm>
            <a:off x="5523120" y="577000"/>
            <a:ext cx="3683160" cy="6547840"/>
          </a:xfrm>
          <a:prstGeom prst="rect">
            <a:avLst/>
          </a:prstGeom>
          <a:ln>
            <a:noFill/>
          </a:ln>
        </p:spPr>
      </p:pic>
      <p:sp>
        <p:nvSpPr>
          <p:cNvPr id="60"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1769040"/>
            <a:ext cx="4424760" cy="4852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2000" b="0" strike="noStrike" spc="-1" dirty="0" smtClean="0">
                <a:solidFill>
                  <a:srgbClr val="000000"/>
                </a:solidFill>
                <a:uFill>
                  <a:solidFill>
                    <a:srgbClr val="FFFFFF"/>
                  </a:solidFill>
                </a:uFill>
                <a:latin typeface="Arial"/>
                <a:ea typeface="DejaVu Sans"/>
              </a:rPr>
              <a:t>For example A new sub expense head “Software and App Expenses” is to be added here under main expense head “</a:t>
            </a:r>
            <a:r>
              <a:rPr lang="hi-IN" sz="2000" b="0" strike="noStrike" spc="-1" dirty="0" smtClean="0">
                <a:solidFill>
                  <a:srgbClr val="000000"/>
                </a:solidFill>
                <a:uFill>
                  <a:solidFill>
                    <a:srgbClr val="FFFFFF"/>
                  </a:solidFill>
                </a:uFill>
                <a:latin typeface="Arial"/>
                <a:ea typeface="DejaVu Sans"/>
              </a:rPr>
              <a:t>प्रचार कार्यालयीन खर्च </a:t>
            </a:r>
            <a:r>
              <a:rPr lang="en-US" sz="2000" b="0" strike="noStrike" spc="-1" dirty="0" smtClean="0">
                <a:solidFill>
                  <a:srgbClr val="000000"/>
                </a:solidFill>
                <a:uFill>
                  <a:solidFill>
                    <a:srgbClr val="FFFFFF"/>
                  </a:solidFill>
                </a:uFill>
                <a:latin typeface="Arial"/>
                <a:ea typeface="DejaVu Sans"/>
              </a:rPr>
              <a:t>“ </a:t>
            </a:r>
          </a:p>
          <a:p>
            <a:pPr marL="432000" indent="-321840">
              <a:lnSpc>
                <a:spcPct val="100000"/>
              </a:lnSpc>
              <a:buClr>
                <a:srgbClr val="000000"/>
              </a:buClr>
              <a:buSzPct val="45000"/>
              <a:buFont typeface="Wingdings" charset="2"/>
              <a:buChar char=""/>
            </a:pPr>
            <a:r>
              <a:rPr lang="en-US" sz="2000" spc="-1" dirty="0" smtClean="0">
                <a:solidFill>
                  <a:srgbClr val="000000"/>
                </a:solidFill>
                <a:uFill>
                  <a:solidFill>
                    <a:srgbClr val="FFFFFF"/>
                  </a:solidFill>
                </a:uFill>
                <a:latin typeface="Arial"/>
                <a:ea typeface="DejaVu Sans"/>
              </a:rPr>
              <a:t>You can see the existing sub expense head list of that main expense head also, so no repetition will occur.</a:t>
            </a:r>
            <a:endParaRPr lang="en-IN" sz="2000" b="0" strike="noStrike" spc="-1" dirty="0" smtClean="0">
              <a:solidFill>
                <a:srgbClr val="000000"/>
              </a:solidFill>
              <a:uFill>
                <a:solidFill>
                  <a:srgbClr val="FFFFFF"/>
                </a:solidFill>
              </a:uFill>
              <a:latin typeface="Arial"/>
              <a:ea typeface="DejaVu Sans"/>
            </a:endParaRPr>
          </a:p>
          <a:p>
            <a:pPr marL="432000" indent="-321840">
              <a:lnSpc>
                <a:spcPct val="100000"/>
              </a:lnSpc>
              <a:buClr>
                <a:srgbClr val="000000"/>
              </a:buClr>
              <a:buSzPct val="45000"/>
              <a:buFont typeface="Wingdings" charset="2"/>
              <a:buChar char=""/>
            </a:pPr>
            <a:endParaRPr lang="en-IN" sz="1800" b="0" strike="noStrike" spc="-1" dirty="0">
              <a:solidFill>
                <a:srgbClr val="000000"/>
              </a:solidFill>
              <a:uFill>
                <a:solidFill>
                  <a:srgbClr val="FFFFFF"/>
                </a:solidFill>
              </a:uFill>
              <a:latin typeface="Arial"/>
            </a:endParaRPr>
          </a:p>
        </p:txBody>
      </p:sp>
      <p:pic>
        <p:nvPicPr>
          <p:cNvPr id="62" name="Picture 61"/>
          <p:cNvPicPr/>
          <p:nvPr/>
        </p:nvPicPr>
        <p:blipFill>
          <a:blip r:embed="rId2"/>
          <a:stretch>
            <a:fillRect/>
          </a:stretch>
        </p:blipFill>
        <p:spPr>
          <a:xfrm>
            <a:off x="5583960" y="289160"/>
            <a:ext cx="3561480" cy="6331520"/>
          </a:xfrm>
          <a:prstGeom prst="rect">
            <a:avLst/>
          </a:prstGeom>
          <a:ln>
            <a:noFill/>
          </a:ln>
        </p:spPr>
      </p:pic>
      <p:sp>
        <p:nvSpPr>
          <p:cNvPr id="63" name="CustomShape 2"/>
          <p:cNvSpPr/>
          <p:nvPr/>
        </p:nvSpPr>
        <p:spPr>
          <a:xfrm>
            <a:off x="504000" y="301320"/>
            <a:ext cx="446184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1" strike="noStrike" spc="-1" dirty="0">
                <a:solidFill>
                  <a:srgbClr val="000000"/>
                </a:solidFill>
                <a:uFill>
                  <a:solidFill>
                    <a:srgbClr val="FFFFFF"/>
                  </a:solidFill>
                </a:uFill>
                <a:latin typeface="Arial"/>
                <a:ea typeface="DejaVu Sans"/>
              </a:rPr>
              <a:t>  True Voter </a:t>
            </a:r>
            <a:r>
              <a:rPr lang="en-IN" sz="1600" b="1" strike="noStrike" spc="-1" dirty="0">
                <a:solidFill>
                  <a:srgbClr val="000000"/>
                </a:solidFill>
                <a:uFill>
                  <a:solidFill>
                    <a:srgbClr val="FFFFFF"/>
                  </a:solidFill>
                </a:uFill>
                <a:latin typeface="Arial"/>
                <a:ea typeface="DejaVu Sans"/>
              </a:rPr>
              <a:t>version </a:t>
            </a:r>
            <a:r>
              <a:rPr lang="en-IN" sz="1600" b="1" strike="noStrike" spc="-1" dirty="0" smtClean="0">
                <a:solidFill>
                  <a:srgbClr val="000000"/>
                </a:solidFill>
                <a:uFill>
                  <a:solidFill>
                    <a:srgbClr val="FFFFFF"/>
                  </a:solidFill>
                </a:uFill>
                <a:latin typeface="Arial"/>
                <a:ea typeface="DejaVu Sans"/>
              </a:rPr>
              <a:t>1.77</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1147</Words>
  <Application>LibreOffice/5.1.4.2$Linux_X86_64 LibreOffice_project/10m0$Build-2</Application>
  <PresentationFormat>Custom</PresentationFormat>
  <Paragraphs>100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Sai</cp:lastModifiedBy>
  <cp:revision>64</cp:revision>
  <dcterms:created xsi:type="dcterms:W3CDTF">2016-11-28T09:52:09Z</dcterms:created>
  <dcterms:modified xsi:type="dcterms:W3CDTF">2017-02-01T03:42:36Z</dcterms:modified>
  <dc:language>en-IN</dc:language>
</cp:coreProperties>
</file>