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5" r:id="rId9"/>
    <p:sldId id="266" r:id="rId10"/>
    <p:sldId id="275" r:id="rId11"/>
    <p:sldId id="268" r:id="rId12"/>
    <p:sldId id="269" r:id="rId13"/>
    <p:sldId id="270" r:id="rId14"/>
    <p:sldId id="271" r:id="rId15"/>
    <p:sldId id="273" r:id="rId16"/>
    <p:sldId id="274" r:id="rId1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2" d="100"/>
          <a:sy n="42" d="100"/>
        </p:scale>
        <p:origin x="-1206" y="-96"/>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769040"/>
            <a:ext cx="2498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4058280"/>
            <a:ext cx="2498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63216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632160" y="405828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405828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769040"/>
            <a:ext cx="24984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504000" y="1769040"/>
            <a:ext cx="24984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5" name="Picture 34"/>
          <p:cNvPicPr/>
          <p:nvPr/>
        </p:nvPicPr>
        <p:blipFill>
          <a:blip r:embed="rId2" cstate="print"/>
          <a:stretch/>
        </p:blipFill>
        <p:spPr>
          <a:xfrm>
            <a:off x="504000" y="3860640"/>
            <a:ext cx="249840" cy="199080"/>
          </a:xfrm>
          <a:prstGeom prst="rect">
            <a:avLst/>
          </a:prstGeom>
          <a:ln>
            <a:noFill/>
          </a:ln>
        </p:spPr>
      </p:pic>
      <p:pic>
        <p:nvPicPr>
          <p:cNvPr id="36" name="Picture 35"/>
          <p:cNvPicPr/>
          <p:nvPr/>
        </p:nvPicPr>
        <p:blipFill>
          <a:blip r:embed="rId2" cstate="print"/>
          <a:stretch/>
        </p:blipFill>
        <p:spPr>
          <a:xfrm>
            <a:off x="504000" y="3860640"/>
            <a:ext cx="249840" cy="1990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997920"/>
            <a:ext cx="249840" cy="5925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769040"/>
            <a:ext cx="24984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12168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632160" y="1769040"/>
            <a:ext cx="12168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69840" cy="58435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405828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632160" y="1769040"/>
            <a:ext cx="12168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769040"/>
            <a:ext cx="12168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63216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632160" y="405828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63216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4058280"/>
            <a:ext cx="2498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 name="PlaceHolder 2"/>
          <p:cNvSpPr>
            <a:spLocks noGrp="1"/>
          </p:cNvSpPr>
          <p:nvPr>
            <p:ph type="body"/>
          </p:nvPr>
        </p:nvSpPr>
        <p:spPr>
          <a:xfrm>
            <a:off x="504000" y="1769040"/>
            <a:ext cx="249840" cy="438264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body"/>
          </p:nvPr>
        </p:nvSpPr>
        <p:spPr>
          <a:xfrm>
            <a:off x="767160" y="1769040"/>
            <a:ext cx="249840" cy="438264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ustomShape 1"/>
          <p:cNvSpPr/>
          <p:nvPr/>
        </p:nvSpPr>
        <p:spPr>
          <a:xfrm>
            <a:off x="504000" y="1769039"/>
            <a:ext cx="4917312" cy="551599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Download True Voter App from Play Store and Open it in your app.</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This is the first basic home screen of the app</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1. Search in CEO Voter List : This is to search your name on CEO Site through app. Follow the steps given in it for District wise and name wise search </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2. SEC Search : It is used to search your name in SEC voter list </a:t>
            </a:r>
            <a:r>
              <a:rPr lang="en-IN" spc="-1" dirty="0" smtClean="0">
                <a:solidFill>
                  <a:srgbClr val="000000"/>
                </a:solidFill>
                <a:uFill>
                  <a:solidFill>
                    <a:srgbClr val="FFFFFF"/>
                  </a:solidFill>
                </a:uFill>
                <a:latin typeface="Arial"/>
              </a:rPr>
              <a:t>as per going on Current </a:t>
            </a:r>
            <a:r>
              <a:rPr lang="en-IN" spc="-1" dirty="0">
                <a:solidFill>
                  <a:srgbClr val="000000"/>
                </a:solidFill>
                <a:uFill>
                  <a:solidFill>
                    <a:srgbClr val="FFFFFF"/>
                  </a:solidFill>
                </a:uFill>
                <a:latin typeface="Arial"/>
              </a:rPr>
              <a:t>L</a:t>
            </a:r>
            <a:r>
              <a:rPr lang="en-IN" spc="-1" dirty="0" smtClean="0">
                <a:solidFill>
                  <a:srgbClr val="000000"/>
                </a:solidFill>
                <a:uFill>
                  <a:solidFill>
                    <a:srgbClr val="FFFFFF"/>
                  </a:solidFill>
                </a:uFill>
                <a:latin typeface="Arial"/>
              </a:rPr>
              <a:t>ocal Body Elections only.</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3. Login : It is to be used when u register as a True Voter, Officer or as a Candidate</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4. New Registration : It is to be used one time only when u have to register your self  either as a Voter/ Officer/ Candidate</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5. Help : FAQ, user manual, Videos are given to understand use of True Voter app</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6. Voter List Objection : It is used to take objection on draft Voter List  before election</a:t>
            </a:r>
            <a:endParaRPr lang="en-IN" sz="1800" b="0" strike="noStrike" spc="-1" dirty="0">
              <a:solidFill>
                <a:srgbClr val="000000"/>
              </a:solidFill>
              <a:uFill>
                <a:solidFill>
                  <a:srgbClr val="FFFFFF"/>
                </a:solidFill>
              </a:uFill>
              <a:latin typeface="Arial"/>
            </a:endParaRPr>
          </a:p>
        </p:txBody>
      </p:sp>
      <p:sp>
        <p:nvSpPr>
          <p:cNvPr id="38"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pic>
        <p:nvPicPr>
          <p:cNvPr id="39" name="Picture 38"/>
          <p:cNvPicPr/>
          <p:nvPr/>
        </p:nvPicPr>
        <p:blipFill>
          <a:blip r:embed="rId2"/>
          <a:stretch>
            <a:fillRect/>
          </a:stretch>
        </p:blipFill>
        <p:spPr>
          <a:xfrm>
            <a:off x="5832000" y="344540"/>
            <a:ext cx="3815280" cy="6782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504000" y="1769040"/>
            <a:ext cx="4425120" cy="5573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2800" b="0" strike="noStrike" spc="-1" dirty="0" smtClean="0">
                <a:solidFill>
                  <a:srgbClr val="000000"/>
                </a:solidFill>
                <a:uFill>
                  <a:solidFill>
                    <a:srgbClr val="FFFFFF"/>
                  </a:solidFill>
                </a:uFill>
                <a:latin typeface="Arial"/>
                <a:ea typeface="DejaVu Sans"/>
              </a:rPr>
              <a:t>Login Menu : </a:t>
            </a:r>
          </a:p>
          <a:p>
            <a:pPr marL="432000" indent="-322200">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ea typeface="DejaVu Sans"/>
              </a:rPr>
              <a:t>There are three different types of login in True Voter App.</a:t>
            </a: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ea typeface="DejaVu Sans"/>
              </a:rPr>
              <a:t>Voter login is based on Alpha Numeric user name, and it is not device dependant, as a voter you can login from any mobile any time.</a:t>
            </a:r>
          </a:p>
          <a:p>
            <a:pPr marL="432000" indent="-322200">
              <a:lnSpc>
                <a:spcPct val="100000"/>
              </a:lnSpc>
              <a:buClr>
                <a:srgbClr val="000000"/>
              </a:buClr>
              <a:buSzPct val="45000"/>
              <a:buFont typeface="Wingdings" charset="2"/>
              <a:buChar char=""/>
            </a:pPr>
            <a:endParaRPr lang="en-IN" sz="1600" spc="-1" dirty="0" smtClean="0">
              <a:solidFill>
                <a:srgbClr val="000000"/>
              </a:solidFill>
              <a:uFill>
                <a:solidFill>
                  <a:srgbClr val="FFFFFF"/>
                </a:solidFill>
              </a:uFill>
              <a:latin typeface="Arial"/>
              <a:ea typeface="DejaVu Sans"/>
            </a:endParaRPr>
          </a:p>
          <a:p>
            <a:pPr marL="432000" indent="-322200" algn="just">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ea typeface="DejaVu Sans"/>
              </a:rPr>
              <a:t>Candidate Login : It is for election contesting candidates and for their representatives. </a:t>
            </a:r>
            <a:r>
              <a:rPr lang="en-IN" sz="1600" spc="-1" dirty="0" smtClean="0">
                <a:solidFill>
                  <a:srgbClr val="000000"/>
                </a:solidFill>
                <a:uFill>
                  <a:solidFill>
                    <a:srgbClr val="FFFFFF"/>
                  </a:solidFill>
                </a:uFill>
              </a:rPr>
              <a:t>Its based on Candidate Mobile No and it is supposed to be used on his single unique fix handset. Login from multiple devices is not allowed.</a:t>
            </a:r>
          </a:p>
          <a:p>
            <a:pPr marL="432000" indent="-322200">
              <a:lnSpc>
                <a:spcPct val="100000"/>
              </a:lnSpc>
              <a:buClr>
                <a:srgbClr val="000000"/>
              </a:buClr>
              <a:buSzPct val="45000"/>
              <a:buFont typeface="Wingdings" charset="2"/>
              <a:buChar char=""/>
            </a:pPr>
            <a:endParaRPr lang="en-IN" sz="1800" b="0" strike="noStrike"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Officer Login : It is for all Officers and Staff members related to on going election program. Its based on officers Mobile No and it is supposed to be used on his single unique fix handset</a:t>
            </a:r>
            <a:endParaRPr lang="en-IN" sz="1800" b="0" strike="noStrike" spc="-1" dirty="0">
              <a:solidFill>
                <a:srgbClr val="000000"/>
              </a:solidFill>
              <a:uFill>
                <a:solidFill>
                  <a:srgbClr val="FFFFFF"/>
                </a:solidFill>
              </a:uFill>
              <a:latin typeface="Arial"/>
            </a:endParaRPr>
          </a:p>
        </p:txBody>
      </p:sp>
      <p:pic>
        <p:nvPicPr>
          <p:cNvPr id="68" name="Picture 67"/>
          <p:cNvPicPr/>
          <p:nvPr/>
        </p:nvPicPr>
        <p:blipFill>
          <a:blip r:embed="rId2"/>
          <a:stretch>
            <a:fillRect/>
          </a:stretch>
        </p:blipFill>
        <p:spPr>
          <a:xfrm>
            <a:off x="5563800" y="504860"/>
            <a:ext cx="3602520" cy="6404480"/>
          </a:xfrm>
          <a:prstGeom prst="rect">
            <a:avLst/>
          </a:prstGeom>
          <a:ln>
            <a:noFill/>
          </a:ln>
        </p:spPr>
      </p:pic>
      <p:sp>
        <p:nvSpPr>
          <p:cNvPr id="69"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504000" y="1769040"/>
            <a:ext cx="4425120" cy="521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2400" b="1" strike="noStrike" spc="-1" dirty="0" smtClean="0">
                <a:solidFill>
                  <a:srgbClr val="000000"/>
                </a:solidFill>
                <a:uFill>
                  <a:solidFill>
                    <a:srgbClr val="FFFFFF"/>
                  </a:solidFill>
                </a:uFill>
                <a:latin typeface="Arial"/>
                <a:ea typeface="DejaVu Sans"/>
              </a:rPr>
              <a:t>Forget Password : </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If you forget password, you can recall on your registered mobile no. </a:t>
            </a:r>
          </a:p>
          <a:p>
            <a:pPr marL="432000" indent="-322200" algn="just">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As a voter your user name is alphanumeric, each user name is unique, it wont get repeated. More than one user name may be verified from same mobile no. </a:t>
            </a:r>
          </a:p>
          <a:p>
            <a:pPr marL="432000" indent="-322200" algn="just">
              <a:lnSpc>
                <a:spcPct val="100000"/>
              </a:lnSpc>
              <a:buClr>
                <a:srgbClr val="000000"/>
              </a:buClr>
              <a:buSzPct val="45000"/>
              <a:buFont typeface="Wingdings" charset="2"/>
              <a:buChar char=""/>
            </a:pPr>
            <a:endParaRPr lang="en-IN"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Officer and Leader  registration depends on their mobile no and handset IMEI no, so one officer /leader  is related to one mobile no only. They are not supposed to login various devices. </a:t>
            </a: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Click on Voter or Officer/Leader radio button to get the password of </a:t>
            </a:r>
            <a:r>
              <a:rPr lang="en-IN" sz="1800" b="0" strike="noStrike" spc="-1" dirty="0" smtClean="0">
                <a:solidFill>
                  <a:srgbClr val="000000"/>
                </a:solidFill>
                <a:uFill>
                  <a:solidFill>
                    <a:srgbClr val="FFFFFF"/>
                  </a:solidFill>
                </a:uFill>
                <a:latin typeface="Arial"/>
              </a:rPr>
              <a:t> that role. And continue further pressing “Submit” button.</a:t>
            </a:r>
            <a:endParaRPr lang="en-IN" sz="1800" b="0" strike="noStrike" spc="-1" dirty="0">
              <a:solidFill>
                <a:srgbClr val="000000"/>
              </a:solidFill>
              <a:uFill>
                <a:solidFill>
                  <a:srgbClr val="FFFFFF"/>
                </a:solidFill>
              </a:uFill>
              <a:latin typeface="Arial"/>
            </a:endParaRPr>
          </a:p>
        </p:txBody>
      </p:sp>
      <p:pic>
        <p:nvPicPr>
          <p:cNvPr id="74" name="Picture 73"/>
          <p:cNvPicPr/>
          <p:nvPr/>
        </p:nvPicPr>
        <p:blipFill>
          <a:blip r:embed="rId2"/>
          <a:stretch>
            <a:fillRect/>
          </a:stretch>
        </p:blipFill>
        <p:spPr>
          <a:xfrm>
            <a:off x="5503320" y="433340"/>
            <a:ext cx="3723480" cy="6619520"/>
          </a:xfrm>
          <a:prstGeom prst="rect">
            <a:avLst/>
          </a:prstGeom>
          <a:ln>
            <a:noFill/>
          </a:ln>
        </p:spPr>
      </p:pic>
      <p:sp>
        <p:nvSpPr>
          <p:cNvPr id="75"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pPr>
            <a:r>
              <a:rPr lang="en-IN" sz="2400" b="1" spc="-1" dirty="0" smtClean="0">
                <a:solidFill>
                  <a:srgbClr val="000000"/>
                </a:solidFill>
                <a:uFill>
                  <a:solidFill>
                    <a:srgbClr val="FFFFFF"/>
                  </a:solidFill>
                </a:uFill>
                <a:latin typeface="Arial"/>
              </a:rPr>
              <a:t>To Receive Password again :</a:t>
            </a:r>
          </a:p>
          <a:p>
            <a:pPr marL="432000" indent="-322200">
              <a:lnSpc>
                <a:spcPct val="100000"/>
              </a:lnSpc>
              <a:buClr>
                <a:srgbClr val="000000"/>
              </a:buClr>
              <a:buSzPct val="45000"/>
              <a:buFont typeface="Wingdings" charset="2"/>
              <a:buChar char=""/>
            </a:pPr>
            <a:endParaRPr lang="en-IN" sz="16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To receive forgotten password in Officer/Leader role provide your registered 10 digit mobile no and press “Submit” to go ahead.</a:t>
            </a:r>
          </a:p>
          <a:p>
            <a:pPr marL="432000" indent="-322200">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In Voter role you will have to provide user name and not a mobile no.</a:t>
            </a:r>
          </a:p>
          <a:p>
            <a:pPr marL="432000" indent="-322200">
              <a:lnSpc>
                <a:spcPct val="100000"/>
              </a:lnSpc>
              <a:buClr>
                <a:srgbClr val="000000"/>
              </a:buClr>
              <a:buSzPct val="45000"/>
              <a:buFont typeface="Wingdings" charset="2"/>
              <a:buChar char=""/>
            </a:pPr>
            <a:r>
              <a:rPr lang="en-IN" sz="3200" b="0" strike="noStrike" spc="-1" dirty="0" smtClean="0">
                <a:solidFill>
                  <a:srgbClr val="000000"/>
                </a:solidFill>
                <a:uFill>
                  <a:solidFill>
                    <a:srgbClr val="FFFFFF"/>
                  </a:solidFill>
                </a:uFill>
                <a:latin typeface="Arial"/>
              </a:rPr>
              <a:t> </a:t>
            </a:r>
            <a:endParaRPr lang="en-IN" sz="1800" b="0" strike="noStrike" spc="-1" dirty="0">
              <a:solidFill>
                <a:srgbClr val="000000"/>
              </a:solidFill>
              <a:uFill>
                <a:solidFill>
                  <a:srgbClr val="FFFFFF"/>
                </a:solidFill>
              </a:uFill>
              <a:latin typeface="Arial"/>
            </a:endParaRPr>
          </a:p>
        </p:txBody>
      </p:sp>
      <p:pic>
        <p:nvPicPr>
          <p:cNvPr id="77" name="Picture 76"/>
          <p:cNvPicPr/>
          <p:nvPr/>
        </p:nvPicPr>
        <p:blipFill>
          <a:blip r:embed="rId2"/>
          <a:stretch>
            <a:fillRect/>
          </a:stretch>
        </p:blipFill>
        <p:spPr>
          <a:xfrm>
            <a:off x="5757120" y="433220"/>
            <a:ext cx="3745080" cy="6657920"/>
          </a:xfrm>
          <a:prstGeom prst="rect">
            <a:avLst/>
          </a:prstGeom>
          <a:ln>
            <a:noFill/>
          </a:ln>
        </p:spPr>
      </p:pic>
      <p:sp>
        <p:nvSpPr>
          <p:cNvPr id="78"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If you have forgotten password </a:t>
            </a:r>
            <a:r>
              <a:rPr lang="en-IN" spc="-1" dirty="0" smtClean="0">
                <a:solidFill>
                  <a:srgbClr val="000000"/>
                </a:solidFill>
                <a:uFill>
                  <a:solidFill>
                    <a:srgbClr val="FFFFFF"/>
                  </a:solidFill>
                </a:uFill>
                <a:latin typeface="Arial"/>
                <a:ea typeface="DejaVu Sans"/>
              </a:rPr>
              <a:t>of your user name in voter role, use this option.</a:t>
            </a:r>
          </a:p>
          <a:p>
            <a:pPr marL="432000" indent="-32220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You will receive its password on your registered mobile no. it may be different than the handset on which you are using True Voter App.</a:t>
            </a:r>
          </a:p>
          <a:p>
            <a:pPr marL="432000" indent="-322200" algn="just">
              <a:lnSpc>
                <a:spcPct val="100000"/>
              </a:lnSpc>
              <a:buClr>
                <a:srgbClr val="000000"/>
              </a:buClr>
              <a:buSzPct val="45000"/>
              <a:buFont typeface="Wingdings" charset="2"/>
              <a:buChar char=""/>
            </a:pPr>
            <a:r>
              <a:rPr lang="en-IN" sz="3200" b="0" strike="noStrike" spc="-1" dirty="0" smtClean="0">
                <a:solidFill>
                  <a:srgbClr val="000000"/>
                </a:solidFill>
                <a:uFill>
                  <a:solidFill>
                    <a:srgbClr val="FFFFFF"/>
                  </a:solidFill>
                </a:uFill>
                <a:latin typeface="Arial"/>
                <a:ea typeface="DejaVu Sans"/>
              </a:rPr>
              <a:t>  </a:t>
            </a:r>
          </a:p>
          <a:p>
            <a:pPr marL="432000" indent="-322200" algn="just">
              <a:lnSpc>
                <a:spcPct val="100000"/>
              </a:lnSpc>
              <a:buClr>
                <a:srgbClr val="000000"/>
              </a:buClr>
              <a:buSzPct val="45000"/>
              <a:buFont typeface="Wingdings" charset="2"/>
              <a:buChar char=""/>
            </a:pPr>
            <a:endParaRPr lang="en-IN" sz="1800" b="0" strike="noStrike" spc="-1" dirty="0">
              <a:solidFill>
                <a:srgbClr val="000000"/>
              </a:solidFill>
              <a:uFill>
                <a:solidFill>
                  <a:srgbClr val="FFFFFF"/>
                </a:solidFill>
              </a:uFill>
              <a:latin typeface="Arial"/>
            </a:endParaRPr>
          </a:p>
        </p:txBody>
      </p:sp>
      <p:sp>
        <p:nvSpPr>
          <p:cNvPr id="80"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pic>
        <p:nvPicPr>
          <p:cNvPr id="81" name="Picture 80"/>
          <p:cNvPicPr/>
          <p:nvPr/>
        </p:nvPicPr>
        <p:blipFill>
          <a:blip r:embed="rId2"/>
          <a:stretch>
            <a:fillRect/>
          </a:stretch>
        </p:blipFill>
        <p:spPr>
          <a:xfrm>
            <a:off x="5832000" y="361100"/>
            <a:ext cx="3935160" cy="6995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04000" y="1769040"/>
            <a:ext cx="4425120" cy="521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ea typeface="DejaVu Sans"/>
              </a:rPr>
              <a:t>If you register freshly True Voter app on your mobile then after registration you come back to main menu. </a:t>
            </a: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Click on Login icon to login. </a:t>
            </a: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If you have registered as a Officer or Candidate/ Representative then </a:t>
            </a:r>
            <a:r>
              <a:rPr lang="en-IN" sz="1600" b="0" strike="noStrike" spc="-1" dirty="0" err="1" smtClean="0">
                <a:solidFill>
                  <a:srgbClr val="000000"/>
                </a:solidFill>
                <a:uFill>
                  <a:solidFill>
                    <a:srgbClr val="FFFFFF"/>
                  </a:solidFill>
                </a:uFill>
                <a:latin typeface="Arial"/>
              </a:rPr>
              <a:t>automati-cally</a:t>
            </a:r>
            <a:r>
              <a:rPr lang="en-IN" sz="1600" b="0" strike="noStrike" spc="-1" dirty="0" smtClean="0">
                <a:solidFill>
                  <a:srgbClr val="000000"/>
                </a:solidFill>
                <a:uFill>
                  <a:solidFill>
                    <a:srgbClr val="FFFFFF"/>
                  </a:solidFill>
                </a:uFill>
                <a:latin typeface="Arial"/>
              </a:rPr>
              <a:t> your mobile no is locked as your user name, you have just to type password to go ahead, press “Submit” to continue. Net connection is must to login.</a:t>
            </a:r>
          </a:p>
          <a:p>
            <a:pPr marL="432000" indent="-322200" algn="just">
              <a:lnSpc>
                <a:spcPct val="100000"/>
              </a:lnSpc>
              <a:buClr>
                <a:srgbClr val="000000"/>
              </a:buClr>
              <a:buSzPct val="45000"/>
              <a:buFont typeface="Wingdings" charset="2"/>
              <a:buChar char=""/>
            </a:pPr>
            <a:endParaRPr lang="en-IN" sz="1600"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Here sample is of Candidate registration, and screen of candidate login is shown.</a:t>
            </a: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It will take around 30 seconds to login. Notification about it will be displayed after pressing “Submit” button.</a:t>
            </a:r>
            <a:endParaRPr lang="en-IN" sz="1600" b="0" strike="noStrike" spc="-1" dirty="0">
              <a:solidFill>
                <a:srgbClr val="000000"/>
              </a:solidFill>
              <a:uFill>
                <a:solidFill>
                  <a:srgbClr val="FFFFFF"/>
                </a:solidFill>
              </a:uFill>
              <a:latin typeface="Arial"/>
            </a:endParaRPr>
          </a:p>
        </p:txBody>
      </p:sp>
      <p:pic>
        <p:nvPicPr>
          <p:cNvPr id="83" name="Picture 82"/>
          <p:cNvPicPr/>
          <p:nvPr/>
        </p:nvPicPr>
        <p:blipFill>
          <a:blip r:embed="rId2"/>
          <a:stretch>
            <a:fillRect/>
          </a:stretch>
        </p:blipFill>
        <p:spPr>
          <a:xfrm>
            <a:off x="5482800" y="432860"/>
            <a:ext cx="3764520" cy="6692480"/>
          </a:xfrm>
          <a:prstGeom prst="rect">
            <a:avLst/>
          </a:prstGeom>
          <a:ln>
            <a:noFill/>
          </a:ln>
        </p:spPr>
      </p:pic>
      <p:sp>
        <p:nvSpPr>
          <p:cNvPr id="84"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a:solidFill>
                  <a:srgbClr val="000000"/>
                </a:solidFill>
                <a:uFill>
                  <a:solidFill>
                    <a:srgbClr val="FFFFFF"/>
                  </a:solidFill>
                </a:uFill>
                <a:latin typeface="Arial"/>
                <a:ea typeface="DejaVu Sans"/>
              </a:rPr>
              <a:t>  True Voter </a:t>
            </a:r>
            <a:r>
              <a:rPr lang="en-IN" sz="1600" b="1" strike="noStrike" spc="-1">
                <a:solidFill>
                  <a:srgbClr val="000000"/>
                </a:solidFill>
                <a:uFill>
                  <a:solidFill>
                    <a:srgbClr val="FFFFFF"/>
                  </a:solidFill>
                </a:uFill>
                <a:latin typeface="Arial"/>
                <a:ea typeface="DejaVu Sans"/>
              </a:rPr>
              <a:t>version 1.57</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41440" y="1305677"/>
            <a:ext cx="4425120" cy="514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sz="2000" b="1" spc="-1" dirty="0" smtClean="0">
                <a:solidFill>
                  <a:srgbClr val="000000"/>
                </a:solidFill>
                <a:uFill>
                  <a:solidFill>
                    <a:srgbClr val="FFFFFF"/>
                  </a:solidFill>
                </a:uFill>
              </a:rPr>
              <a:t>Candidate Login Home Screen </a:t>
            </a:r>
            <a:r>
              <a:rPr lang="en-IN" sz="1600" spc="-1" dirty="0" smtClean="0">
                <a:solidFill>
                  <a:srgbClr val="000000"/>
                </a:solidFill>
                <a:uFill>
                  <a:solidFill>
                    <a:srgbClr val="FFFFFF"/>
                  </a:solidFill>
                </a:uFill>
              </a:rPr>
              <a:t>:</a:t>
            </a:r>
            <a:endParaRPr lang="en-IN" sz="1600" b="0" strike="noStrike" spc="-1" dirty="0" smtClean="0">
              <a:solidFill>
                <a:srgbClr val="000000"/>
              </a:solidFill>
              <a:uFill>
                <a:solidFill>
                  <a:srgbClr val="FFFFFF"/>
                </a:solidFill>
              </a:uFill>
              <a:latin typeface="Arial"/>
              <a:ea typeface="DejaVu Sans"/>
            </a:endParaRP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There are various </a:t>
            </a:r>
            <a:r>
              <a:rPr lang="en-IN" sz="1600" spc="-1" dirty="0" smtClean="0">
                <a:solidFill>
                  <a:srgbClr val="000000"/>
                </a:solidFill>
                <a:uFill>
                  <a:solidFill>
                    <a:srgbClr val="FFFFFF"/>
                  </a:solidFill>
                </a:uFill>
              </a:rPr>
              <a:t>icons on the home screen of candidate login. At the top your login role is displayed and version no of the app is also displayed at right corner.</a:t>
            </a: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Whenever you will exit the app, you will be still in the login state. When you will reopen the app you will come to this screen again. You have not to logout frequently. Be in login condition, as the app is on your own mobile.</a:t>
            </a: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1. Voter List, </a:t>
            </a: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2. Add Representative,</a:t>
            </a: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3. SEC Voter list search,</a:t>
            </a: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4. Send Message,</a:t>
            </a: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5. Daily Expenses,</a:t>
            </a: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6. KYC (Know Your Candidates)</a:t>
            </a: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7. Voters Voice,</a:t>
            </a: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8. Voter’s Analysis,</a:t>
            </a: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9. Locate Booth,</a:t>
            </a: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10 Show Expenses</a:t>
            </a: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11 Candidate Vision</a:t>
            </a: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12 Feedback	13 About Us</a:t>
            </a: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14. Log Out.</a:t>
            </a:r>
          </a:p>
          <a:p>
            <a:pPr marL="432000" indent="-322200" algn="just">
              <a:lnSpc>
                <a:spcPct val="100000"/>
              </a:lnSpc>
              <a:buClr>
                <a:srgbClr val="000000"/>
              </a:buClr>
              <a:buSzPct val="45000"/>
              <a:buFont typeface="Wingdings" charset="2"/>
              <a:buChar char=""/>
            </a:pPr>
            <a:endParaRPr lang="en-IN" sz="1600" b="0" strike="noStrike" spc="-1" dirty="0">
              <a:solidFill>
                <a:srgbClr val="000000"/>
              </a:solidFill>
              <a:uFill>
                <a:solidFill>
                  <a:srgbClr val="FFFFFF"/>
                </a:solidFill>
              </a:uFill>
              <a:latin typeface="Arial"/>
            </a:endParaRPr>
          </a:p>
        </p:txBody>
      </p:sp>
      <p:pic>
        <p:nvPicPr>
          <p:cNvPr id="89" name="Picture 88"/>
          <p:cNvPicPr/>
          <p:nvPr/>
        </p:nvPicPr>
        <p:blipFill>
          <a:blip r:embed="rId2"/>
          <a:stretch>
            <a:fillRect/>
          </a:stretch>
        </p:blipFill>
        <p:spPr>
          <a:xfrm>
            <a:off x="5543640" y="577020"/>
            <a:ext cx="3642840" cy="6476160"/>
          </a:xfrm>
          <a:prstGeom prst="rect">
            <a:avLst/>
          </a:prstGeom>
          <a:ln>
            <a:noFill/>
          </a:ln>
        </p:spPr>
      </p:pic>
      <p:sp>
        <p:nvSpPr>
          <p:cNvPr id="90" name="CustomShape 2"/>
          <p:cNvSpPr/>
          <p:nvPr/>
        </p:nvSpPr>
        <p:spPr>
          <a:xfrm>
            <a:off x="504000" y="-30163"/>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ea typeface="DejaVu Sans"/>
              </a:rPr>
              <a:t>In upper side “Menu”</a:t>
            </a:r>
          </a:p>
          <a:p>
            <a:pPr marL="432000" indent="-322200">
              <a:lnSpc>
                <a:spcPct val="100000"/>
              </a:lnSpc>
              <a:buClr>
                <a:srgbClr val="000000"/>
              </a:buClr>
              <a:buSzPct val="45000"/>
              <a:buFont typeface="Wingdings" charset="2"/>
              <a:buChar char=""/>
            </a:pPr>
            <a:endParaRPr lang="en-IN" sz="2000" b="0" strike="noStrike" spc="-1" dirty="0" smtClean="0">
              <a:solidFill>
                <a:srgbClr val="000000"/>
              </a:solidFill>
              <a:uFill>
                <a:solidFill>
                  <a:srgbClr val="FFFFFF"/>
                </a:solidFill>
              </a:uFill>
              <a:latin typeface="Arial"/>
              <a:ea typeface="DejaVu Sans"/>
            </a:endParaRPr>
          </a:p>
          <a:p>
            <a:pPr marL="432000" indent="-322200">
              <a:lnSpc>
                <a:spcPct val="100000"/>
              </a:lnSpc>
              <a:buClr>
                <a:srgbClr val="000000"/>
              </a:buClr>
              <a:buSzPct val="45000"/>
              <a:buFont typeface="Wingdings" charset="2"/>
              <a:buChar char=""/>
            </a:pPr>
            <a:r>
              <a:rPr lang="en-IN" sz="2000" spc="-1" dirty="0" smtClean="0">
                <a:solidFill>
                  <a:srgbClr val="000000"/>
                </a:solidFill>
                <a:uFill>
                  <a:solidFill>
                    <a:srgbClr val="FFFFFF"/>
                  </a:solidFill>
                </a:uFill>
                <a:latin typeface="Arial"/>
              </a:rPr>
              <a:t>There are four options </a:t>
            </a:r>
          </a:p>
          <a:p>
            <a:pPr marL="432000" indent="-32220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rPr>
              <a:t>1. Take Backup</a:t>
            </a:r>
          </a:p>
          <a:p>
            <a:pPr marL="432000" indent="-322200">
              <a:lnSpc>
                <a:spcPct val="100000"/>
              </a:lnSpc>
              <a:buClr>
                <a:srgbClr val="000000"/>
              </a:buClr>
              <a:buSzPct val="45000"/>
              <a:buFont typeface="Wingdings" charset="2"/>
              <a:buChar char=""/>
            </a:pPr>
            <a:r>
              <a:rPr lang="en-IN" sz="2000" spc="-1" dirty="0" smtClean="0">
                <a:solidFill>
                  <a:srgbClr val="000000"/>
                </a:solidFill>
                <a:uFill>
                  <a:solidFill>
                    <a:srgbClr val="FFFFFF"/>
                  </a:solidFill>
                </a:uFill>
                <a:latin typeface="Arial"/>
              </a:rPr>
              <a:t>2. Candidate Result</a:t>
            </a:r>
          </a:p>
          <a:p>
            <a:pPr marL="432000" indent="-32220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rPr>
              <a:t>3. Check </a:t>
            </a:r>
            <a:r>
              <a:rPr lang="en-IN" sz="2000" spc="-1" dirty="0" smtClean="0">
                <a:solidFill>
                  <a:srgbClr val="000000"/>
                </a:solidFill>
                <a:uFill>
                  <a:solidFill>
                    <a:srgbClr val="FFFFFF"/>
                  </a:solidFill>
                </a:uFill>
                <a:latin typeface="Arial"/>
              </a:rPr>
              <a:t>P</a:t>
            </a:r>
            <a:r>
              <a:rPr lang="en-IN" sz="2000" b="0" strike="noStrike" spc="-1" dirty="0" smtClean="0">
                <a:solidFill>
                  <a:srgbClr val="000000"/>
                </a:solidFill>
                <a:uFill>
                  <a:solidFill>
                    <a:srgbClr val="FFFFFF"/>
                  </a:solidFill>
                </a:uFill>
                <a:latin typeface="Arial"/>
              </a:rPr>
              <a:t>ayment Status</a:t>
            </a:r>
          </a:p>
          <a:p>
            <a:pPr marL="432000" indent="-322200">
              <a:lnSpc>
                <a:spcPct val="100000"/>
              </a:lnSpc>
              <a:buClr>
                <a:srgbClr val="000000"/>
              </a:buClr>
              <a:buSzPct val="45000"/>
              <a:buFont typeface="Wingdings" charset="2"/>
              <a:buChar char=""/>
            </a:pPr>
            <a:r>
              <a:rPr lang="en-IN" sz="2000" spc="-1" dirty="0" smtClean="0">
                <a:solidFill>
                  <a:srgbClr val="000000"/>
                </a:solidFill>
                <a:uFill>
                  <a:solidFill>
                    <a:srgbClr val="FFFFFF"/>
                  </a:solidFill>
                </a:uFill>
                <a:latin typeface="Arial"/>
              </a:rPr>
              <a:t>4. Help.</a:t>
            </a:r>
            <a:endParaRPr lang="en-IN" sz="2000" b="0" strike="noStrike" spc="-1" dirty="0">
              <a:solidFill>
                <a:srgbClr val="000000"/>
              </a:solidFill>
              <a:uFill>
                <a:solidFill>
                  <a:srgbClr val="FFFFFF"/>
                </a:solidFill>
              </a:uFill>
              <a:latin typeface="Arial"/>
            </a:endParaRPr>
          </a:p>
        </p:txBody>
      </p:sp>
      <p:pic>
        <p:nvPicPr>
          <p:cNvPr id="92" name="Picture 91"/>
          <p:cNvPicPr/>
          <p:nvPr/>
        </p:nvPicPr>
        <p:blipFill>
          <a:blip r:embed="rId2"/>
          <a:stretch>
            <a:fillRect/>
          </a:stretch>
        </p:blipFill>
        <p:spPr>
          <a:xfrm>
            <a:off x="5502960" y="577020"/>
            <a:ext cx="3723840" cy="6620160"/>
          </a:xfrm>
          <a:prstGeom prst="rect">
            <a:avLst/>
          </a:prstGeom>
          <a:ln>
            <a:noFill/>
          </a:ln>
        </p:spPr>
      </p:pic>
      <p:sp>
        <p:nvSpPr>
          <p:cNvPr id="93"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504000" y="1417636"/>
            <a:ext cx="4841112" cy="587470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Every one is having a right to use True Voter app</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He can use it in three Different Roles as per his requirements</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1. A s A Voter  : Any person having his name in Maharashtra State Election Commission List  can register as a True Voter for many personal and general purpose.</a:t>
            </a:r>
          </a:p>
          <a:p>
            <a:pPr marL="432000" indent="-322200">
              <a:lnSpc>
                <a:spcPct val="100000"/>
              </a:lnSpc>
              <a:buClr>
                <a:srgbClr val="000000"/>
              </a:buClr>
              <a:buSzPct val="45000"/>
              <a:buFont typeface="Wingdings" charset="2"/>
              <a:buChar char=""/>
            </a:pPr>
            <a:endParaRPr lang="en-IN"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2. As An Officer : All officials involved in Maharashtra State Election  Program through out the state in various roles have to register as “An Officer”</a:t>
            </a:r>
          </a:p>
          <a:p>
            <a:pPr marL="432000" indent="-322200">
              <a:lnSpc>
                <a:spcPct val="100000"/>
              </a:lnSpc>
              <a:buClr>
                <a:srgbClr val="000000"/>
              </a:buClr>
              <a:buSzPct val="45000"/>
              <a:buFont typeface="Wingdings" charset="2"/>
              <a:buChar char=""/>
            </a:pPr>
            <a:endParaRPr lang="en-IN"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3. As A Contesting Candidate and His Representative : All Contesting Candidates of the currently going on election has to register to fill their  daily election expenses and their representative can also optionally use it.</a:t>
            </a:r>
            <a:endParaRPr lang="en-IN" sz="1800" b="0" strike="noStrike" spc="-1" dirty="0">
              <a:solidFill>
                <a:srgbClr val="000000"/>
              </a:solidFill>
              <a:uFill>
                <a:solidFill>
                  <a:srgbClr val="FFFFFF"/>
                </a:solidFill>
              </a:uFill>
              <a:latin typeface="Arial"/>
            </a:endParaRPr>
          </a:p>
        </p:txBody>
      </p:sp>
      <p:pic>
        <p:nvPicPr>
          <p:cNvPr id="41" name="Picture 40"/>
          <p:cNvPicPr/>
          <p:nvPr/>
        </p:nvPicPr>
        <p:blipFill>
          <a:blip r:embed="rId2"/>
          <a:stretch>
            <a:fillRect/>
          </a:stretch>
        </p:blipFill>
        <p:spPr>
          <a:xfrm>
            <a:off x="5760000" y="176360"/>
            <a:ext cx="4030200" cy="7164800"/>
          </a:xfrm>
          <a:prstGeom prst="rect">
            <a:avLst/>
          </a:prstGeom>
          <a:ln>
            <a:noFill/>
          </a:ln>
        </p:spPr>
      </p:pic>
      <p:sp>
        <p:nvSpPr>
          <p:cNvPr id="42"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541080" y="159192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1600" b="0" strike="noStrike" spc="-1" dirty="0">
                <a:solidFill>
                  <a:srgbClr val="000000"/>
                </a:solidFill>
                <a:uFill>
                  <a:solidFill>
                    <a:srgbClr val="FFFFFF"/>
                  </a:solidFill>
                </a:uFill>
                <a:latin typeface="Arial"/>
                <a:ea typeface="DejaVu Sans"/>
              </a:rPr>
              <a:t> </a:t>
            </a:r>
            <a:r>
              <a:rPr lang="en-IN" sz="1600" b="0" strike="noStrike" spc="-1" dirty="0" smtClean="0">
                <a:solidFill>
                  <a:srgbClr val="000000"/>
                </a:solidFill>
                <a:uFill>
                  <a:solidFill>
                    <a:srgbClr val="FFFFFF"/>
                  </a:solidFill>
                </a:uFill>
                <a:latin typeface="Arial"/>
                <a:ea typeface="DejaVu Sans"/>
              </a:rPr>
              <a:t>True Voter App registration is only required for Officers and Candidates with their representatives also if required.</a:t>
            </a:r>
          </a:p>
          <a:p>
            <a:pPr marL="432000" indent="-322200">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Its must to fill some basic information with your mobile no, which will be verified further by OTP. So use your proper mobile no in registration.</a:t>
            </a:r>
          </a:p>
          <a:p>
            <a:pPr marL="432000" indent="-322200">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Touch at every field to fill relevant information. </a:t>
            </a:r>
          </a:p>
          <a:p>
            <a:pPr marL="432000" indent="-322200">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Select either Officer/Candidate role as per your work</a:t>
            </a:r>
          </a:p>
          <a:p>
            <a:pPr marL="432000" indent="-322200">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You have to just touch to select State from the list, Touch to Select District as well as touch to select your </a:t>
            </a:r>
            <a:r>
              <a:rPr lang="en-IN" sz="1600" b="0" strike="noStrike" spc="-1" dirty="0" err="1" smtClean="0">
                <a:solidFill>
                  <a:srgbClr val="000000"/>
                </a:solidFill>
                <a:uFill>
                  <a:solidFill>
                    <a:srgbClr val="FFFFFF"/>
                  </a:solidFill>
                </a:uFill>
                <a:latin typeface="Arial"/>
              </a:rPr>
              <a:t>Taluka</a:t>
            </a:r>
            <a:r>
              <a:rPr lang="en-IN" sz="1600" b="0" strike="noStrike" spc="-1" dirty="0" smtClean="0">
                <a:solidFill>
                  <a:srgbClr val="000000"/>
                </a:solidFill>
                <a:uFill>
                  <a:solidFill>
                    <a:srgbClr val="FFFFFF"/>
                  </a:solidFill>
                </a:uFill>
                <a:latin typeface="Arial"/>
              </a:rPr>
              <a:t> from the given list.</a:t>
            </a:r>
          </a:p>
          <a:p>
            <a:pPr marL="432000" indent="-322200">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Type your proper address with City/Town/Area  name in “City/Address” field.</a:t>
            </a:r>
          </a:p>
          <a:p>
            <a:pPr marL="432000" indent="-322200">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By default your email id will be picked up from </a:t>
            </a:r>
            <a:r>
              <a:rPr lang="en-IN" sz="1600" b="0" strike="noStrike" spc="-1" dirty="0" err="1" smtClean="0">
                <a:solidFill>
                  <a:srgbClr val="000000"/>
                </a:solidFill>
                <a:uFill>
                  <a:solidFill>
                    <a:srgbClr val="FFFFFF"/>
                  </a:solidFill>
                </a:uFill>
                <a:latin typeface="Arial"/>
              </a:rPr>
              <a:t>ur</a:t>
            </a:r>
            <a:r>
              <a:rPr lang="en-IN" sz="1600" b="0" strike="noStrike" spc="-1" dirty="0" smtClean="0">
                <a:solidFill>
                  <a:srgbClr val="000000"/>
                </a:solidFill>
                <a:uFill>
                  <a:solidFill>
                    <a:srgbClr val="FFFFFF"/>
                  </a:solidFill>
                </a:uFill>
                <a:latin typeface="Arial"/>
              </a:rPr>
              <a:t> mobile play store, correct it if required.</a:t>
            </a:r>
            <a:endParaRPr lang="en-IN" sz="1600" b="0" strike="noStrike" spc="-1" dirty="0">
              <a:solidFill>
                <a:srgbClr val="000000"/>
              </a:solidFill>
              <a:uFill>
                <a:solidFill>
                  <a:srgbClr val="FFFFFF"/>
                </a:solidFill>
              </a:uFill>
              <a:latin typeface="Arial"/>
            </a:endParaRPr>
          </a:p>
        </p:txBody>
      </p:sp>
      <p:pic>
        <p:nvPicPr>
          <p:cNvPr id="44" name="Picture 43"/>
          <p:cNvPicPr/>
          <p:nvPr/>
        </p:nvPicPr>
        <p:blipFill>
          <a:blip r:embed="rId2"/>
          <a:stretch>
            <a:fillRect/>
          </a:stretch>
        </p:blipFill>
        <p:spPr>
          <a:xfrm>
            <a:off x="5644800" y="179760"/>
            <a:ext cx="3785400" cy="6729600"/>
          </a:xfrm>
          <a:prstGeom prst="rect">
            <a:avLst/>
          </a:prstGeom>
          <a:ln>
            <a:noFill/>
          </a:ln>
        </p:spPr>
      </p:pic>
      <p:sp>
        <p:nvSpPr>
          <p:cNvPr id="45"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2800" b="0" strike="noStrike" spc="-1" dirty="0" smtClean="0">
                <a:solidFill>
                  <a:srgbClr val="000000"/>
                </a:solidFill>
                <a:uFill>
                  <a:solidFill>
                    <a:srgbClr val="FFFFFF"/>
                  </a:solidFill>
                </a:uFill>
                <a:latin typeface="Arial"/>
                <a:ea typeface="DejaVu Sans"/>
              </a:rPr>
              <a:t>Sample of complete app registration is given herewith in a candidate role.</a:t>
            </a:r>
          </a:p>
          <a:p>
            <a:pPr marL="432000" indent="-322200">
              <a:lnSpc>
                <a:spcPct val="100000"/>
              </a:lnSpc>
              <a:buClr>
                <a:srgbClr val="000000"/>
              </a:buClr>
              <a:buSzPct val="45000"/>
              <a:buFont typeface="Wingdings" charset="2"/>
              <a:buChar char=""/>
            </a:pPr>
            <a:r>
              <a:rPr lang="en-IN" sz="2800" spc="-1" dirty="0" smtClean="0">
                <a:solidFill>
                  <a:srgbClr val="000000"/>
                </a:solidFill>
                <a:uFill>
                  <a:solidFill>
                    <a:srgbClr val="FFFFFF"/>
                  </a:solidFill>
                </a:uFill>
                <a:latin typeface="Arial"/>
              </a:rPr>
              <a:t>Use your own 10 digit mobile no properly to get verified further by OTP.</a:t>
            </a:r>
            <a:endParaRPr lang="en-IN" sz="1800" b="0" strike="noStrike" spc="-1" dirty="0">
              <a:solidFill>
                <a:srgbClr val="000000"/>
              </a:solidFill>
              <a:uFill>
                <a:solidFill>
                  <a:srgbClr val="FFFFFF"/>
                </a:solidFill>
              </a:uFill>
              <a:latin typeface="Arial"/>
            </a:endParaRPr>
          </a:p>
        </p:txBody>
      </p:sp>
      <p:pic>
        <p:nvPicPr>
          <p:cNvPr id="47" name="Picture 46"/>
          <p:cNvPicPr/>
          <p:nvPr/>
        </p:nvPicPr>
        <p:blipFill>
          <a:blip r:embed="rId2"/>
          <a:stretch>
            <a:fillRect/>
          </a:stretch>
        </p:blipFill>
        <p:spPr>
          <a:xfrm>
            <a:off x="5831280" y="495020"/>
            <a:ext cx="3526920" cy="6270080"/>
          </a:xfrm>
          <a:prstGeom prst="rect">
            <a:avLst/>
          </a:prstGeom>
          <a:ln>
            <a:noFill/>
          </a:ln>
        </p:spPr>
      </p:pic>
      <p:sp>
        <p:nvSpPr>
          <p:cNvPr id="48"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504000" y="1769040"/>
            <a:ext cx="4425120" cy="557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2800" b="0" strike="noStrike" spc="-1" dirty="0" smtClean="0">
                <a:solidFill>
                  <a:srgbClr val="000000"/>
                </a:solidFill>
                <a:uFill>
                  <a:solidFill>
                    <a:srgbClr val="FFFFFF"/>
                  </a:solidFill>
                </a:uFill>
                <a:latin typeface="Arial"/>
                <a:ea typeface="DejaVu Sans"/>
              </a:rPr>
              <a:t>This is the second page of app registration. Here you have to specify the purpose of using this app.</a:t>
            </a:r>
          </a:p>
          <a:p>
            <a:pPr marL="432000" indent="-322200">
              <a:lnSpc>
                <a:spcPct val="100000"/>
              </a:lnSpc>
              <a:buClr>
                <a:srgbClr val="000000"/>
              </a:buClr>
              <a:buSzPct val="45000"/>
              <a:buFont typeface="Wingdings" charset="2"/>
              <a:buChar char=""/>
            </a:pPr>
            <a:r>
              <a:rPr lang="en-IN" sz="2800" spc="-1" dirty="0" smtClean="0">
                <a:solidFill>
                  <a:srgbClr val="000000"/>
                </a:solidFill>
                <a:uFill>
                  <a:solidFill>
                    <a:srgbClr val="FFFFFF"/>
                  </a:solidFill>
                </a:uFill>
                <a:latin typeface="Arial"/>
              </a:rPr>
              <a:t>This app can be used when you are going to contest  any Local body election.</a:t>
            </a:r>
            <a:endParaRPr lang="en-IN" sz="1800" b="0" strike="noStrike" spc="-1" dirty="0">
              <a:solidFill>
                <a:srgbClr val="000000"/>
              </a:solidFill>
              <a:uFill>
                <a:solidFill>
                  <a:srgbClr val="FFFFFF"/>
                </a:solidFill>
              </a:uFill>
              <a:latin typeface="Arial"/>
            </a:endParaRPr>
          </a:p>
        </p:txBody>
      </p:sp>
      <p:pic>
        <p:nvPicPr>
          <p:cNvPr id="50" name="Picture 49"/>
          <p:cNvPicPr/>
          <p:nvPr/>
        </p:nvPicPr>
        <p:blipFill>
          <a:blip r:embed="rId2"/>
          <a:stretch>
            <a:fillRect/>
          </a:stretch>
        </p:blipFill>
        <p:spPr>
          <a:xfrm>
            <a:off x="5873040" y="705260"/>
            <a:ext cx="3773160" cy="6707840"/>
          </a:xfrm>
          <a:prstGeom prst="rect">
            <a:avLst/>
          </a:prstGeom>
          <a:ln>
            <a:noFill/>
          </a:ln>
        </p:spPr>
      </p:pic>
      <p:sp>
        <p:nvSpPr>
          <p:cNvPr id="51"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504000" y="1769039"/>
            <a:ext cx="4425120" cy="528739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Select Proper Role in which you have to use this app.</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There are 3 roles 1) President : It is only applicable if you are contesting for President Post in Election type = “Municipal Council”. In all other types it is not applicable. 2) Ward/ZP/PS/GP Member : For all types of elections this is applicable. All contesting candidates of Corporation, </a:t>
            </a:r>
            <a:r>
              <a:rPr lang="en-IN" spc="-1" dirty="0" err="1" smtClean="0">
                <a:solidFill>
                  <a:srgbClr val="000000"/>
                </a:solidFill>
                <a:uFill>
                  <a:solidFill>
                    <a:srgbClr val="FFFFFF"/>
                  </a:solidFill>
                </a:uFill>
                <a:latin typeface="Arial"/>
              </a:rPr>
              <a:t>Zilla</a:t>
            </a:r>
            <a:r>
              <a:rPr lang="en-IN" spc="-1" dirty="0" smtClean="0">
                <a:solidFill>
                  <a:srgbClr val="000000"/>
                </a:solidFill>
                <a:uFill>
                  <a:solidFill>
                    <a:srgbClr val="FFFFFF"/>
                  </a:solidFill>
                </a:uFill>
                <a:latin typeface="Arial"/>
              </a:rPr>
              <a:t> </a:t>
            </a:r>
            <a:r>
              <a:rPr lang="en-IN" spc="-1" dirty="0" err="1" smtClean="0">
                <a:solidFill>
                  <a:srgbClr val="000000"/>
                </a:solidFill>
                <a:uFill>
                  <a:solidFill>
                    <a:srgbClr val="FFFFFF"/>
                  </a:solidFill>
                </a:uFill>
                <a:latin typeface="Arial"/>
              </a:rPr>
              <a:t>Parishad</a:t>
            </a:r>
            <a:r>
              <a:rPr lang="en-IN" spc="-1" dirty="0" smtClean="0">
                <a:solidFill>
                  <a:srgbClr val="000000"/>
                </a:solidFill>
                <a:uFill>
                  <a:solidFill>
                    <a:srgbClr val="FFFFFF"/>
                  </a:solidFill>
                </a:uFill>
                <a:latin typeface="Arial"/>
              </a:rPr>
              <a:t>, </a:t>
            </a:r>
            <a:r>
              <a:rPr lang="en-IN" spc="-1" dirty="0" err="1" smtClean="0">
                <a:solidFill>
                  <a:srgbClr val="000000"/>
                </a:solidFill>
                <a:uFill>
                  <a:solidFill>
                    <a:srgbClr val="FFFFFF"/>
                  </a:solidFill>
                </a:uFill>
                <a:latin typeface="Arial"/>
              </a:rPr>
              <a:t>Panchayat</a:t>
            </a:r>
            <a:r>
              <a:rPr lang="en-IN" spc="-1" dirty="0" smtClean="0">
                <a:solidFill>
                  <a:srgbClr val="000000"/>
                </a:solidFill>
                <a:uFill>
                  <a:solidFill>
                    <a:srgbClr val="FFFFFF"/>
                  </a:solidFill>
                </a:uFill>
                <a:latin typeface="Arial"/>
              </a:rPr>
              <a:t> </a:t>
            </a:r>
            <a:r>
              <a:rPr lang="en-IN" spc="-1" dirty="0" err="1" smtClean="0">
                <a:solidFill>
                  <a:srgbClr val="000000"/>
                </a:solidFill>
                <a:uFill>
                  <a:solidFill>
                    <a:srgbClr val="FFFFFF"/>
                  </a:solidFill>
                </a:uFill>
                <a:latin typeface="Arial"/>
              </a:rPr>
              <a:t>Samiti</a:t>
            </a:r>
            <a:r>
              <a:rPr lang="en-IN" spc="-1" dirty="0" smtClean="0">
                <a:solidFill>
                  <a:srgbClr val="000000"/>
                </a:solidFill>
                <a:uFill>
                  <a:solidFill>
                    <a:srgbClr val="FFFFFF"/>
                  </a:solidFill>
                </a:uFill>
                <a:latin typeface="Arial"/>
              </a:rPr>
              <a:t> should use this role. 3) Representative : This is completely optional. If a candidate wants to use his supporting Staff/Workers/ Volunteers to use True Voter App for sharing of work then his concern all Staff should use this option. Candidate has to add their mobile </a:t>
            </a:r>
            <a:r>
              <a:rPr lang="en-IN" spc="-1" dirty="0" err="1" smtClean="0">
                <a:solidFill>
                  <a:srgbClr val="000000"/>
                </a:solidFill>
                <a:uFill>
                  <a:solidFill>
                    <a:srgbClr val="FFFFFF"/>
                  </a:solidFill>
                </a:uFill>
                <a:latin typeface="Arial"/>
              </a:rPr>
              <a:t>nos</a:t>
            </a:r>
            <a:r>
              <a:rPr lang="en-IN" spc="-1" dirty="0" smtClean="0">
                <a:solidFill>
                  <a:srgbClr val="000000"/>
                </a:solidFill>
                <a:uFill>
                  <a:solidFill>
                    <a:srgbClr val="FFFFFF"/>
                  </a:solidFill>
                </a:uFill>
                <a:latin typeface="Arial"/>
              </a:rPr>
              <a:t> first in his app as a representative nos.</a:t>
            </a:r>
            <a:endParaRPr lang="en-IN" sz="1800" b="0" strike="noStrike" spc="-1" dirty="0">
              <a:solidFill>
                <a:srgbClr val="000000"/>
              </a:solidFill>
              <a:uFill>
                <a:solidFill>
                  <a:srgbClr val="FFFFFF"/>
                </a:solidFill>
              </a:uFill>
              <a:latin typeface="Arial"/>
            </a:endParaRPr>
          </a:p>
        </p:txBody>
      </p:sp>
      <p:pic>
        <p:nvPicPr>
          <p:cNvPr id="53" name="Picture 52"/>
          <p:cNvPicPr/>
          <p:nvPr/>
        </p:nvPicPr>
        <p:blipFill>
          <a:blip r:embed="rId2"/>
          <a:stretch>
            <a:fillRect/>
          </a:stretch>
        </p:blipFill>
        <p:spPr>
          <a:xfrm>
            <a:off x="5502960" y="649020"/>
            <a:ext cx="3723840" cy="6620160"/>
          </a:xfrm>
          <a:prstGeom prst="rect">
            <a:avLst/>
          </a:prstGeom>
          <a:ln>
            <a:noFill/>
          </a:ln>
        </p:spPr>
      </p:pic>
      <p:sp>
        <p:nvSpPr>
          <p:cNvPr id="54"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504000" y="1769039"/>
            <a:ext cx="4764912" cy="5363598"/>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In side screen a sample of </a:t>
            </a:r>
            <a:r>
              <a:rPr lang="en-IN" b="0" strike="noStrike" spc="-1" dirty="0" err="1" smtClean="0">
                <a:solidFill>
                  <a:srgbClr val="000000"/>
                </a:solidFill>
                <a:uFill>
                  <a:solidFill>
                    <a:srgbClr val="FFFFFF"/>
                  </a:solidFill>
                </a:uFill>
                <a:latin typeface="Arial"/>
                <a:ea typeface="DejaVu Sans"/>
              </a:rPr>
              <a:t>Panchayat</a:t>
            </a:r>
            <a:r>
              <a:rPr lang="en-IN" b="0" strike="noStrike" spc="-1" dirty="0" smtClean="0">
                <a:solidFill>
                  <a:srgbClr val="000000"/>
                </a:solidFill>
                <a:uFill>
                  <a:solidFill>
                    <a:srgbClr val="FFFFFF"/>
                  </a:solidFill>
                </a:uFill>
                <a:latin typeface="Arial"/>
                <a:ea typeface="DejaVu Sans"/>
              </a:rPr>
              <a:t> </a:t>
            </a:r>
            <a:r>
              <a:rPr lang="en-IN" b="0" strike="noStrike" spc="-1" dirty="0" err="1" smtClean="0">
                <a:solidFill>
                  <a:srgbClr val="000000"/>
                </a:solidFill>
                <a:uFill>
                  <a:solidFill>
                    <a:srgbClr val="FFFFFF"/>
                  </a:solidFill>
                </a:uFill>
                <a:latin typeface="Arial"/>
                <a:ea typeface="DejaVu Sans"/>
              </a:rPr>
              <a:t>Samiti</a:t>
            </a:r>
            <a:r>
              <a:rPr lang="en-IN" b="0" strike="noStrike" spc="-1" dirty="0" smtClean="0">
                <a:solidFill>
                  <a:srgbClr val="000000"/>
                </a:solidFill>
                <a:uFill>
                  <a:solidFill>
                    <a:srgbClr val="FFFFFF"/>
                  </a:solidFill>
                </a:uFill>
                <a:latin typeface="Arial"/>
                <a:ea typeface="DejaVu Sans"/>
              </a:rPr>
              <a:t> member selections is given.</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ea typeface="DejaVu Sans"/>
              </a:rPr>
              <a:t>Select a proper role as a member.</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Select your District in which you are going to contest election</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ea typeface="DejaVu Sans"/>
              </a:rPr>
              <a:t>Select proper election type. There are total 6 types of Local body Elections conducted by State Election Commission. Here Sample “</a:t>
            </a:r>
            <a:r>
              <a:rPr lang="en-IN" spc="-1" dirty="0" err="1" smtClean="0">
                <a:solidFill>
                  <a:srgbClr val="000000"/>
                </a:solidFill>
                <a:uFill>
                  <a:solidFill>
                    <a:srgbClr val="FFFFFF"/>
                  </a:solidFill>
                </a:uFill>
                <a:latin typeface="Arial"/>
                <a:ea typeface="DejaVu Sans"/>
              </a:rPr>
              <a:t>Panchayat</a:t>
            </a:r>
            <a:r>
              <a:rPr lang="en-IN" spc="-1" dirty="0" smtClean="0">
                <a:solidFill>
                  <a:srgbClr val="000000"/>
                </a:solidFill>
                <a:uFill>
                  <a:solidFill>
                    <a:srgbClr val="FFFFFF"/>
                  </a:solidFill>
                </a:uFill>
                <a:latin typeface="Arial"/>
                <a:ea typeface="DejaVu Sans"/>
              </a:rPr>
              <a:t> </a:t>
            </a:r>
            <a:r>
              <a:rPr lang="en-IN" spc="-1" dirty="0" err="1" smtClean="0">
                <a:solidFill>
                  <a:srgbClr val="000000"/>
                </a:solidFill>
                <a:uFill>
                  <a:solidFill>
                    <a:srgbClr val="FFFFFF"/>
                  </a:solidFill>
                </a:uFill>
                <a:latin typeface="Arial"/>
                <a:ea typeface="DejaVu Sans"/>
              </a:rPr>
              <a:t>Samiti</a:t>
            </a:r>
            <a:r>
              <a:rPr lang="en-IN" spc="-1" dirty="0" smtClean="0">
                <a:solidFill>
                  <a:srgbClr val="000000"/>
                </a:solidFill>
                <a:uFill>
                  <a:solidFill>
                    <a:srgbClr val="FFFFFF"/>
                  </a:solidFill>
                </a:uFill>
                <a:latin typeface="Arial"/>
                <a:ea typeface="DejaVu Sans"/>
              </a:rPr>
              <a:t>” is selected.</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Select the Local Body name available in that district.</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ea typeface="DejaVu Sans"/>
              </a:rPr>
              <a:t>Select proper Division out of the list available</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Select Electoral college Name out of the selected Division Name.</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ea typeface="DejaVu Sans"/>
              </a:rPr>
              <a:t>Add the Area representative mob no of True Voter if he come to u to give his personal services.</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Press “Submit” to finish the </a:t>
            </a:r>
            <a:r>
              <a:rPr lang="en-IN" spc="-1" dirty="0" smtClean="0">
                <a:solidFill>
                  <a:srgbClr val="000000"/>
                </a:solidFill>
                <a:uFill>
                  <a:solidFill>
                    <a:srgbClr val="FFFFFF"/>
                  </a:solidFill>
                </a:uFill>
                <a:latin typeface="Arial"/>
                <a:ea typeface="DejaVu Sans"/>
              </a:rPr>
              <a:t>R</a:t>
            </a:r>
            <a:r>
              <a:rPr lang="en-IN" b="0" strike="noStrike" spc="-1" dirty="0" smtClean="0">
                <a:solidFill>
                  <a:srgbClr val="000000"/>
                </a:solidFill>
                <a:uFill>
                  <a:solidFill>
                    <a:srgbClr val="FFFFFF"/>
                  </a:solidFill>
                </a:uFill>
                <a:latin typeface="Arial"/>
                <a:ea typeface="DejaVu Sans"/>
              </a:rPr>
              <a:t>egistration Process</a:t>
            </a:r>
          </a:p>
          <a:p>
            <a:pPr marL="432000" indent="-322200">
              <a:lnSpc>
                <a:spcPct val="100000"/>
              </a:lnSpc>
              <a:buClr>
                <a:srgbClr val="000000"/>
              </a:buClr>
              <a:buSzPct val="45000"/>
              <a:buFont typeface="Wingdings" charset="2"/>
              <a:buChar char=""/>
            </a:pPr>
            <a:endParaRPr lang="en-IN" b="0" strike="noStrike" spc="-1" dirty="0">
              <a:solidFill>
                <a:srgbClr val="000000"/>
              </a:solidFill>
              <a:uFill>
                <a:solidFill>
                  <a:srgbClr val="FFFFFF"/>
                </a:solidFill>
              </a:uFill>
              <a:latin typeface="Arial"/>
            </a:endParaRPr>
          </a:p>
        </p:txBody>
      </p:sp>
      <p:pic>
        <p:nvPicPr>
          <p:cNvPr id="56" name="Picture 55"/>
          <p:cNvPicPr/>
          <p:nvPr/>
        </p:nvPicPr>
        <p:blipFill>
          <a:blip r:embed="rId2"/>
          <a:stretch>
            <a:fillRect/>
          </a:stretch>
        </p:blipFill>
        <p:spPr>
          <a:xfrm>
            <a:off x="5523120" y="432860"/>
            <a:ext cx="3683520" cy="6548480"/>
          </a:xfrm>
          <a:prstGeom prst="rect">
            <a:avLst/>
          </a:prstGeom>
          <a:ln>
            <a:noFill/>
          </a:ln>
        </p:spPr>
      </p:pic>
      <p:sp>
        <p:nvSpPr>
          <p:cNvPr id="57"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504000" y="1663919"/>
            <a:ext cx="4593780" cy="546871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If you are going to use this app for Corporation Purpose then select election type as “Municipal Corporation” </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Select the Local Body name of your corporation</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You will have to type your related ward no, you will get complete voter list of that ward in your mobile. This is only the authentic source of getting information.</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Mostly in every area Abhinav IT Solutions </a:t>
            </a:r>
            <a:r>
              <a:rPr lang="en-IN" b="0" strike="noStrike" spc="-1" dirty="0" err="1" smtClean="0">
                <a:solidFill>
                  <a:srgbClr val="000000"/>
                </a:solidFill>
                <a:uFill>
                  <a:solidFill>
                    <a:srgbClr val="FFFFFF"/>
                  </a:solidFill>
                </a:uFill>
                <a:latin typeface="Arial"/>
              </a:rPr>
              <a:t>Pvt</a:t>
            </a:r>
            <a:r>
              <a:rPr lang="en-IN" b="0" strike="noStrike" spc="-1" dirty="0" smtClean="0">
                <a:solidFill>
                  <a:srgbClr val="000000"/>
                </a:solidFill>
                <a:uFill>
                  <a:solidFill>
                    <a:srgbClr val="FFFFFF"/>
                  </a:solidFill>
                </a:uFill>
                <a:latin typeface="Arial"/>
              </a:rPr>
              <a:t> Ltd have their technical representative whose services you can hair. If True Voter area representative help you to use True Voter ‘s all functionality then add his mobile no as “AISPL Support No”</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Press “Submit” button to finish the registration process. </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You will be taken back to first Home Screen. Use Login menu to go ahead. </a:t>
            </a:r>
            <a:endParaRPr lang="en-IN" b="0" strike="noStrike" spc="-1" dirty="0">
              <a:solidFill>
                <a:srgbClr val="000000"/>
              </a:solidFill>
              <a:uFill>
                <a:solidFill>
                  <a:srgbClr val="FFFFFF"/>
                </a:solidFill>
              </a:uFill>
              <a:latin typeface="Arial"/>
            </a:endParaRPr>
          </a:p>
        </p:txBody>
      </p:sp>
      <p:pic>
        <p:nvPicPr>
          <p:cNvPr id="65" name="Picture 64"/>
          <p:cNvPicPr/>
          <p:nvPr/>
        </p:nvPicPr>
        <p:blipFill>
          <a:blip r:embed="rId2"/>
          <a:stretch>
            <a:fillRect/>
          </a:stretch>
        </p:blipFill>
        <p:spPr>
          <a:xfrm>
            <a:off x="5604120" y="576860"/>
            <a:ext cx="3521520" cy="6260480"/>
          </a:xfrm>
          <a:prstGeom prst="rect">
            <a:avLst/>
          </a:prstGeom>
          <a:ln>
            <a:noFill/>
          </a:ln>
        </p:spPr>
      </p:pic>
      <p:sp>
        <p:nvSpPr>
          <p:cNvPr id="66"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504000" y="1769040"/>
            <a:ext cx="4425120" cy="5573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sz="2800" b="0" strike="noStrike" spc="-1" dirty="0" smtClean="0">
                <a:solidFill>
                  <a:srgbClr val="000000"/>
                </a:solidFill>
                <a:uFill>
                  <a:solidFill>
                    <a:srgbClr val="FFFFFF"/>
                  </a:solidFill>
                </a:uFill>
                <a:latin typeface="Arial"/>
                <a:ea typeface="DejaVu Sans"/>
              </a:rPr>
              <a:t>OTP Verification </a:t>
            </a:r>
            <a:r>
              <a:rPr lang="en-IN" sz="2800" b="0" strike="noStrike" spc="-1" dirty="0" smtClean="0">
                <a:solidFill>
                  <a:srgbClr val="000000"/>
                </a:solidFill>
                <a:uFill>
                  <a:solidFill>
                    <a:srgbClr val="FFFFFF"/>
                  </a:solidFill>
                </a:uFill>
                <a:latin typeface="Arial"/>
                <a:ea typeface="DejaVu Sans"/>
              </a:rPr>
              <a:t>: </a:t>
            </a:r>
          </a:p>
          <a:p>
            <a:pPr marL="432000" indent="-322200" algn="just">
              <a:lnSpc>
                <a:spcPct val="100000"/>
              </a:lnSpc>
              <a:buClr>
                <a:srgbClr val="000000"/>
              </a:buClr>
              <a:buSzPct val="45000"/>
              <a:buFont typeface="Wingdings" charset="2"/>
              <a:buChar char=""/>
            </a:pPr>
            <a:endParaRPr lang="en-IN" sz="1800" b="0" strike="noStrike"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Licensing of app is device specific.</a:t>
            </a:r>
          </a:p>
          <a:p>
            <a:pPr marL="432000" indent="-322200" algn="just">
              <a:lnSpc>
                <a:spcPct val="100000"/>
              </a:lnSpc>
              <a:buClr>
                <a:srgbClr val="000000"/>
              </a:buClr>
              <a:buSzPct val="45000"/>
              <a:buFont typeface="Wingdings" charset="2"/>
              <a:buChar char=""/>
            </a:pPr>
            <a:endParaRPr lang="en-IN"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By sending OTP on your registered Mobile no and feeding it on the device in which you are installing app, relation between Mobile no and Mobile Handset is fixed. Change of handset for premium version use is not allowed. You are going to get the user license for specific handset only. So be careful to install on the app on proper device before going to get premium license version. It is not transferable from device to device. </a:t>
            </a:r>
            <a:endParaRPr lang="en-IN" sz="1800" b="0" strike="noStrike" spc="-1" dirty="0">
              <a:solidFill>
                <a:srgbClr val="000000"/>
              </a:solidFill>
              <a:uFill>
                <a:solidFill>
                  <a:srgbClr val="FFFFFF"/>
                </a:solidFill>
              </a:uFill>
              <a:latin typeface="Arial"/>
            </a:endParaRPr>
          </a:p>
        </p:txBody>
      </p:sp>
      <p:pic>
        <p:nvPicPr>
          <p:cNvPr id="68" name="Picture 67"/>
          <p:cNvPicPr/>
          <p:nvPr/>
        </p:nvPicPr>
        <p:blipFill>
          <a:blip r:embed="rId2"/>
          <a:stretch>
            <a:fillRect/>
          </a:stretch>
        </p:blipFill>
        <p:spPr>
          <a:xfrm>
            <a:off x="5563800" y="504860"/>
            <a:ext cx="3602520" cy="6404480"/>
          </a:xfrm>
          <a:prstGeom prst="rect">
            <a:avLst/>
          </a:prstGeom>
          <a:ln>
            <a:noFill/>
          </a:ln>
        </p:spPr>
      </p:pic>
      <p:sp>
        <p:nvSpPr>
          <p:cNvPr id="69"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1.75</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807</TotalTime>
  <Words>1649</Words>
  <Application>LibreOffice/5.1.4.2$Linux_X86_64 LibreOffice_project/10m0$Build-2</Application>
  <PresentationFormat>Custom</PresentationFormat>
  <Paragraphs>114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dc:creator>
  <cp:lastModifiedBy>Sai</cp:lastModifiedBy>
  <cp:revision>65</cp:revision>
  <dcterms:created xsi:type="dcterms:W3CDTF">2016-11-28T10:47:47Z</dcterms:created>
  <dcterms:modified xsi:type="dcterms:W3CDTF">2017-01-30T15:58:22Z</dcterms:modified>
  <dc:language>en-IN</dc:language>
</cp:coreProperties>
</file>