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1" r:id="rId1"/>
  </p:sldMasterIdLst>
  <p:notesMasterIdLst>
    <p:notesMasterId r:id="rId44"/>
  </p:notesMasterIdLst>
  <p:sldIdLst>
    <p:sldId id="257" r:id="rId2"/>
    <p:sldId id="285" r:id="rId3"/>
    <p:sldId id="258" r:id="rId4"/>
    <p:sldId id="259" r:id="rId5"/>
    <p:sldId id="262" r:id="rId6"/>
    <p:sldId id="291" r:id="rId7"/>
    <p:sldId id="283" r:id="rId8"/>
    <p:sldId id="261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9" r:id="rId22"/>
    <p:sldId id="280" r:id="rId23"/>
    <p:sldId id="289" r:id="rId24"/>
    <p:sldId id="293" r:id="rId25"/>
    <p:sldId id="277" r:id="rId26"/>
    <p:sldId id="278" r:id="rId27"/>
    <p:sldId id="288" r:id="rId28"/>
    <p:sldId id="287" r:id="rId29"/>
    <p:sldId id="281" r:id="rId30"/>
    <p:sldId id="282" r:id="rId31"/>
    <p:sldId id="295" r:id="rId32"/>
    <p:sldId id="275" r:id="rId33"/>
    <p:sldId id="276" r:id="rId34"/>
    <p:sldId id="290" r:id="rId35"/>
    <p:sldId id="300" r:id="rId36"/>
    <p:sldId id="292" r:id="rId37"/>
    <p:sldId id="296" r:id="rId38"/>
    <p:sldId id="297" r:id="rId39"/>
    <p:sldId id="298" r:id="rId40"/>
    <p:sldId id="299" r:id="rId41"/>
    <p:sldId id="294" r:id="rId42"/>
    <p:sldId id="260" r:id="rId43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1380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0B3B4A-1E18-4D9D-BA34-C55B87A6A13D}" type="datetimeFigureOut">
              <a:rPr lang="en-US" smtClean="0"/>
              <a:t>9/14/2019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B268A9-28C2-442D-85C9-6B7AFD1E9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330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B268A9-28C2-442D-85C9-6B7AFD1E96BD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2290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861A4-F650-430D-A735-514B6D80A4EC}"/>
              </a:ext>
            </a:extLst>
          </p:cNvPr>
          <p:cNvSpPr txBox="1">
            <a:spLocks/>
          </p:cNvSpPr>
          <p:nvPr userDrawn="1"/>
        </p:nvSpPr>
        <p:spPr bwMode="auto">
          <a:xfrm>
            <a:off x="457200" y="838200"/>
            <a:ext cx="8229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3600" dirty="0">
                <a:solidFill>
                  <a:srgbClr val="C12030"/>
                </a:solidFill>
                <a:latin typeface="Helvetica CE" charset="0"/>
                <a:cs typeface="Helvetica CE" charset="0"/>
              </a:rPr>
              <a:t>Headline </a:t>
            </a:r>
            <a:r>
              <a:rPr lang="en-US" sz="3600" dirty="0" err="1">
                <a:solidFill>
                  <a:srgbClr val="C12030"/>
                </a:solidFill>
                <a:latin typeface="Helvetica CE" charset="0"/>
                <a:cs typeface="Helvetica CE" charset="0"/>
              </a:rPr>
              <a:t>Lorem</a:t>
            </a:r>
            <a:r>
              <a:rPr lang="en-US" sz="3600" dirty="0">
                <a:solidFill>
                  <a:srgbClr val="C12030"/>
                </a:solidFill>
                <a:latin typeface="Helvetica CE" charset="0"/>
                <a:cs typeface="Helvetica CE" charset="0"/>
              </a:rPr>
              <a:t> </a:t>
            </a:r>
            <a:r>
              <a:rPr lang="en-US" sz="3600" dirty="0" err="1">
                <a:solidFill>
                  <a:srgbClr val="C12030"/>
                </a:solidFill>
                <a:latin typeface="Helvetica CE" charset="0"/>
                <a:cs typeface="Helvetica CE" charset="0"/>
              </a:rPr>
              <a:t>Ipsum</a:t>
            </a:r>
            <a:br>
              <a:rPr lang="en-US" sz="3600" dirty="0">
                <a:solidFill>
                  <a:srgbClr val="C12030"/>
                </a:solidFill>
                <a:latin typeface="Helvetica CE" charset="0"/>
                <a:cs typeface="Helvetica CE" charset="0"/>
              </a:rPr>
            </a:br>
            <a:br>
              <a:rPr lang="en-US" sz="3600" dirty="0">
                <a:latin typeface="Helvetica CE" charset="0"/>
                <a:cs typeface="Helvetica CE" charset="0"/>
              </a:rPr>
            </a:br>
            <a:endParaRPr lang="en-US" sz="3600" dirty="0">
              <a:solidFill>
                <a:srgbClr val="C12030"/>
              </a:solidFill>
              <a:latin typeface="Helvetica CE" charset="0"/>
              <a:cs typeface="Helvetica CE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EBCD50-C1F2-42D1-80EE-CED93B4C1AE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57200" y="1600200"/>
            <a:ext cx="8229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dirty="0">
                <a:latin typeface="ITC New Baskerville Roman" charset="0"/>
              </a:rPr>
              <a:t>Body content.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A0DC12-E74F-4347-BDDA-4FB101F69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A1C9752-8ACF-4463-9BEC-FA9A326D8149}" type="datetimeFigureOut">
              <a:rPr lang="en-US" altLang="en-US"/>
              <a:pPr/>
              <a:t>9/14/2019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1B8A4A-F512-4CEA-B655-9E0A4BF01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116835-6033-49C6-9F57-A31E59911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E2F4C4-86A8-4C51-99F1-F5CEFA7F159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62822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title.png">
            <a:extLst>
              <a:ext uri="{FF2B5EF4-FFF2-40B4-BE49-F238E27FC236}">
                <a16:creationId xmlns:a16="http://schemas.microsoft.com/office/drawing/2014/main" id="{40124492-9DE3-41CB-814C-E243F6B8E45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635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9" descr="title.png">
            <a:extLst>
              <a:ext uri="{FF2B5EF4-FFF2-40B4-BE49-F238E27FC236}">
                <a16:creationId xmlns:a16="http://schemas.microsoft.com/office/drawing/2014/main" id="{C5824AD8-38DF-4A0A-9940-A4EF70779C6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08530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457200" y="838201"/>
            <a:ext cx="8229600" cy="762000"/>
          </a:xfrm>
          <a:prstGeom prst="rect">
            <a:avLst/>
          </a:prstGeom>
        </p:spPr>
        <p:txBody>
          <a:bodyPr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6E41CC-A8EC-4EDB-ABDD-85C1E4B90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3F1FE74-6460-4519-8919-8DABA3E6964F}" type="datetimeFigureOut">
              <a:rPr lang="en-US" altLang="en-US"/>
              <a:pPr/>
              <a:t>9/14/2019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98F153-246F-4D0C-8AD6-0E423E5AE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096099-D150-468C-B79E-EEFE9CBA8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2CB4A4-616E-456A-AAED-C4BAA60E5E1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79261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06900"/>
            <a:ext cx="8229600" cy="1304421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906713"/>
            <a:ext cx="8229600" cy="14366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3B926F-70F5-4F40-97C8-0DBCAE0FA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1CC4E-D417-48CB-8DE9-2AB6235558FC}" type="datetimeFigureOut">
              <a:rPr lang="en-US" altLang="en-US"/>
              <a:pPr/>
              <a:t>9/14/2019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73AE4-6A64-4D59-A6C0-2062FF3CA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68EACA-4D97-43E3-89E5-290198E17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7C7280-7F99-4A7B-B559-4B8BC171669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2808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457200" y="838201"/>
            <a:ext cx="8229600" cy="762000"/>
          </a:xfrm>
          <a:prstGeom prst="rect">
            <a:avLst/>
          </a:prstGeom>
        </p:spPr>
        <p:txBody>
          <a:bodyPr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911A9EC7-1274-46CD-B255-B9D4088BE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BDE518E-E12F-43E4-9F40-B1756ECA2D5A}" type="datetimeFigureOut">
              <a:rPr lang="en-US" altLang="en-US"/>
              <a:pPr/>
              <a:t>9/14/2019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1D54EFD3-3ECC-424A-B707-607576B23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B480DF9-FF32-4AD7-8386-D276EF2EB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F839F2-A847-4BDD-B78C-F6364118EE1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54000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8080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CCD2402C-D1BE-4E77-AC64-9CC72ED47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CAF0023-80C1-4A7B-92AF-863E3363EFEC}" type="datetimeFigureOut">
              <a:rPr lang="en-US" altLang="en-US"/>
              <a:pPr/>
              <a:t>9/14/2019</a:t>
            </a:fld>
            <a:endParaRPr lang="en-US" alt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0CD86B77-DED5-4DC3-BC2D-2C98F4A56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5D2361AB-A43B-4791-8134-81D6C2E90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1BAB50-F04C-4094-9141-E5963925F93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79610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162"/>
            <a:ext cx="8229600" cy="96043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8B49F531-1ECD-4B44-A7D9-90369FAF0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568AE2A-9EFC-4268-A829-83CF310693ED}" type="datetimeFigureOut">
              <a:rPr lang="en-US" altLang="en-US"/>
              <a:pPr/>
              <a:t>9/14/2019</a:t>
            </a:fld>
            <a:endParaRPr lang="en-US" alt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A93E79C0-139B-48E1-A963-E942D6DB5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B86FB34-4143-4E8E-A9FD-14B6B075F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FCAEB7-B85B-4CED-8B1B-C24D961A841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27637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2C9973E5-D3DA-4075-A1BB-EC702A1CC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726321E-9B45-4FC6-AA25-CE9483FA0120}" type="datetimeFigureOut">
              <a:rPr lang="en-US" altLang="en-US"/>
              <a:pPr/>
              <a:t>9/14/2019</a:t>
            </a:fld>
            <a:endParaRPr lang="en-US" alt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C57E664D-F7E5-4D23-9318-1E48DD00A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856DA8AC-F4D0-4D87-900C-257C4450A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AA01DE-9ACC-462D-9145-D3FBA1E245A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54233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3008313" cy="67310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762000"/>
            <a:ext cx="5111750" cy="53641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5C85AD36-5A5A-40F1-ADAD-D8887EDBD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0955458-2BF1-489C-B8CA-AEA43B076554}" type="datetimeFigureOut">
              <a:rPr lang="en-US" altLang="en-US"/>
              <a:pPr/>
              <a:t>9/14/2019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6E47B611-A222-45D5-A5D3-D06F52175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9AE4E74-EEF3-4E1F-A2DD-02AB00CA3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16BD84-7134-4D71-9FA4-B83BBEEF877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9678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838199"/>
            <a:ext cx="5486400" cy="388937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D5554CE5-C0EB-4DCC-A686-0295D955C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8837A6C-7D48-4F20-BE4A-E02751AAB78F}" type="datetimeFigureOut">
              <a:rPr lang="en-US" altLang="en-US"/>
              <a:pPr/>
              <a:t>9/14/2019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8C6C278E-857C-43E8-B223-0D83CAC5F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28EBEB8-108A-4E72-9DBC-64D31C37C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9A19ED-FCE1-4A84-B381-19630D986C4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81456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Placeholder 2">
            <a:extLst>
              <a:ext uri="{FF2B5EF4-FFF2-40B4-BE49-F238E27FC236}">
                <a16:creationId xmlns:a16="http://schemas.microsoft.com/office/drawing/2014/main" id="{3CC8348C-D456-4B76-80C1-88E5E23ADA2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74037C-16DA-4EED-981C-A045AE3E66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6E0E436B-FE07-49E9-A27C-C784DB40627A}" type="datetimeFigureOut">
              <a:rPr lang="en-US" altLang="en-US"/>
              <a:pPr/>
              <a:t>9/14/2019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8813A7-0700-44C0-B90D-D950D8B20A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E13FE3-5BB1-4F17-9514-AFC2102684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A18F4D91-0291-4961-A47F-54BEE03FE4B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30" name="Title Placeholder 1">
            <a:extLst>
              <a:ext uri="{FF2B5EF4-FFF2-40B4-BE49-F238E27FC236}">
                <a16:creationId xmlns:a16="http://schemas.microsoft.com/office/drawing/2014/main" id="{E5E4310F-D809-4F36-A991-8245FBA98685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762000"/>
            <a:ext cx="822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pic>
        <p:nvPicPr>
          <p:cNvPr id="1031" name="Picture 1" descr="red_neu_logo.png">
            <a:extLst>
              <a:ext uri="{FF2B5EF4-FFF2-40B4-BE49-F238E27FC236}">
                <a16:creationId xmlns:a16="http://schemas.microsoft.com/office/drawing/2014/main" id="{7745243F-7C61-4793-9E32-DC57AF8610C5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74638"/>
            <a:ext cx="2743200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2C7F608-0F00-47B5-A70F-FDFEFE43D39D}"/>
              </a:ext>
            </a:extLst>
          </p:cNvPr>
          <p:cNvCxnSpPr/>
          <p:nvPr userDrawn="1"/>
        </p:nvCxnSpPr>
        <p:spPr>
          <a:xfrm>
            <a:off x="457200" y="609600"/>
            <a:ext cx="82296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6" r:id="rId1"/>
    <p:sldLayoutId id="2147483858" r:id="rId2"/>
    <p:sldLayoutId id="2147483859" r:id="rId3"/>
    <p:sldLayoutId id="2147483860" r:id="rId4"/>
    <p:sldLayoutId id="2147483861" r:id="rId5"/>
    <p:sldLayoutId id="2147483862" r:id="rId6"/>
    <p:sldLayoutId id="2147483863" r:id="rId7"/>
    <p:sldLayoutId id="2147483864" r:id="rId8"/>
    <p:sldLayoutId id="2147483865" r:id="rId9"/>
    <p:sldLayoutId id="2147483867" r:id="rId10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3600" kern="1200">
          <a:solidFill>
            <a:srgbClr val="C12030"/>
          </a:solidFill>
          <a:latin typeface="Helvetica"/>
          <a:ea typeface="MS PGothic" panose="020B0600070205080204" pitchFamily="34" charset="-128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rgbClr val="C12030"/>
          </a:solidFill>
          <a:latin typeface="Helvetica" pitchFamily="34" charset="0"/>
          <a:ea typeface="MS PGothic" panose="020B0600070205080204" pitchFamily="34" charset="-128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rgbClr val="C12030"/>
          </a:solidFill>
          <a:latin typeface="Helvetica" pitchFamily="34" charset="0"/>
          <a:ea typeface="MS PGothic" panose="020B0600070205080204" pitchFamily="34" charset="-128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rgbClr val="C12030"/>
          </a:solidFill>
          <a:latin typeface="Helvetica" pitchFamily="34" charset="0"/>
          <a:ea typeface="MS PGothic" panose="020B0600070205080204" pitchFamily="34" charset="-128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rgbClr val="C12030"/>
          </a:solidFill>
          <a:latin typeface="Helvetica" pitchFamily="34" charset="0"/>
          <a:ea typeface="MS PGothic" panose="020B0600070205080204" pitchFamily="34" charset="-128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3600">
          <a:solidFill>
            <a:srgbClr val="C12030"/>
          </a:solidFill>
          <a:latin typeface="Helvetica" pitchFamily="34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3600">
          <a:solidFill>
            <a:srgbClr val="C12030"/>
          </a:solidFill>
          <a:latin typeface="Helvetica" pitchFamily="34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3600">
          <a:solidFill>
            <a:srgbClr val="C12030"/>
          </a:solidFill>
          <a:latin typeface="Helvetica" pitchFamily="34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3600">
          <a:solidFill>
            <a:srgbClr val="C12030"/>
          </a:solidFill>
          <a:latin typeface="Helvetica" pitchFamily="34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Helvetica"/>
          <a:ea typeface="MS PGothic" panose="020B0600070205080204" pitchFamily="34" charset="-128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Helvetica"/>
          <a:ea typeface="MS PGothic" panose="020B0600070205080204" pitchFamily="34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Helvetica"/>
          <a:ea typeface="MS PGothic" panose="020B0600070205080204" pitchFamily="34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"/>
          <a:ea typeface="MS PGothic" panose="020B0600070205080204" pitchFamily="34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"/>
          <a:ea typeface="MS PGothic" panose="020B0600070205080204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0FEDABB3-DB54-4F90-B42E-58CAA38C8B79}"/>
              </a:ext>
            </a:extLst>
          </p:cNvPr>
          <p:cNvSpPr txBox="1">
            <a:spLocks/>
          </p:cNvSpPr>
          <p:nvPr/>
        </p:nvSpPr>
        <p:spPr bwMode="auto">
          <a:xfrm>
            <a:off x="0" y="1574800"/>
            <a:ext cx="9144000" cy="238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7500"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 b="1" kern="1200" cap="all">
                <a:solidFill>
                  <a:srgbClr val="C12030"/>
                </a:solidFill>
                <a:latin typeface="Helvetica"/>
                <a:ea typeface="MS PGothic" panose="020B0600070205080204" pitchFamily="34" charset="-128"/>
                <a:cs typeface="ＭＳ Ｐゴシック" charset="0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12030"/>
                </a:solidFill>
                <a:latin typeface="Helvetica" pitchFamily="34" charset="0"/>
                <a:ea typeface="MS PGothic" panose="020B0600070205080204" pitchFamily="34" charset="-128"/>
                <a:cs typeface="ＭＳ Ｐゴシック" charset="0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12030"/>
                </a:solidFill>
                <a:latin typeface="Helvetica" pitchFamily="34" charset="0"/>
                <a:ea typeface="MS PGothic" panose="020B0600070205080204" pitchFamily="34" charset="-128"/>
                <a:cs typeface="ＭＳ Ｐゴシック" charset="0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12030"/>
                </a:solidFill>
                <a:latin typeface="Helvetica" pitchFamily="34" charset="0"/>
                <a:ea typeface="MS PGothic" panose="020B0600070205080204" pitchFamily="34" charset="-128"/>
                <a:cs typeface="ＭＳ Ｐゴシック" charset="0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12030"/>
                </a:solidFill>
                <a:latin typeface="Helvetica" pitchFamily="34" charset="0"/>
                <a:ea typeface="MS PGothic" panose="020B0600070205080204" pitchFamily="34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C12030"/>
                </a:solidFill>
                <a:latin typeface="Helvetica" pitchFamily="34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C12030"/>
                </a:solidFill>
                <a:latin typeface="Helvetica" pitchFamily="34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C12030"/>
                </a:solidFill>
                <a:latin typeface="Helvetica" pitchFamily="34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C12030"/>
                </a:solidFill>
                <a:latin typeface="Helvetica" pitchFamily="34" charset="0"/>
              </a:defRPr>
            </a:lvl9pPr>
          </a:lstStyle>
          <a:p>
            <a:pPr algn="ctr"/>
            <a:r>
              <a:rPr lang="en-US" sz="3600" dirty="0">
                <a:solidFill>
                  <a:srgbClr val="C00000"/>
                </a:solidFill>
              </a:rPr>
              <a:t>Word-vector regularization for text classification algorithms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E002737A-128C-415E-B61E-25FF4B52ED10}"/>
              </a:ext>
            </a:extLst>
          </p:cNvPr>
          <p:cNvSpPr txBox="1">
            <a:spLocks/>
          </p:cNvSpPr>
          <p:nvPr/>
        </p:nvSpPr>
        <p:spPr bwMode="auto">
          <a:xfrm>
            <a:off x="0" y="3830638"/>
            <a:ext cx="9144000" cy="165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rmAutofit/>
          </a:bodyPr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Helvetica"/>
                <a:ea typeface="MS PGothic" panose="020B0600070205080204" pitchFamily="34" charset="-128"/>
                <a:cs typeface="ＭＳ Ｐゴシック" charset="0"/>
              </a:defRPr>
            </a:lvl1pPr>
            <a:lvl2pPr marL="4572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Helvetica"/>
                <a:ea typeface="MS PGothic" panose="020B0600070205080204" pitchFamily="34" charset="-128"/>
                <a:cs typeface="+mn-cs"/>
              </a:defRPr>
            </a:lvl2pPr>
            <a:lvl3pPr marL="9144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Helvetica"/>
                <a:ea typeface="MS PGothic" panose="020B0600070205080204" pitchFamily="34" charset="-128"/>
                <a:cs typeface="+mn-cs"/>
              </a:defRPr>
            </a:lvl3pPr>
            <a:lvl4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Helvetica"/>
                <a:ea typeface="MS PGothic" panose="020B0600070205080204" pitchFamily="34" charset="-128"/>
                <a:cs typeface="+mn-cs"/>
              </a:defRPr>
            </a:lvl4pPr>
            <a:lvl5pPr marL="1828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Helvetica"/>
                <a:ea typeface="MS PGothic" panose="020B0600070205080204" pitchFamily="34" charset="-128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RAMKISHAN PANTHENA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MS in DATA SCIENCE</a:t>
            </a:r>
          </a:p>
          <a:p>
            <a:pPr algn="ctr"/>
            <a:r>
              <a:rPr lang="en-US" dirty="0"/>
              <a:t>Khoury College of Computer Sciences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563421E-775E-435B-9221-77FB544BBB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Constrain feature coefficients to be a linear function of word vector representation, i.e.,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dirty="0"/>
                  <a:t> = f(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dirty="0"/>
                  <a:t>)</a:t>
                </a:r>
              </a:p>
              <a:p>
                <a:pPr marL="457200" lvl="1" indent="0">
                  <a:buNone/>
                </a:pPr>
                <a:r>
                  <a:rPr lang="en-US" dirty="0"/>
                  <a:t>         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+ …+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300</m:t>
                        </m:r>
                      </m:sub>
                    </m:sSub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300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endParaRPr lang="en-US" dirty="0"/>
              </a:p>
              <a:p>
                <a:r>
                  <a:rPr lang="en-US" dirty="0"/>
                  <a:t>Train non-regularized logistic regression using these coefficients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563421E-775E-435B-9221-77FB544BBB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416CBFE5-8933-4389-A9AC-12598EA6AB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Word vector coefficients model</a:t>
            </a:r>
          </a:p>
        </p:txBody>
      </p:sp>
    </p:spTree>
    <p:extLst>
      <p:ext uri="{BB962C8B-B14F-4D97-AF65-F5344CB8AC3E}">
        <p14:creationId xmlns:p14="http://schemas.microsoft.com/office/powerpoint/2010/main" val="34141710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17900A94-6B0B-470A-B08D-DEEB003F01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8922" y="1600200"/>
            <a:ext cx="8046156" cy="4525963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34CD943-02B2-439D-BC88-BC394EBCAB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Word vector coefficients model</a:t>
            </a:r>
          </a:p>
        </p:txBody>
      </p:sp>
    </p:spTree>
    <p:extLst>
      <p:ext uri="{BB962C8B-B14F-4D97-AF65-F5344CB8AC3E}">
        <p14:creationId xmlns:p14="http://schemas.microsoft.com/office/powerpoint/2010/main" val="41677592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E8F59180-34A9-4DF8-B9CC-94CCE27DC8D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Train vanilla logistic regression model with l1-l2 penalty</a:t>
                </a:r>
              </a:p>
              <a:p>
                <a:r>
                  <a:rPr lang="en-US" dirty="0"/>
                  <a:t>Penalize similar words having different coefficients, i.e.,</a:t>
                </a:r>
              </a:p>
              <a:p>
                <a:pPr lvl="1"/>
                <a:r>
                  <a:rPr lang="en-US" dirty="0"/>
                  <a:t>WV-Reg-penalty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𝑠𝑖𝑚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𝑎𝑏𝑠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. (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Add this as a penalty to the logistic regression cost function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E8F59180-34A9-4DF8-B9CC-94CCE27DC8D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 t="-1752" r="-1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38E7A48C-ED12-4588-A801-151F1650E8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Word vector regularization</a:t>
            </a:r>
          </a:p>
        </p:txBody>
      </p:sp>
    </p:spTree>
    <p:extLst>
      <p:ext uri="{BB962C8B-B14F-4D97-AF65-F5344CB8AC3E}">
        <p14:creationId xmlns:p14="http://schemas.microsoft.com/office/powerpoint/2010/main" val="41283968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FF1E4C4-241B-4DD5-A0C0-E7EBEA3A36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Challenges faced</a:t>
            </a:r>
          </a:p>
          <a:p>
            <a:pPr lvl="1"/>
            <a:r>
              <a:rPr lang="en-US" dirty="0"/>
              <a:t>Expensive to compute the cost at the end of every mini-batch cycle</a:t>
            </a:r>
          </a:p>
          <a:p>
            <a:pPr lvl="1"/>
            <a:r>
              <a:rPr lang="en-US" dirty="0"/>
              <a:t>Mitigated the expense by computing the weight differences for a fixed set of features</a:t>
            </a:r>
          </a:p>
          <a:p>
            <a:pPr lvl="1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4A652C0-93FC-4780-ABBF-06372846C5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Word vector regularization</a:t>
            </a:r>
          </a:p>
        </p:txBody>
      </p:sp>
    </p:spTree>
    <p:extLst>
      <p:ext uri="{BB962C8B-B14F-4D97-AF65-F5344CB8AC3E}">
        <p14:creationId xmlns:p14="http://schemas.microsoft.com/office/powerpoint/2010/main" val="13866406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E9B8DC0-47D7-419D-92E1-9265E2CDAE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Word vector regularization</a:t>
            </a:r>
          </a:p>
        </p:txBody>
      </p:sp>
      <p:pic>
        <p:nvPicPr>
          <p:cNvPr id="6" name="Content Placeholder 5" descr="A close up of a map&#10;&#10;Description automatically generated">
            <a:extLst>
              <a:ext uri="{FF2B5EF4-FFF2-40B4-BE49-F238E27FC236}">
                <a16:creationId xmlns:a16="http://schemas.microsoft.com/office/drawing/2014/main" id="{E1A1DDA0-F7B9-4F2D-A252-F93965FC34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8922" y="1600200"/>
            <a:ext cx="8046156" cy="4525963"/>
          </a:xfrm>
        </p:spPr>
      </p:pic>
    </p:spTree>
    <p:extLst>
      <p:ext uri="{BB962C8B-B14F-4D97-AF65-F5344CB8AC3E}">
        <p14:creationId xmlns:p14="http://schemas.microsoft.com/office/powerpoint/2010/main" val="3127925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6A50A63-931E-4B88-B98E-624FD736566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Feature coefficients are a sum of logistic regression weights and weights constrained through word vector representation, i.e.,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𝑙𝑟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+ 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𝑤𝑣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endParaRPr lang="en-US" b="0" dirty="0"/>
              </a:p>
              <a:p>
                <a:pPr marL="457200" lvl="1" indent="0">
                  <a:buNone/>
                </a:pPr>
                <a:r>
                  <a:rPr lang="en-US" dirty="0"/>
                  <a:t>          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𝑙𝑟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+ f(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dirty="0"/>
                  <a:t>)</a:t>
                </a:r>
              </a:p>
              <a:p>
                <a:pPr marL="457200" lvl="1" indent="0">
                  <a:buNone/>
                </a:pPr>
                <a:r>
                  <a:rPr lang="en-US" dirty="0"/>
                  <a:t>         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Sup>
                          <m:sSub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𝑙𝑟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+ …+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300</m:t>
                        </m:r>
                      </m:sub>
                    </m:sSub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300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6A50A63-931E-4B88-B98E-624FD736566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BCDB09D4-7BD2-4D98-AB89-BD258A30C8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Modified logistic regression model</a:t>
            </a:r>
          </a:p>
        </p:txBody>
      </p:sp>
    </p:spTree>
    <p:extLst>
      <p:ext uri="{BB962C8B-B14F-4D97-AF65-F5344CB8AC3E}">
        <p14:creationId xmlns:p14="http://schemas.microsoft.com/office/powerpoint/2010/main" val="31432843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EA332790-7AE3-4E26-832A-9AFCC57960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8922" y="1600200"/>
            <a:ext cx="8046156" cy="4525963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AB0A37B3-C53C-411D-9EEF-087F6C05F0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Modified logistic regression model</a:t>
            </a:r>
          </a:p>
        </p:txBody>
      </p:sp>
    </p:spTree>
    <p:extLst>
      <p:ext uri="{BB962C8B-B14F-4D97-AF65-F5344CB8AC3E}">
        <p14:creationId xmlns:p14="http://schemas.microsoft.com/office/powerpoint/2010/main" val="5086474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99D0C89-0682-4F3B-BBAB-F0D2CC431C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Generated bag-of-words model on text</a:t>
            </a:r>
          </a:p>
          <a:p>
            <a:r>
              <a:rPr lang="en-US" dirty="0"/>
              <a:t>Re-trained word vectors on individual datasets using Google’s pre-trained model as a prior</a:t>
            </a:r>
          </a:p>
          <a:p>
            <a:r>
              <a:rPr lang="en-US" dirty="0"/>
              <a:t>Trained model at scale using TensorFlow</a:t>
            </a:r>
          </a:p>
          <a:p>
            <a:r>
              <a:rPr lang="en-US" dirty="0"/>
              <a:t>Trained the model on multi-class and multi-label datasets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82891B6-5C85-4AEA-AE85-C529A59F8D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Experimental setup</a:t>
            </a:r>
          </a:p>
        </p:txBody>
      </p:sp>
    </p:spTree>
    <p:extLst>
      <p:ext uri="{BB962C8B-B14F-4D97-AF65-F5344CB8AC3E}">
        <p14:creationId xmlns:p14="http://schemas.microsoft.com/office/powerpoint/2010/main" val="7856728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1BBCE32-4A55-41DC-911B-331F9E97A2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Set-accuracy: ratio of perfectly matched instances to total number of instances</a:t>
            </a:r>
          </a:p>
          <a:p>
            <a:r>
              <a:rPr lang="en-US" dirty="0"/>
              <a:t>Instance-F1: evaluate performance of partially correct predictions averaged over all instances</a:t>
            </a:r>
          </a:p>
          <a:p>
            <a:r>
              <a:rPr lang="en-US" dirty="0"/>
              <a:t>Label-F1: evaluate performance of partially correct predictions average over all labels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4147D7F-A45F-4AC4-B0F0-91B57897A4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Evaluation for multi-label data</a:t>
            </a:r>
          </a:p>
        </p:txBody>
      </p:sp>
    </p:spTree>
    <p:extLst>
      <p:ext uri="{BB962C8B-B14F-4D97-AF65-F5344CB8AC3E}">
        <p14:creationId xmlns:p14="http://schemas.microsoft.com/office/powerpoint/2010/main" val="32944804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754600B-8600-4C31-B62C-48D6EA5155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IMDb:</a:t>
            </a:r>
          </a:p>
          <a:p>
            <a:pPr lvl="1"/>
            <a:r>
              <a:rPr lang="en-US" dirty="0"/>
              <a:t>Movie plot text summaries labelled with genres sourced from IMDb</a:t>
            </a:r>
          </a:p>
          <a:p>
            <a:pPr lvl="1"/>
            <a:r>
              <a:rPr lang="en-US" dirty="0"/>
              <a:t>35,000 documents across 25 different genres</a:t>
            </a:r>
          </a:p>
          <a:p>
            <a:pPr lvl="1"/>
            <a:r>
              <a:rPr lang="en-US" dirty="0"/>
              <a:t>Assign multiple genres to a movie description</a:t>
            </a:r>
          </a:p>
          <a:p>
            <a:r>
              <a:rPr lang="en-US" dirty="0"/>
              <a:t>20 Newsgroup:</a:t>
            </a:r>
          </a:p>
          <a:p>
            <a:pPr lvl="1"/>
            <a:r>
              <a:rPr lang="en-US" dirty="0"/>
              <a:t>Dataset of 20,000 newsgroup documents across 20 different newsgroups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EB085D6-3175-4943-89F9-DA8EB332A7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Datasets</a:t>
            </a:r>
          </a:p>
        </p:txBody>
      </p:sp>
    </p:spTree>
    <p:extLst>
      <p:ext uri="{BB962C8B-B14F-4D97-AF65-F5344CB8AC3E}">
        <p14:creationId xmlns:p14="http://schemas.microsoft.com/office/powerpoint/2010/main" val="519182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6E652C3-F323-489F-A416-CB96BEA762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Bag-of-words model represents text as bag of words disregarding word order</a:t>
            </a:r>
          </a:p>
          <a:p>
            <a:r>
              <a:rPr lang="en-US" dirty="0"/>
              <a:t>Commonly used for text classification with each word used as a feature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7CD9066-A2EC-45F3-8986-E97407EE59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pic>
        <p:nvPicPr>
          <p:cNvPr id="10" name="Picture 9" descr="A close up of a map&#10;&#10;Description automatically generated">
            <a:extLst>
              <a:ext uri="{FF2B5EF4-FFF2-40B4-BE49-F238E27FC236}">
                <a16:creationId xmlns:a16="http://schemas.microsoft.com/office/drawing/2014/main" id="{FE4D1EFA-B85D-4B79-84DA-9B8F0D5819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3657600"/>
            <a:ext cx="6553200" cy="368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9205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9C18EC3-543A-4B1E-8146-8230A2F8A0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93837"/>
            <a:ext cx="8229600" cy="4525963"/>
          </a:xfrm>
        </p:spPr>
        <p:txBody>
          <a:bodyPr/>
          <a:lstStyle/>
          <a:p>
            <a:r>
              <a:rPr lang="en-US" sz="2800" dirty="0"/>
              <a:t>Medical dataset:</a:t>
            </a:r>
          </a:p>
          <a:p>
            <a:pPr lvl="1"/>
            <a:r>
              <a:rPr lang="en-US" sz="2400" dirty="0"/>
              <a:t>MGH radiology patient data</a:t>
            </a:r>
          </a:p>
          <a:p>
            <a:pPr lvl="1"/>
            <a:r>
              <a:rPr lang="en-US" sz="2400" dirty="0"/>
              <a:t>2670 classes which are diagnosis codes to bill the insurance company </a:t>
            </a:r>
          </a:p>
          <a:p>
            <a:pPr lvl="1"/>
            <a:r>
              <a:rPr lang="en-US" sz="2400" dirty="0"/>
              <a:t>11,000 features and 650k datapoints</a:t>
            </a:r>
          </a:p>
          <a:p>
            <a:r>
              <a:rPr lang="en-US" sz="2800" dirty="0"/>
              <a:t>Guardian:</a:t>
            </a:r>
          </a:p>
          <a:p>
            <a:pPr lvl="1"/>
            <a:r>
              <a:rPr lang="en-US" sz="2400" dirty="0"/>
              <a:t>British newspaper containing articles on topics like World news, Culture, Politics, etc.</a:t>
            </a:r>
          </a:p>
          <a:p>
            <a:pPr lvl="1"/>
            <a:r>
              <a:rPr lang="en-US" sz="2400" dirty="0"/>
              <a:t>All data has been manually crawled from Guardian website with document and its tags</a:t>
            </a:r>
          </a:p>
          <a:p>
            <a:pPr lvl="1"/>
            <a:r>
              <a:rPr lang="en-US" sz="2400" dirty="0"/>
              <a:t>23,000 features, 400 classes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1AEAC14-D7BC-4D23-A0A4-1513FAE1C0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Datasets</a:t>
            </a:r>
          </a:p>
        </p:txBody>
      </p:sp>
    </p:spTree>
    <p:extLst>
      <p:ext uri="{BB962C8B-B14F-4D97-AF65-F5344CB8AC3E}">
        <p14:creationId xmlns:p14="http://schemas.microsoft.com/office/powerpoint/2010/main" val="32811976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4F14D0C-B0EC-46BC-86FC-194EB354C9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Guardian – Overall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7F19C44-09B3-48AE-82CB-1C497AA1C15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676400" y="2224099"/>
          <a:ext cx="5855081" cy="3490901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124200">
                  <a:extLst>
                    <a:ext uri="{9D8B030D-6E8A-4147-A177-3AD203B41FA5}">
                      <a16:colId xmlns:a16="http://schemas.microsoft.com/office/drawing/2014/main" val="3149138069"/>
                    </a:ext>
                  </a:extLst>
                </a:gridCol>
                <a:gridCol w="1430401">
                  <a:extLst>
                    <a:ext uri="{9D8B030D-6E8A-4147-A177-3AD203B41FA5}">
                      <a16:colId xmlns:a16="http://schemas.microsoft.com/office/drawing/2014/main" val="2868398152"/>
                    </a:ext>
                  </a:extLst>
                </a:gridCol>
                <a:gridCol w="1300480">
                  <a:extLst>
                    <a:ext uri="{9D8B030D-6E8A-4147-A177-3AD203B41FA5}">
                      <a16:colId xmlns:a16="http://schemas.microsoft.com/office/drawing/2014/main" val="956024442"/>
                    </a:ext>
                  </a:extLst>
                </a:gridCol>
              </a:tblGrid>
              <a:tr h="69050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Set 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Instance F1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1490173"/>
                  </a:ext>
                </a:extLst>
              </a:tr>
              <a:tr h="700098">
                <a:tc>
                  <a:txBody>
                    <a:bodyPr/>
                    <a:lstStyle/>
                    <a:p>
                      <a:r>
                        <a:rPr lang="en-US" dirty="0"/>
                        <a:t>Continuous </a:t>
                      </a:r>
                      <a:r>
                        <a:rPr lang="en-US" dirty="0" err="1"/>
                        <a:t>wv</a:t>
                      </a:r>
                      <a:r>
                        <a:rPr lang="en-US" dirty="0"/>
                        <a:t> embedding (LR)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43.65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60.61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7452840"/>
                  </a:ext>
                </a:extLst>
              </a:tr>
              <a:tr h="700098">
                <a:tc>
                  <a:txBody>
                    <a:bodyPr/>
                    <a:lstStyle/>
                    <a:p>
                      <a:r>
                        <a:rPr lang="en-US" dirty="0"/>
                        <a:t>WV-</a:t>
                      </a:r>
                      <a:r>
                        <a:rPr lang="en-US" dirty="0" err="1"/>
                        <a:t>coefficeints</a:t>
                      </a:r>
                      <a:r>
                        <a:rPr lang="en-US" dirty="0"/>
                        <a:t> (LR)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42.36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59.65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21232720"/>
                  </a:ext>
                </a:extLst>
              </a:tr>
              <a:tr h="700098">
                <a:tc>
                  <a:txBody>
                    <a:bodyPr/>
                    <a:lstStyle/>
                    <a:p>
                      <a:r>
                        <a:rPr lang="en-US" dirty="0"/>
                        <a:t>Vanilla LR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53.46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65.61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9559197"/>
                  </a:ext>
                </a:extLst>
              </a:tr>
              <a:tr h="700098">
                <a:tc>
                  <a:txBody>
                    <a:bodyPr/>
                    <a:lstStyle/>
                    <a:p>
                      <a:r>
                        <a:rPr lang="en-US" dirty="0"/>
                        <a:t>Modified LR 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59.3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69.41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414012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94737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FAC04B-81B2-414D-BD84-919FE563D5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Guardian – Individual Labels</a:t>
            </a:r>
          </a:p>
        </p:txBody>
      </p:sp>
      <p:graphicFrame>
        <p:nvGraphicFramePr>
          <p:cNvPr id="4" name="Content Placeholder 4">
            <a:extLst>
              <a:ext uri="{FF2B5EF4-FFF2-40B4-BE49-F238E27FC236}">
                <a16:creationId xmlns:a16="http://schemas.microsoft.com/office/drawing/2014/main" id="{29B97C8B-4458-47B3-B930-024C7222FA09}"/>
              </a:ext>
            </a:extLst>
          </p:cNvPr>
          <p:cNvGraphicFramePr>
            <a:graphicFrameLocks/>
          </p:cNvGraphicFramePr>
          <p:nvPr/>
        </p:nvGraphicFramePr>
        <p:xfrm>
          <a:off x="1676400" y="2286000"/>
          <a:ext cx="5818927" cy="362353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740408">
                  <a:extLst>
                    <a:ext uri="{9D8B030D-6E8A-4147-A177-3AD203B41FA5}">
                      <a16:colId xmlns:a16="http://schemas.microsoft.com/office/drawing/2014/main" val="1748623569"/>
                    </a:ext>
                  </a:extLst>
                </a:gridCol>
                <a:gridCol w="1258230">
                  <a:extLst>
                    <a:ext uri="{9D8B030D-6E8A-4147-A177-3AD203B41FA5}">
                      <a16:colId xmlns:a16="http://schemas.microsoft.com/office/drawing/2014/main" val="136717770"/>
                    </a:ext>
                  </a:extLst>
                </a:gridCol>
                <a:gridCol w="1297305">
                  <a:extLst>
                    <a:ext uri="{9D8B030D-6E8A-4147-A177-3AD203B41FA5}">
                      <a16:colId xmlns:a16="http://schemas.microsoft.com/office/drawing/2014/main" val="3377302882"/>
                    </a:ext>
                  </a:extLst>
                </a:gridCol>
                <a:gridCol w="1522984">
                  <a:extLst>
                    <a:ext uri="{9D8B030D-6E8A-4147-A177-3AD203B41FA5}">
                      <a16:colId xmlns:a16="http://schemas.microsoft.com/office/drawing/2014/main" val="303710284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Label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Vanilla LR (Label F1)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Our model </a:t>
                      </a:r>
                    </a:p>
                    <a:p>
                      <a:pPr algn="ctr"/>
                      <a:r>
                        <a:rPr lang="en-US" dirty="0"/>
                        <a:t>(Label F1)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Improvement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8373475"/>
                  </a:ext>
                </a:extLst>
              </a:tr>
              <a:tr h="419677">
                <a:tc>
                  <a:txBody>
                    <a:bodyPr/>
                    <a:lstStyle/>
                    <a:p>
                      <a:r>
                        <a:rPr lang="en-US" dirty="0"/>
                        <a:t>Drugs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88.75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8.25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23539456"/>
                  </a:ext>
                </a:extLst>
              </a:tr>
              <a:tr h="419677">
                <a:tc>
                  <a:txBody>
                    <a:bodyPr/>
                    <a:lstStyle/>
                    <a:p>
                      <a:r>
                        <a:rPr lang="en-US" dirty="0"/>
                        <a:t>Mental Health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69.23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76.8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7.57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0705148"/>
                  </a:ext>
                </a:extLst>
              </a:tr>
              <a:tr h="419677">
                <a:tc>
                  <a:txBody>
                    <a:bodyPr/>
                    <a:lstStyle/>
                    <a:p>
                      <a:r>
                        <a:rPr lang="en-US" dirty="0"/>
                        <a:t>Global economy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56.34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62.69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6.35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9686794"/>
                  </a:ext>
                </a:extLst>
              </a:tr>
              <a:tr h="419677">
                <a:tc>
                  <a:txBody>
                    <a:bodyPr/>
                    <a:lstStyle/>
                    <a:p>
                      <a:r>
                        <a:rPr lang="en-US" dirty="0"/>
                        <a:t>LGBT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76.84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82.9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6.06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53236219"/>
                  </a:ext>
                </a:extLst>
              </a:tr>
              <a:tr h="419677">
                <a:tc>
                  <a:txBody>
                    <a:bodyPr/>
                    <a:lstStyle/>
                    <a:p>
                      <a:r>
                        <a:rPr lang="en-US" dirty="0"/>
                        <a:t>Blogging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77.3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82.72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5.42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7998613"/>
                  </a:ext>
                </a:extLst>
              </a:tr>
              <a:tr h="419677">
                <a:tc>
                  <a:txBody>
                    <a:bodyPr/>
                    <a:lstStyle/>
                    <a:p>
                      <a:r>
                        <a:rPr lang="en-US" dirty="0"/>
                        <a:t>Public finance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48.24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53.33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5.09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1218725"/>
                  </a:ext>
                </a:extLst>
              </a:tr>
              <a:tr h="419677">
                <a:tc>
                  <a:txBody>
                    <a:bodyPr/>
                    <a:lstStyle/>
                    <a:p>
                      <a:r>
                        <a:rPr lang="en-US" dirty="0"/>
                        <a:t>Premier League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95.03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5.03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970233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36049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1DE34751-5D4B-44A8-9A69-DBAC0762AC9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879600"/>
          <a:ext cx="8229599" cy="1854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75657">
                  <a:extLst>
                    <a:ext uri="{9D8B030D-6E8A-4147-A177-3AD203B41FA5}">
                      <a16:colId xmlns:a16="http://schemas.microsoft.com/office/drawing/2014/main" val="2789512386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1120424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543407268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2174633808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3950544071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2936825932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13606059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Drugs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Orig. LR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TP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2695850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US" dirty="0"/>
                        <a:t>Vanilla LR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train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92.46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10632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485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445339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80.50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1463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7408966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US" dirty="0"/>
                        <a:t>Modified LR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train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94.91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10639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503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802247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88.75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1469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1917616"/>
                  </a:ext>
                </a:extLst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CBE40F81-8191-4F64-86E4-E445867E8F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Guardian – Deeper Analysis</a:t>
            </a:r>
          </a:p>
        </p:txBody>
      </p:sp>
      <p:graphicFrame>
        <p:nvGraphicFramePr>
          <p:cNvPr id="6" name="Content Placeholder 4">
            <a:extLst>
              <a:ext uri="{FF2B5EF4-FFF2-40B4-BE49-F238E27FC236}">
                <a16:creationId xmlns:a16="http://schemas.microsoft.com/office/drawing/2014/main" id="{C0376C33-EBE1-4F87-98F2-2BD04084A74E}"/>
              </a:ext>
            </a:extLst>
          </p:cNvPr>
          <p:cNvGraphicFramePr>
            <a:graphicFrameLocks/>
          </p:cNvGraphicFramePr>
          <p:nvPr/>
        </p:nvGraphicFramePr>
        <p:xfrm>
          <a:off x="457200" y="4419600"/>
          <a:ext cx="8229599" cy="21234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75657">
                  <a:extLst>
                    <a:ext uri="{9D8B030D-6E8A-4147-A177-3AD203B41FA5}">
                      <a16:colId xmlns:a16="http://schemas.microsoft.com/office/drawing/2014/main" val="2789512386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1120424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543407268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2174633808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3950544071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2936825932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13606059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Global Economy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Orig. LR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TP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2695850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US" dirty="0"/>
                        <a:t>Vanilla LR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87.36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10541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445339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56.33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7408966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US" dirty="0"/>
                        <a:t>Modified LR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88.31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10575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491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802247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62.69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19176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40636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CA17301-8812-4FEE-B730-06C60256C3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838200"/>
            <a:ext cx="8229600" cy="762000"/>
          </a:xfrm>
        </p:spPr>
        <p:txBody>
          <a:bodyPr/>
          <a:lstStyle/>
          <a:p>
            <a:r>
              <a:rPr lang="en-US" dirty="0"/>
              <a:t>Guardian – Drugs class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4">
                <a:extLst>
                  <a:ext uri="{FF2B5EF4-FFF2-40B4-BE49-F238E27FC236}">
                    <a16:creationId xmlns:a16="http://schemas.microsoft.com/office/drawing/2014/main" id="{4C30691F-197C-42E0-B495-D5CA7832E619}"/>
                  </a:ext>
                </a:extLst>
              </p:cNvPr>
              <p:cNvGraphicFramePr>
                <a:graphicFrameLocks noGrp="1"/>
              </p:cNvGraphicFramePr>
              <p:nvPr>
                <p:ph idx="1"/>
              </p:nvPr>
            </p:nvGraphicFramePr>
            <p:xfrm>
              <a:off x="457200" y="1874520"/>
              <a:ext cx="8229600" cy="445008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752600">
                      <a:extLst>
                        <a:ext uri="{9D8B030D-6E8A-4147-A177-3AD203B41FA5}">
                          <a16:colId xmlns:a16="http://schemas.microsoft.com/office/drawing/2014/main" val="491947869"/>
                        </a:ext>
                      </a:extLst>
                    </a:gridCol>
                    <a:gridCol w="1219200">
                      <a:extLst>
                        <a:ext uri="{9D8B030D-6E8A-4147-A177-3AD203B41FA5}">
                          <a16:colId xmlns:a16="http://schemas.microsoft.com/office/drawing/2014/main" val="1211216405"/>
                        </a:ext>
                      </a:extLst>
                    </a:gridCol>
                    <a:gridCol w="1143000">
                      <a:extLst>
                        <a:ext uri="{9D8B030D-6E8A-4147-A177-3AD203B41FA5}">
                          <a16:colId xmlns:a16="http://schemas.microsoft.com/office/drawing/2014/main" val="2916342228"/>
                        </a:ext>
                      </a:extLst>
                    </a:gridCol>
                    <a:gridCol w="1371600">
                      <a:extLst>
                        <a:ext uri="{9D8B030D-6E8A-4147-A177-3AD203B41FA5}">
                          <a16:colId xmlns:a16="http://schemas.microsoft.com/office/drawing/2014/main" val="1901989478"/>
                        </a:ext>
                      </a:extLst>
                    </a:gridCol>
                    <a:gridCol w="1371600">
                      <a:extLst>
                        <a:ext uri="{9D8B030D-6E8A-4147-A177-3AD203B41FA5}">
                          <a16:colId xmlns:a16="http://schemas.microsoft.com/office/drawing/2014/main" val="2875207869"/>
                        </a:ext>
                      </a:extLst>
                    </a:gridCol>
                    <a:gridCol w="1371600">
                      <a:extLst>
                        <a:ext uri="{9D8B030D-6E8A-4147-A177-3AD203B41FA5}">
                          <a16:colId xmlns:a16="http://schemas.microsoft.com/office/drawing/2014/main" val="161573604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Feature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Similarity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IDF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Orig.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𝜽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𝒍𝒓</m:t>
                                  </m:r>
                                </m:sub>
                              </m:sSub>
                            </m:oMath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New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𝜽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𝒍𝒓</m:t>
                                  </m:r>
                                </m:sub>
                              </m:sSub>
                            </m:oMath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New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𝜽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𝒘𝒗</m:t>
                                  </m:r>
                                </m:sub>
                              </m:sSub>
                            </m:oMath>
                          </a14:m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939085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cannabis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5.5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0.41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0.39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0.16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58112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marijuana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0.764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6.0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0.06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0.01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0.13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604471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cocaine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0.694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4.87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0.20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0.24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0.13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082458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heroin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0.671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4.91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0.19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0.10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0.16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9688459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substances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0.615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5.69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4e-4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-1e-5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0.07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485351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drug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0.612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3.28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0.38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0.27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0.16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055606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ecstasy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0.601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5.55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0.14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0.06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0.07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8659382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legalisation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0.57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6.59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7e-4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-2e-6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0.05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028783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drugs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0.567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3.26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0.40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0.14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0.14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562100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tobacco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0.559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5.09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-7e-4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0.04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0.04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7409749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narcotics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0.557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6.19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-4e-4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0.06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0.06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7289466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4">
                <a:extLst>
                  <a:ext uri="{FF2B5EF4-FFF2-40B4-BE49-F238E27FC236}">
                    <a16:creationId xmlns:a16="http://schemas.microsoft.com/office/drawing/2014/main" id="{4C30691F-197C-42E0-B495-D5CA7832E619}"/>
                  </a:ext>
                </a:extLst>
              </p:cNvPr>
              <p:cNvGraphicFramePr>
                <a:graphicFrameLocks noGrp="1"/>
              </p:cNvGraphicFramePr>
              <p:nvPr>
                <p:ph idx="1"/>
              </p:nvPr>
            </p:nvGraphicFramePr>
            <p:xfrm>
              <a:off x="457200" y="1874520"/>
              <a:ext cx="8229600" cy="445008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752600">
                      <a:extLst>
                        <a:ext uri="{9D8B030D-6E8A-4147-A177-3AD203B41FA5}">
                          <a16:colId xmlns:a16="http://schemas.microsoft.com/office/drawing/2014/main" val="491947869"/>
                        </a:ext>
                      </a:extLst>
                    </a:gridCol>
                    <a:gridCol w="1219200">
                      <a:extLst>
                        <a:ext uri="{9D8B030D-6E8A-4147-A177-3AD203B41FA5}">
                          <a16:colId xmlns:a16="http://schemas.microsoft.com/office/drawing/2014/main" val="1211216405"/>
                        </a:ext>
                      </a:extLst>
                    </a:gridCol>
                    <a:gridCol w="1143000">
                      <a:extLst>
                        <a:ext uri="{9D8B030D-6E8A-4147-A177-3AD203B41FA5}">
                          <a16:colId xmlns:a16="http://schemas.microsoft.com/office/drawing/2014/main" val="2916342228"/>
                        </a:ext>
                      </a:extLst>
                    </a:gridCol>
                    <a:gridCol w="1371600">
                      <a:extLst>
                        <a:ext uri="{9D8B030D-6E8A-4147-A177-3AD203B41FA5}">
                          <a16:colId xmlns:a16="http://schemas.microsoft.com/office/drawing/2014/main" val="1901989478"/>
                        </a:ext>
                      </a:extLst>
                    </a:gridCol>
                    <a:gridCol w="1371600">
                      <a:extLst>
                        <a:ext uri="{9D8B030D-6E8A-4147-A177-3AD203B41FA5}">
                          <a16:colId xmlns:a16="http://schemas.microsoft.com/office/drawing/2014/main" val="2875207869"/>
                        </a:ext>
                      </a:extLst>
                    </a:gridCol>
                    <a:gridCol w="1371600">
                      <a:extLst>
                        <a:ext uri="{9D8B030D-6E8A-4147-A177-3AD203B41FA5}">
                          <a16:colId xmlns:a16="http://schemas.microsoft.com/office/drawing/2014/main" val="161573604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Feature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Similarity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IDF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00889" t="-8197" r="-202222" b="-1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00889" t="-8197" r="-102222" b="-1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00889" t="-8197" r="-2222" b="-11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939085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cannabis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5.5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0.41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0.39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0.16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58112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marijuana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0.764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6.0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0.06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0.01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0.13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604471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cocaine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0.694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4.87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0.20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0.24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0.13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082458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heroin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0.671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4.91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0.19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0.10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0.16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9688459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substances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0.615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5.69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4e-4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-1e-5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0.07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485351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drug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0.612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3.28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0.38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0.27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0.16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055606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ecstasy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0.601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5.55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0.14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0.06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0.07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8659382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legalisation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0.57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6.59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7e-4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-2e-6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0.05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028783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drugs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0.567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3.26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0.40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0.14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0.14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562100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tobacco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0.559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5.09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-7e-4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0.04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0.04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7409749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narcotics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0.557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6.19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-4e-4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0.06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0.06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7289466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3725348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C87F86E-462A-4C18-A928-A17502F63D6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1505683"/>
              </p:ext>
            </p:extLst>
          </p:nvPr>
        </p:nvGraphicFramePr>
        <p:xfrm>
          <a:off x="1676400" y="1905000"/>
          <a:ext cx="5855081" cy="419099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124200">
                  <a:extLst>
                    <a:ext uri="{9D8B030D-6E8A-4147-A177-3AD203B41FA5}">
                      <a16:colId xmlns:a16="http://schemas.microsoft.com/office/drawing/2014/main" val="3149138069"/>
                    </a:ext>
                  </a:extLst>
                </a:gridCol>
                <a:gridCol w="1430401">
                  <a:extLst>
                    <a:ext uri="{9D8B030D-6E8A-4147-A177-3AD203B41FA5}">
                      <a16:colId xmlns:a16="http://schemas.microsoft.com/office/drawing/2014/main" val="2868398152"/>
                    </a:ext>
                  </a:extLst>
                </a:gridCol>
                <a:gridCol w="1300480">
                  <a:extLst>
                    <a:ext uri="{9D8B030D-6E8A-4147-A177-3AD203B41FA5}">
                      <a16:colId xmlns:a16="http://schemas.microsoft.com/office/drawing/2014/main" val="956024442"/>
                    </a:ext>
                  </a:extLst>
                </a:gridCol>
              </a:tblGrid>
              <a:tr h="69050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Set 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Instance F1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1490173"/>
                  </a:ext>
                </a:extLst>
              </a:tr>
              <a:tr h="700098">
                <a:tc>
                  <a:txBody>
                    <a:bodyPr/>
                    <a:lstStyle/>
                    <a:p>
                      <a:r>
                        <a:rPr lang="en-US" dirty="0"/>
                        <a:t>Continuous </a:t>
                      </a:r>
                      <a:r>
                        <a:rPr lang="en-US" dirty="0" err="1"/>
                        <a:t>wv</a:t>
                      </a:r>
                      <a:r>
                        <a:rPr lang="en-US" dirty="0"/>
                        <a:t> embedding (LR)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7.3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45.2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7452840"/>
                  </a:ext>
                </a:extLst>
              </a:tr>
              <a:tr h="700098">
                <a:tc>
                  <a:txBody>
                    <a:bodyPr/>
                    <a:lstStyle/>
                    <a:p>
                      <a:r>
                        <a:rPr lang="en-US" dirty="0"/>
                        <a:t>WV-</a:t>
                      </a:r>
                      <a:r>
                        <a:rPr lang="en-US" dirty="0" err="1"/>
                        <a:t>coefficeints</a:t>
                      </a:r>
                      <a:r>
                        <a:rPr lang="en-US" dirty="0"/>
                        <a:t> (LR)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45.69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21232720"/>
                  </a:ext>
                </a:extLst>
              </a:tr>
              <a:tr h="700098">
                <a:tc>
                  <a:txBody>
                    <a:bodyPr/>
                    <a:lstStyle/>
                    <a:p>
                      <a:r>
                        <a:rPr lang="en-US" dirty="0"/>
                        <a:t>LR + WV Reg.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17.19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56.32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6436270"/>
                  </a:ext>
                </a:extLst>
              </a:tr>
              <a:tr h="700098">
                <a:tc>
                  <a:txBody>
                    <a:bodyPr/>
                    <a:lstStyle/>
                    <a:p>
                      <a:r>
                        <a:rPr lang="en-US" dirty="0"/>
                        <a:t>Vanilla LR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18.21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57.87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9559197"/>
                  </a:ext>
                </a:extLst>
              </a:tr>
              <a:tr h="700098">
                <a:tc>
                  <a:txBody>
                    <a:bodyPr/>
                    <a:lstStyle/>
                    <a:p>
                      <a:r>
                        <a:rPr lang="en-US" dirty="0"/>
                        <a:t>Modified LR 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20.30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58.52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41401291"/>
                  </a:ext>
                </a:extLst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208C833E-BB58-4FB1-BB5D-4673BAAD12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IMDb – Overall</a:t>
            </a:r>
          </a:p>
        </p:txBody>
      </p:sp>
    </p:spTree>
    <p:extLst>
      <p:ext uri="{BB962C8B-B14F-4D97-AF65-F5344CB8AC3E}">
        <p14:creationId xmlns:p14="http://schemas.microsoft.com/office/powerpoint/2010/main" val="10945511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3C58AB7-AF86-43BD-9BD1-0785469A30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IMDb – Individual Labels</a:t>
            </a:r>
          </a:p>
        </p:txBody>
      </p:sp>
      <p:graphicFrame>
        <p:nvGraphicFramePr>
          <p:cNvPr id="4" name="Content Placeholder 4">
            <a:extLst>
              <a:ext uri="{FF2B5EF4-FFF2-40B4-BE49-F238E27FC236}">
                <a16:creationId xmlns:a16="http://schemas.microsoft.com/office/drawing/2014/main" id="{2E534C3D-3E4E-437E-B614-355DF42E232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22544439"/>
              </p:ext>
            </p:extLst>
          </p:nvPr>
        </p:nvGraphicFramePr>
        <p:xfrm>
          <a:off x="1846135" y="2286000"/>
          <a:ext cx="5469065" cy="362353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99960">
                  <a:extLst>
                    <a:ext uri="{9D8B030D-6E8A-4147-A177-3AD203B41FA5}">
                      <a16:colId xmlns:a16="http://schemas.microsoft.com/office/drawing/2014/main" val="1748623569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136717770"/>
                    </a:ext>
                  </a:extLst>
                </a:gridCol>
                <a:gridCol w="1297305">
                  <a:extLst>
                    <a:ext uri="{9D8B030D-6E8A-4147-A177-3AD203B41FA5}">
                      <a16:colId xmlns:a16="http://schemas.microsoft.com/office/drawing/2014/main" val="3377302882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303710284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Label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Vanilla LR (Label F1)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Our model </a:t>
                      </a:r>
                    </a:p>
                    <a:p>
                      <a:pPr algn="ctr"/>
                      <a:r>
                        <a:rPr lang="en-US" dirty="0"/>
                        <a:t>(Label F1)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Improvement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8373475"/>
                  </a:ext>
                </a:extLst>
              </a:tr>
              <a:tr h="419677">
                <a:tc>
                  <a:txBody>
                    <a:bodyPr/>
                    <a:lstStyle/>
                    <a:p>
                      <a:r>
                        <a:rPr lang="en-US" dirty="0"/>
                        <a:t>News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50.00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23539456"/>
                  </a:ext>
                </a:extLst>
              </a:tr>
              <a:tr h="419677">
                <a:tc>
                  <a:txBody>
                    <a:bodyPr/>
                    <a:lstStyle/>
                    <a:p>
                      <a:r>
                        <a:rPr lang="en-US" dirty="0"/>
                        <a:t>Musical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33.54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43.78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10.24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0705148"/>
                  </a:ext>
                </a:extLst>
              </a:tr>
              <a:tr h="419677">
                <a:tc>
                  <a:txBody>
                    <a:bodyPr/>
                    <a:lstStyle/>
                    <a:p>
                      <a:r>
                        <a:rPr lang="en-US" dirty="0"/>
                        <a:t>Animation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44.66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50.23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5.57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9686794"/>
                  </a:ext>
                </a:extLst>
              </a:tr>
              <a:tr h="419677">
                <a:tc>
                  <a:txBody>
                    <a:bodyPr/>
                    <a:lstStyle/>
                    <a:p>
                      <a:r>
                        <a:rPr lang="en-US" dirty="0"/>
                        <a:t>Sport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61.65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67.13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5.47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53236219"/>
                  </a:ext>
                </a:extLst>
              </a:tr>
              <a:tr h="419677">
                <a:tc>
                  <a:txBody>
                    <a:bodyPr/>
                    <a:lstStyle/>
                    <a:p>
                      <a:r>
                        <a:rPr lang="en-US" dirty="0"/>
                        <a:t>Film Noir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25.31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30.23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4.91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7998613"/>
                  </a:ext>
                </a:extLst>
              </a:tr>
              <a:tr h="419677">
                <a:tc>
                  <a:txBody>
                    <a:bodyPr/>
                    <a:lstStyle/>
                    <a:p>
                      <a:r>
                        <a:rPr lang="en-US" dirty="0"/>
                        <a:t>War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58.64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62.92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4.27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1218725"/>
                  </a:ext>
                </a:extLst>
              </a:tr>
              <a:tr h="419677">
                <a:tc>
                  <a:txBody>
                    <a:bodyPr/>
                    <a:lstStyle/>
                    <a:p>
                      <a:r>
                        <a:rPr lang="en-US" dirty="0"/>
                        <a:t>Sci-Fi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68.83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72.73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3.89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970233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63091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1DE34751-5D4B-44A8-9A69-DBAC0762AC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5707313"/>
              </p:ext>
            </p:extLst>
          </p:nvPr>
        </p:nvGraphicFramePr>
        <p:xfrm>
          <a:off x="457200" y="1879600"/>
          <a:ext cx="8229599" cy="1854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75657">
                  <a:extLst>
                    <a:ext uri="{9D8B030D-6E8A-4147-A177-3AD203B41FA5}">
                      <a16:colId xmlns:a16="http://schemas.microsoft.com/office/drawing/2014/main" val="2789512386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1120424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543407268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2174633808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3950544071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2936825932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13606059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News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Orig. LR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TP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2695850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US" dirty="0"/>
                        <a:t>Vanilla LR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train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22412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445339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3114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7408966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US" dirty="0"/>
                        <a:t>Modified LR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train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100.00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22412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802247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50.00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3115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1917616"/>
                  </a:ext>
                </a:extLst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CBE40F81-8191-4F64-86E4-E445867E8F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IMDb – Deeper Analysis</a:t>
            </a:r>
          </a:p>
        </p:txBody>
      </p:sp>
      <p:graphicFrame>
        <p:nvGraphicFramePr>
          <p:cNvPr id="6" name="Content Placeholder 4">
            <a:extLst>
              <a:ext uri="{FF2B5EF4-FFF2-40B4-BE49-F238E27FC236}">
                <a16:creationId xmlns:a16="http://schemas.microsoft.com/office/drawing/2014/main" id="{C0376C33-EBE1-4F87-98F2-2BD04084A74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04815138"/>
              </p:ext>
            </p:extLst>
          </p:nvPr>
        </p:nvGraphicFramePr>
        <p:xfrm>
          <a:off x="457200" y="4419600"/>
          <a:ext cx="8229599" cy="1854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75657">
                  <a:extLst>
                    <a:ext uri="{9D8B030D-6E8A-4147-A177-3AD203B41FA5}">
                      <a16:colId xmlns:a16="http://schemas.microsoft.com/office/drawing/2014/main" val="2789512386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1120424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543407268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2174633808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3950544071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2936825932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13606059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Musical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Orig. LR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TP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2695850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US" dirty="0"/>
                        <a:t>Vanilla LR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82.88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21730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445339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33.54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2984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7408966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US" dirty="0"/>
                        <a:t>Modified LR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85.07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21724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802247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43.79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2986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19176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93622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4">
                <a:extLst>
                  <a:ext uri="{FF2B5EF4-FFF2-40B4-BE49-F238E27FC236}">
                    <a16:creationId xmlns:a16="http://schemas.microsoft.com/office/drawing/2014/main" id="{D12601CC-9BA5-4EDF-ADD2-872A750A34FF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782416984"/>
                  </p:ext>
                </p:extLst>
              </p:nvPr>
            </p:nvGraphicFramePr>
            <p:xfrm>
              <a:off x="457200" y="1874520"/>
              <a:ext cx="8229600" cy="445008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752600">
                      <a:extLst>
                        <a:ext uri="{9D8B030D-6E8A-4147-A177-3AD203B41FA5}">
                          <a16:colId xmlns:a16="http://schemas.microsoft.com/office/drawing/2014/main" val="491947869"/>
                        </a:ext>
                      </a:extLst>
                    </a:gridCol>
                    <a:gridCol w="1219200">
                      <a:extLst>
                        <a:ext uri="{9D8B030D-6E8A-4147-A177-3AD203B41FA5}">
                          <a16:colId xmlns:a16="http://schemas.microsoft.com/office/drawing/2014/main" val="1211216405"/>
                        </a:ext>
                      </a:extLst>
                    </a:gridCol>
                    <a:gridCol w="1143000">
                      <a:extLst>
                        <a:ext uri="{9D8B030D-6E8A-4147-A177-3AD203B41FA5}">
                          <a16:colId xmlns:a16="http://schemas.microsoft.com/office/drawing/2014/main" val="2916342228"/>
                        </a:ext>
                      </a:extLst>
                    </a:gridCol>
                    <a:gridCol w="1371600">
                      <a:extLst>
                        <a:ext uri="{9D8B030D-6E8A-4147-A177-3AD203B41FA5}">
                          <a16:colId xmlns:a16="http://schemas.microsoft.com/office/drawing/2014/main" val="1901989478"/>
                        </a:ext>
                      </a:extLst>
                    </a:gridCol>
                    <a:gridCol w="1371600">
                      <a:extLst>
                        <a:ext uri="{9D8B030D-6E8A-4147-A177-3AD203B41FA5}">
                          <a16:colId xmlns:a16="http://schemas.microsoft.com/office/drawing/2014/main" val="2875207869"/>
                        </a:ext>
                      </a:extLst>
                    </a:gridCol>
                    <a:gridCol w="1371600">
                      <a:extLst>
                        <a:ext uri="{9D8B030D-6E8A-4147-A177-3AD203B41FA5}">
                          <a16:colId xmlns:a16="http://schemas.microsoft.com/office/drawing/2014/main" val="161573604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Feature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Similarity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IDF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Orig.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𝜽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𝒍𝒓</m:t>
                                  </m:r>
                                </m:sub>
                              </m:sSub>
                            </m:oMath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New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𝜽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𝒍𝒓</m:t>
                                  </m:r>
                                </m:sub>
                              </m:sSub>
                            </m:oMath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New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𝜽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𝒘𝒗</m:t>
                                  </m:r>
                                </m:sub>
                              </m:sSub>
                            </m:oMath>
                          </a14:m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939085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reporter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4.26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-6e-4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-7e-5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1.66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58112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journalist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0.80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4.36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2e-3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8e-5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0.06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604471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newspaper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0.75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4.66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-2e-4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4e-5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0.74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082458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editor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0.73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5.10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-6e-4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5e-5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0.62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9688459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correspondent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0.71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6.52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4e-4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4e-5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0.26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485351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columnist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0.70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6.49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2e-4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-9e-5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0.24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055606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photographer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0.68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4.77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2e-4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8e-5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0.23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8659382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news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0.66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4.08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-9e-4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9e-5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0.29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028783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investigative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0.64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6.03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-2e-4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8e-5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0.02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562100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photojournalist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0.60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6.72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4e-4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-5e-5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0.29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7409749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tabloid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0.58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6.72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-7e-4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3e-5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0.42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7289466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Content Placeholder 4">
                <a:extLst>
                  <a:ext uri="{FF2B5EF4-FFF2-40B4-BE49-F238E27FC236}">
                    <a16:creationId xmlns:a16="http://schemas.microsoft.com/office/drawing/2014/main" id="{D12601CC-9BA5-4EDF-ADD2-872A750A34FF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782416984"/>
                  </p:ext>
                </p:extLst>
              </p:nvPr>
            </p:nvGraphicFramePr>
            <p:xfrm>
              <a:off x="457200" y="1874520"/>
              <a:ext cx="8229600" cy="445008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752600">
                      <a:extLst>
                        <a:ext uri="{9D8B030D-6E8A-4147-A177-3AD203B41FA5}">
                          <a16:colId xmlns:a16="http://schemas.microsoft.com/office/drawing/2014/main" val="491947869"/>
                        </a:ext>
                      </a:extLst>
                    </a:gridCol>
                    <a:gridCol w="1219200">
                      <a:extLst>
                        <a:ext uri="{9D8B030D-6E8A-4147-A177-3AD203B41FA5}">
                          <a16:colId xmlns:a16="http://schemas.microsoft.com/office/drawing/2014/main" val="1211216405"/>
                        </a:ext>
                      </a:extLst>
                    </a:gridCol>
                    <a:gridCol w="1143000">
                      <a:extLst>
                        <a:ext uri="{9D8B030D-6E8A-4147-A177-3AD203B41FA5}">
                          <a16:colId xmlns:a16="http://schemas.microsoft.com/office/drawing/2014/main" val="2916342228"/>
                        </a:ext>
                      </a:extLst>
                    </a:gridCol>
                    <a:gridCol w="1371600">
                      <a:extLst>
                        <a:ext uri="{9D8B030D-6E8A-4147-A177-3AD203B41FA5}">
                          <a16:colId xmlns:a16="http://schemas.microsoft.com/office/drawing/2014/main" val="1901989478"/>
                        </a:ext>
                      </a:extLst>
                    </a:gridCol>
                    <a:gridCol w="1371600">
                      <a:extLst>
                        <a:ext uri="{9D8B030D-6E8A-4147-A177-3AD203B41FA5}">
                          <a16:colId xmlns:a16="http://schemas.microsoft.com/office/drawing/2014/main" val="2875207869"/>
                        </a:ext>
                      </a:extLst>
                    </a:gridCol>
                    <a:gridCol w="1371600">
                      <a:extLst>
                        <a:ext uri="{9D8B030D-6E8A-4147-A177-3AD203B41FA5}">
                          <a16:colId xmlns:a16="http://schemas.microsoft.com/office/drawing/2014/main" val="161573604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Feature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Similarity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IDF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00889" t="-8197" r="-202222" b="-1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00889" t="-8197" r="-102222" b="-1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00889" t="-8197" r="-2222" b="-11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939085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reporter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4.26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-6e-4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-7e-5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1.66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58112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journalist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0.80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4.36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2e-3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8e-5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0.06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604471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newspaper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0.75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4.66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-2e-4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4e-5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0.74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082458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editor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0.73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5.10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-6e-4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5e-5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0.62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9688459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correspondent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0.71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6.52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4e-4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4e-5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0.26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485351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columnist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0.70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6.49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2e-4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-9e-5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0.24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055606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photographer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0.68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4.77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2e-4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8e-5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0.23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8659382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news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0.66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4.08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-9e-4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9e-5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0.29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028783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investigative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0.64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6.03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-2e-4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8e-5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0.02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562100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photojournalist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0.60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6.72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4e-4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-5e-5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0.29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7409749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tabloid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0.58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6.72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-7e-4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3e-5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0.42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7289466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5D4E3AB0-96FB-461C-B449-8F3E6175C8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IMDb – News class</a:t>
            </a:r>
          </a:p>
        </p:txBody>
      </p:sp>
    </p:spTree>
    <p:extLst>
      <p:ext uri="{BB962C8B-B14F-4D97-AF65-F5344CB8AC3E}">
        <p14:creationId xmlns:p14="http://schemas.microsoft.com/office/powerpoint/2010/main" val="20582330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32D8949-3507-409B-89DF-EC23450685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Medical dataset – Overall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E740D5E-A726-4189-BE44-BFAC04A771F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7999983"/>
              </p:ext>
            </p:extLst>
          </p:nvPr>
        </p:nvGraphicFramePr>
        <p:xfrm>
          <a:off x="1676400" y="2709895"/>
          <a:ext cx="5855081" cy="209070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124200">
                  <a:extLst>
                    <a:ext uri="{9D8B030D-6E8A-4147-A177-3AD203B41FA5}">
                      <a16:colId xmlns:a16="http://schemas.microsoft.com/office/drawing/2014/main" val="3149138069"/>
                    </a:ext>
                  </a:extLst>
                </a:gridCol>
                <a:gridCol w="1430401">
                  <a:extLst>
                    <a:ext uri="{9D8B030D-6E8A-4147-A177-3AD203B41FA5}">
                      <a16:colId xmlns:a16="http://schemas.microsoft.com/office/drawing/2014/main" val="2868398152"/>
                    </a:ext>
                  </a:extLst>
                </a:gridCol>
                <a:gridCol w="1300480">
                  <a:extLst>
                    <a:ext uri="{9D8B030D-6E8A-4147-A177-3AD203B41FA5}">
                      <a16:colId xmlns:a16="http://schemas.microsoft.com/office/drawing/2014/main" val="956024442"/>
                    </a:ext>
                  </a:extLst>
                </a:gridCol>
              </a:tblGrid>
              <a:tr h="69050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Set 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Instance F1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1490173"/>
                  </a:ext>
                </a:extLst>
              </a:tr>
              <a:tr h="700098">
                <a:tc>
                  <a:txBody>
                    <a:bodyPr/>
                    <a:lstStyle/>
                    <a:p>
                      <a:r>
                        <a:rPr lang="en-US" dirty="0"/>
                        <a:t>Vanilla LR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8.83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10.18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7452840"/>
                  </a:ext>
                </a:extLst>
              </a:tr>
              <a:tr h="700098">
                <a:tc>
                  <a:txBody>
                    <a:bodyPr/>
                    <a:lstStyle/>
                    <a:p>
                      <a:r>
                        <a:rPr lang="en-US" dirty="0"/>
                        <a:t>Modified LR 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37.4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51.04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212327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6254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B1AB4CA-CE18-48DC-BA6E-7BAD6BE1EF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Bag-of-words limitations:</a:t>
            </a:r>
          </a:p>
          <a:p>
            <a:pPr lvl="1"/>
            <a:r>
              <a:rPr lang="en-US" dirty="0"/>
              <a:t>Large vocabulary causes extremely sparse representations that are hard to train</a:t>
            </a:r>
          </a:p>
          <a:p>
            <a:pPr lvl="1"/>
            <a:r>
              <a:rPr lang="en-US" dirty="0"/>
              <a:t>Large number of classes and highly imbalanced distribution of instances across different classes</a:t>
            </a:r>
          </a:p>
          <a:p>
            <a:r>
              <a:rPr lang="en-US" dirty="0"/>
              <a:t>Limited data makes matters worse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98E2244-9AA3-40EE-89C0-C54786FFB8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</p:spTree>
    <p:extLst>
      <p:ext uri="{BB962C8B-B14F-4D97-AF65-F5344CB8AC3E}">
        <p14:creationId xmlns:p14="http://schemas.microsoft.com/office/powerpoint/2010/main" val="20202571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AE68966-9438-4D7C-995F-D34EF9063D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Medical dataset – Individual Labels</a:t>
            </a:r>
          </a:p>
        </p:txBody>
      </p:sp>
      <p:graphicFrame>
        <p:nvGraphicFramePr>
          <p:cNvPr id="4" name="Content Placeholder 4">
            <a:extLst>
              <a:ext uri="{FF2B5EF4-FFF2-40B4-BE49-F238E27FC236}">
                <a16:creationId xmlns:a16="http://schemas.microsoft.com/office/drawing/2014/main" id="{F2A368E2-AE8C-45E2-9778-234D68F99B8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11676920"/>
              </p:ext>
            </p:extLst>
          </p:nvPr>
        </p:nvGraphicFramePr>
        <p:xfrm>
          <a:off x="457200" y="1524000"/>
          <a:ext cx="8305800" cy="5102973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370961">
                  <a:extLst>
                    <a:ext uri="{9D8B030D-6E8A-4147-A177-3AD203B41FA5}">
                      <a16:colId xmlns:a16="http://schemas.microsoft.com/office/drawing/2014/main" val="3016230418"/>
                    </a:ext>
                  </a:extLst>
                </a:gridCol>
                <a:gridCol w="1394143">
                  <a:extLst>
                    <a:ext uri="{9D8B030D-6E8A-4147-A177-3AD203B41FA5}">
                      <a16:colId xmlns:a16="http://schemas.microsoft.com/office/drawing/2014/main" val="1748623569"/>
                    </a:ext>
                  </a:extLst>
                </a:gridCol>
                <a:gridCol w="1720407">
                  <a:extLst>
                    <a:ext uri="{9D8B030D-6E8A-4147-A177-3AD203B41FA5}">
                      <a16:colId xmlns:a16="http://schemas.microsoft.com/office/drawing/2014/main" val="136717770"/>
                    </a:ext>
                  </a:extLst>
                </a:gridCol>
                <a:gridCol w="1297305">
                  <a:extLst>
                    <a:ext uri="{9D8B030D-6E8A-4147-A177-3AD203B41FA5}">
                      <a16:colId xmlns:a16="http://schemas.microsoft.com/office/drawing/2014/main" val="3377302882"/>
                    </a:ext>
                  </a:extLst>
                </a:gridCol>
                <a:gridCol w="1522984">
                  <a:extLst>
                    <a:ext uri="{9D8B030D-6E8A-4147-A177-3AD203B41FA5}">
                      <a16:colId xmlns:a16="http://schemas.microsoft.com/office/drawing/2014/main" val="303710284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Label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Vanilla LR (Label F1)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Our model </a:t>
                      </a:r>
                    </a:p>
                    <a:p>
                      <a:pPr algn="ctr"/>
                      <a:r>
                        <a:rPr lang="en-US" dirty="0"/>
                        <a:t>(Label F1)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Improvement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8373475"/>
                  </a:ext>
                </a:extLst>
              </a:tr>
              <a:tr h="419677">
                <a:tc>
                  <a:txBody>
                    <a:bodyPr/>
                    <a:lstStyle/>
                    <a:p>
                      <a:r>
                        <a:rPr lang="en-US" dirty="0"/>
                        <a:t>Nontoxic goiter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icd10_E04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89.98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87.74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23539456"/>
                  </a:ext>
                </a:extLst>
              </a:tr>
              <a:tr h="419677">
                <a:tc>
                  <a:txBody>
                    <a:bodyPr/>
                    <a:lstStyle/>
                    <a:p>
                      <a:r>
                        <a:rPr lang="en-US" dirty="0"/>
                        <a:t>Abnormal findings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icd10_R91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19.59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82.85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63.26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0705148"/>
                  </a:ext>
                </a:extLst>
              </a:tr>
              <a:tr h="419677">
                <a:tc>
                  <a:txBody>
                    <a:bodyPr/>
                    <a:lstStyle/>
                    <a:p>
                      <a:r>
                        <a:rPr lang="en-US" dirty="0"/>
                        <a:t>Osteoarthritis knee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icd10_M17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17.20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80.10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62.89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9686794"/>
                  </a:ext>
                </a:extLst>
              </a:tr>
              <a:tr h="419677">
                <a:tc>
                  <a:txBody>
                    <a:bodyPr/>
                    <a:lstStyle/>
                    <a:p>
                      <a:r>
                        <a:rPr lang="en-US" dirty="0"/>
                        <a:t>Soft tissue disorders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icd10_M798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10.91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69.57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58.66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53236219"/>
                  </a:ext>
                </a:extLst>
              </a:tr>
              <a:tr h="419677">
                <a:tc>
                  <a:txBody>
                    <a:bodyPr/>
                    <a:lstStyle/>
                    <a:p>
                      <a:r>
                        <a:rPr lang="en-US" dirty="0"/>
                        <a:t>Primary osteoarthritis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icd10_M190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17.14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73.59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56.45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7998613"/>
                  </a:ext>
                </a:extLst>
              </a:tr>
              <a:tr h="419677">
                <a:tc>
                  <a:txBody>
                    <a:bodyPr/>
                    <a:lstStyle/>
                    <a:p>
                      <a:r>
                        <a:rPr lang="en-US" dirty="0"/>
                        <a:t>Pleural effusion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icd10_J90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23.61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78.1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54.49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1218725"/>
                  </a:ext>
                </a:extLst>
              </a:tr>
              <a:tr h="419677">
                <a:tc>
                  <a:txBody>
                    <a:bodyPr/>
                    <a:lstStyle/>
                    <a:p>
                      <a:r>
                        <a:rPr lang="en-US" dirty="0"/>
                        <a:t>Cough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icd10_R05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31.43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85.86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54.43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97023332"/>
                  </a:ext>
                </a:extLst>
              </a:tr>
              <a:tr h="419677">
                <a:tc>
                  <a:txBody>
                    <a:bodyPr/>
                    <a:lstStyle/>
                    <a:p>
                      <a:r>
                        <a:rPr lang="en-US" dirty="0"/>
                        <a:t>Pneumothorax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icd10_J93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42.18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75.56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33.38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3964393"/>
                  </a:ext>
                </a:extLst>
              </a:tr>
              <a:tr h="419677">
                <a:tc>
                  <a:txBody>
                    <a:bodyPr/>
                    <a:lstStyle/>
                    <a:p>
                      <a:r>
                        <a:rPr lang="en-US" dirty="0"/>
                        <a:t>Dyspnea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icd10_R060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23.77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49.01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25.24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9567589"/>
                  </a:ext>
                </a:extLst>
              </a:tr>
              <a:tr h="419677">
                <a:tc>
                  <a:txBody>
                    <a:bodyPr/>
                    <a:lstStyle/>
                    <a:p>
                      <a:r>
                        <a:rPr lang="en-US" dirty="0"/>
                        <a:t>Malignant neoplasm</a:t>
                      </a:r>
                    </a:p>
                    <a:p>
                      <a:r>
                        <a:rPr lang="en-US" dirty="0"/>
                        <a:t>of breast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icd10_Z123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95.86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99.87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3.98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80000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89500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0F4CE31-849A-4BE8-8402-A942DA3695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Medical dataset – Deeper Analysis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9997FD6C-7141-4802-856C-9E26737017F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10321937"/>
              </p:ext>
            </p:extLst>
          </p:nvPr>
        </p:nvGraphicFramePr>
        <p:xfrm>
          <a:off x="914400" y="4419600"/>
          <a:ext cx="7117082" cy="1854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23808">
                  <a:extLst>
                    <a:ext uri="{9D8B030D-6E8A-4147-A177-3AD203B41FA5}">
                      <a16:colId xmlns:a16="http://schemas.microsoft.com/office/drawing/2014/main" val="2789512386"/>
                    </a:ext>
                  </a:extLst>
                </a:gridCol>
                <a:gridCol w="1143230">
                  <a:extLst>
                    <a:ext uri="{9D8B030D-6E8A-4147-A177-3AD203B41FA5}">
                      <a16:colId xmlns:a16="http://schemas.microsoft.com/office/drawing/2014/main" val="1120424"/>
                    </a:ext>
                  </a:extLst>
                </a:gridCol>
                <a:gridCol w="889262">
                  <a:extLst>
                    <a:ext uri="{9D8B030D-6E8A-4147-A177-3AD203B41FA5}">
                      <a16:colId xmlns:a16="http://schemas.microsoft.com/office/drawing/2014/main" val="543407268"/>
                    </a:ext>
                  </a:extLst>
                </a:gridCol>
                <a:gridCol w="1094678">
                  <a:extLst>
                    <a:ext uri="{9D8B030D-6E8A-4147-A177-3AD203B41FA5}">
                      <a16:colId xmlns:a16="http://schemas.microsoft.com/office/drawing/2014/main" val="2174633808"/>
                    </a:ext>
                  </a:extLst>
                </a:gridCol>
                <a:gridCol w="685713">
                  <a:extLst>
                    <a:ext uri="{9D8B030D-6E8A-4147-A177-3AD203B41FA5}">
                      <a16:colId xmlns:a16="http://schemas.microsoft.com/office/drawing/2014/main" val="3950544071"/>
                    </a:ext>
                  </a:extLst>
                </a:gridCol>
                <a:gridCol w="822035">
                  <a:extLst>
                    <a:ext uri="{9D8B030D-6E8A-4147-A177-3AD203B41FA5}">
                      <a16:colId xmlns:a16="http://schemas.microsoft.com/office/drawing/2014/main" val="2936825932"/>
                    </a:ext>
                  </a:extLst>
                </a:gridCol>
                <a:gridCol w="958356">
                  <a:extLst>
                    <a:ext uri="{9D8B030D-6E8A-4147-A177-3AD203B41FA5}">
                      <a16:colId xmlns:a16="http://schemas.microsoft.com/office/drawing/2014/main" val="13606059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icd10_Z123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Orig. LR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TP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2695850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US" dirty="0"/>
                        <a:t>Vanilla LR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95.64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610019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37968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445339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95.88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89236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5103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7408966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US" dirty="0"/>
                        <a:t>Modified LR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99.48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610669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40362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802247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99.87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89322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5441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1917616"/>
                  </a:ext>
                </a:extLst>
              </a:tr>
            </a:tbl>
          </a:graphicData>
        </a:graphic>
      </p:graphicFrame>
      <p:graphicFrame>
        <p:nvGraphicFramePr>
          <p:cNvPr id="8" name="Content Placeholder 4">
            <a:extLst>
              <a:ext uri="{FF2B5EF4-FFF2-40B4-BE49-F238E27FC236}">
                <a16:creationId xmlns:a16="http://schemas.microsoft.com/office/drawing/2014/main" id="{8974AC34-90E0-46D5-B111-1AF2A675618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9902743"/>
              </p:ext>
            </p:extLst>
          </p:nvPr>
        </p:nvGraphicFramePr>
        <p:xfrm>
          <a:off x="883918" y="2057400"/>
          <a:ext cx="7117082" cy="1854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23808">
                  <a:extLst>
                    <a:ext uri="{9D8B030D-6E8A-4147-A177-3AD203B41FA5}">
                      <a16:colId xmlns:a16="http://schemas.microsoft.com/office/drawing/2014/main" val="2789512386"/>
                    </a:ext>
                  </a:extLst>
                </a:gridCol>
                <a:gridCol w="1143230">
                  <a:extLst>
                    <a:ext uri="{9D8B030D-6E8A-4147-A177-3AD203B41FA5}">
                      <a16:colId xmlns:a16="http://schemas.microsoft.com/office/drawing/2014/main" val="1120424"/>
                    </a:ext>
                  </a:extLst>
                </a:gridCol>
                <a:gridCol w="889262">
                  <a:extLst>
                    <a:ext uri="{9D8B030D-6E8A-4147-A177-3AD203B41FA5}">
                      <a16:colId xmlns:a16="http://schemas.microsoft.com/office/drawing/2014/main" val="543407268"/>
                    </a:ext>
                  </a:extLst>
                </a:gridCol>
                <a:gridCol w="1094678">
                  <a:extLst>
                    <a:ext uri="{9D8B030D-6E8A-4147-A177-3AD203B41FA5}">
                      <a16:colId xmlns:a16="http://schemas.microsoft.com/office/drawing/2014/main" val="2174633808"/>
                    </a:ext>
                  </a:extLst>
                </a:gridCol>
                <a:gridCol w="685713">
                  <a:extLst>
                    <a:ext uri="{9D8B030D-6E8A-4147-A177-3AD203B41FA5}">
                      <a16:colId xmlns:a16="http://schemas.microsoft.com/office/drawing/2014/main" val="3950544071"/>
                    </a:ext>
                  </a:extLst>
                </a:gridCol>
                <a:gridCol w="822035">
                  <a:extLst>
                    <a:ext uri="{9D8B030D-6E8A-4147-A177-3AD203B41FA5}">
                      <a16:colId xmlns:a16="http://schemas.microsoft.com/office/drawing/2014/main" val="2936825932"/>
                    </a:ext>
                  </a:extLst>
                </a:gridCol>
                <a:gridCol w="958356">
                  <a:extLst>
                    <a:ext uri="{9D8B030D-6E8A-4147-A177-3AD203B41FA5}">
                      <a16:colId xmlns:a16="http://schemas.microsoft.com/office/drawing/2014/main" val="13606059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icd10_E04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Orig. LR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TP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2695850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US" dirty="0"/>
                        <a:t>Vanilla LR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644631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6685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445339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93807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7408966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US" dirty="0"/>
                        <a:t>Modified LR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89.84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644165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5944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802247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89.98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93728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19176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94827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E6A0258-FBCC-4FFD-9CC8-D48D1ECDD13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524000" y="2057399"/>
          <a:ext cx="5710999" cy="4038601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162300">
                  <a:extLst>
                    <a:ext uri="{9D8B030D-6E8A-4147-A177-3AD203B41FA5}">
                      <a16:colId xmlns:a16="http://schemas.microsoft.com/office/drawing/2014/main" val="833587335"/>
                    </a:ext>
                  </a:extLst>
                </a:gridCol>
                <a:gridCol w="2548699">
                  <a:extLst>
                    <a:ext uri="{9D8B030D-6E8A-4147-A177-3AD203B41FA5}">
                      <a16:colId xmlns:a16="http://schemas.microsoft.com/office/drawing/2014/main" val="3446848257"/>
                    </a:ext>
                  </a:extLst>
                </a:gridCol>
              </a:tblGrid>
              <a:tr h="67220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F1 Score/Accuracy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56432707"/>
                  </a:ext>
                </a:extLst>
              </a:tr>
              <a:tr h="677581">
                <a:tc>
                  <a:txBody>
                    <a:bodyPr/>
                    <a:lstStyle/>
                    <a:p>
                      <a:r>
                        <a:rPr lang="en-US" dirty="0"/>
                        <a:t>Continuous </a:t>
                      </a:r>
                      <a:r>
                        <a:rPr lang="en-US" dirty="0" err="1"/>
                        <a:t>wv</a:t>
                      </a:r>
                      <a:r>
                        <a:rPr lang="en-US" dirty="0"/>
                        <a:t> embedding (LR)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45.8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2445333"/>
                  </a:ext>
                </a:extLst>
              </a:tr>
              <a:tr h="672204">
                <a:tc>
                  <a:txBody>
                    <a:bodyPr/>
                    <a:lstStyle/>
                    <a:p>
                      <a:r>
                        <a:rPr lang="en-US" dirty="0"/>
                        <a:t>WV-</a:t>
                      </a:r>
                      <a:r>
                        <a:rPr lang="en-US" dirty="0" err="1"/>
                        <a:t>coefficeints</a:t>
                      </a:r>
                      <a:r>
                        <a:rPr lang="en-US" dirty="0"/>
                        <a:t> (LR)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49.5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5509943"/>
                  </a:ext>
                </a:extLst>
              </a:tr>
              <a:tr h="672204">
                <a:tc>
                  <a:txBody>
                    <a:bodyPr/>
                    <a:lstStyle/>
                    <a:p>
                      <a:r>
                        <a:rPr lang="en-US" dirty="0"/>
                        <a:t>LR + WV Reg.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55.48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2104838"/>
                  </a:ext>
                </a:extLst>
              </a:tr>
              <a:tr h="672204">
                <a:tc>
                  <a:txBody>
                    <a:bodyPr/>
                    <a:lstStyle/>
                    <a:p>
                      <a:r>
                        <a:rPr lang="en-US" dirty="0"/>
                        <a:t>Vanilla LR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55.75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5024861"/>
                  </a:ext>
                </a:extLst>
              </a:tr>
              <a:tr h="672204">
                <a:tc>
                  <a:txBody>
                    <a:bodyPr/>
                    <a:lstStyle/>
                    <a:p>
                      <a:r>
                        <a:rPr lang="en-US" dirty="0"/>
                        <a:t>Modified LR 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58.8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51967757"/>
                  </a:ext>
                </a:extLst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F4353A8B-B495-48EC-9DBC-B38887130A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20 Newsgroup – Overall</a:t>
            </a:r>
          </a:p>
        </p:txBody>
      </p:sp>
    </p:spTree>
    <p:extLst>
      <p:ext uri="{BB962C8B-B14F-4D97-AF65-F5344CB8AC3E}">
        <p14:creationId xmlns:p14="http://schemas.microsoft.com/office/powerpoint/2010/main" val="409606831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4CBEF542-3EB1-408C-8E3B-9D3BB9C806E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988695" y="2286000"/>
          <a:ext cx="7088505" cy="362353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819400">
                  <a:extLst>
                    <a:ext uri="{9D8B030D-6E8A-4147-A177-3AD203B41FA5}">
                      <a16:colId xmlns:a16="http://schemas.microsoft.com/office/drawing/2014/main" val="1748623569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136717770"/>
                    </a:ext>
                  </a:extLst>
                </a:gridCol>
                <a:gridCol w="1297305">
                  <a:extLst>
                    <a:ext uri="{9D8B030D-6E8A-4147-A177-3AD203B41FA5}">
                      <a16:colId xmlns:a16="http://schemas.microsoft.com/office/drawing/2014/main" val="3377302882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303710284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Label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Vanilla LR (Label F1)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Our model </a:t>
                      </a:r>
                    </a:p>
                    <a:p>
                      <a:pPr algn="ctr"/>
                      <a:r>
                        <a:rPr lang="en-US" dirty="0"/>
                        <a:t>(Label F1)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Improvement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8373475"/>
                  </a:ext>
                </a:extLst>
              </a:tr>
              <a:tr h="419677">
                <a:tc>
                  <a:txBody>
                    <a:bodyPr/>
                    <a:lstStyle/>
                    <a:p>
                      <a:r>
                        <a:rPr lang="en-US" dirty="0" err="1"/>
                        <a:t>comp.sys.ibm.pc.hardware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48.98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56.68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7.7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23539456"/>
                  </a:ext>
                </a:extLst>
              </a:tr>
              <a:tr h="419677">
                <a:tc>
                  <a:txBody>
                    <a:bodyPr/>
                    <a:lstStyle/>
                    <a:p>
                      <a:r>
                        <a:rPr lang="en-US" dirty="0" err="1"/>
                        <a:t>soc.religion.christian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58.24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64.09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5.85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0705148"/>
                  </a:ext>
                </a:extLst>
              </a:tr>
              <a:tr h="419677">
                <a:tc>
                  <a:txBody>
                    <a:bodyPr/>
                    <a:lstStyle/>
                    <a:p>
                      <a:r>
                        <a:rPr lang="en-US" dirty="0" err="1"/>
                        <a:t>talk.politics.misc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46.45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51.9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5.45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9686794"/>
                  </a:ext>
                </a:extLst>
              </a:tr>
              <a:tr h="419677">
                <a:tc>
                  <a:txBody>
                    <a:bodyPr/>
                    <a:lstStyle/>
                    <a:p>
                      <a:r>
                        <a:rPr lang="en-US" dirty="0"/>
                        <a:t>comp.os.ms-</a:t>
                      </a:r>
                      <a:r>
                        <a:rPr lang="en-US" dirty="0" err="1"/>
                        <a:t>windows.misc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55.17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60.3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5.13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53236219"/>
                  </a:ext>
                </a:extLst>
              </a:tr>
              <a:tr h="419677">
                <a:tc>
                  <a:txBody>
                    <a:bodyPr/>
                    <a:lstStyle/>
                    <a:p>
                      <a:r>
                        <a:rPr lang="en-US" dirty="0" err="1"/>
                        <a:t>comp.graphics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51.81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4.19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7998613"/>
                  </a:ext>
                </a:extLst>
              </a:tr>
              <a:tr h="419677">
                <a:tc>
                  <a:txBody>
                    <a:bodyPr/>
                    <a:lstStyle/>
                    <a:p>
                      <a:r>
                        <a:rPr lang="en-US" dirty="0" err="1"/>
                        <a:t>comp.windows.x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1218725"/>
                  </a:ext>
                </a:extLst>
              </a:tr>
              <a:tr h="419677">
                <a:tc>
                  <a:txBody>
                    <a:bodyPr/>
                    <a:lstStyle/>
                    <a:p>
                      <a:r>
                        <a:rPr lang="en-US" dirty="0" err="1"/>
                        <a:t>sci.electronics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51.04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55.03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3.99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97023332"/>
                  </a:ext>
                </a:extLst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89F71869-EE8F-4FB5-96CE-C8D30288D0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20 Newsgroup – Individual Labels</a:t>
            </a:r>
          </a:p>
        </p:txBody>
      </p:sp>
    </p:spTree>
    <p:extLst>
      <p:ext uri="{BB962C8B-B14F-4D97-AF65-F5344CB8AC3E}">
        <p14:creationId xmlns:p14="http://schemas.microsoft.com/office/powerpoint/2010/main" val="5418962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1DE34751-5D4B-44A8-9A69-DBAC0762AC9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879600"/>
          <a:ext cx="8229599" cy="21234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75657">
                  <a:extLst>
                    <a:ext uri="{9D8B030D-6E8A-4147-A177-3AD203B41FA5}">
                      <a16:colId xmlns:a16="http://schemas.microsoft.com/office/drawing/2014/main" val="2789512386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1120424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543407268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2174633808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3950544071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2936825932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13606059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pc hardware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Orig. LR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TP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2695850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US" dirty="0"/>
                        <a:t>Vanilla LR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train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95.81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12435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641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445339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48.98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1782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7408966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US" dirty="0"/>
                        <a:t>Modified LR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train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98.54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12436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676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802247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56.68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1796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1917616"/>
                  </a:ext>
                </a:extLst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CBE40F81-8191-4F64-86E4-E445867E8F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20 Newsgroup – Deeper Analysis</a:t>
            </a:r>
          </a:p>
        </p:txBody>
      </p:sp>
      <p:graphicFrame>
        <p:nvGraphicFramePr>
          <p:cNvPr id="6" name="Content Placeholder 4">
            <a:extLst>
              <a:ext uri="{FF2B5EF4-FFF2-40B4-BE49-F238E27FC236}">
                <a16:creationId xmlns:a16="http://schemas.microsoft.com/office/drawing/2014/main" id="{C0376C33-EBE1-4F87-98F2-2BD04084A74E}"/>
              </a:ext>
            </a:extLst>
          </p:cNvPr>
          <p:cNvGraphicFramePr>
            <a:graphicFrameLocks/>
          </p:cNvGraphicFramePr>
          <p:nvPr/>
        </p:nvGraphicFramePr>
        <p:xfrm>
          <a:off x="457200" y="4419600"/>
          <a:ext cx="8229599" cy="21234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75657">
                  <a:extLst>
                    <a:ext uri="{9D8B030D-6E8A-4147-A177-3AD203B41FA5}">
                      <a16:colId xmlns:a16="http://schemas.microsoft.com/office/drawing/2014/main" val="2789512386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1120424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543407268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2174633808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3950544071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2936825932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13606059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politics talk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Orig. LR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TP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2695850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US" dirty="0"/>
                        <a:t>Vanilla LR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96.03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12582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445339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46.45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7408966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US" dirty="0"/>
                        <a:t>Modified LR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97.95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12584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802247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51.9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19176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08617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E2A3933-22F6-49B6-94B9-34BE2D4D29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IMDb – Western class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4">
                <a:extLst>
                  <a:ext uri="{FF2B5EF4-FFF2-40B4-BE49-F238E27FC236}">
                    <a16:creationId xmlns:a16="http://schemas.microsoft.com/office/drawing/2014/main" id="{48493FB7-ED61-4F1A-A628-65B2C4FFF0BD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161016248"/>
                  </p:ext>
                </p:extLst>
              </p:nvPr>
            </p:nvGraphicFramePr>
            <p:xfrm>
              <a:off x="457200" y="1874520"/>
              <a:ext cx="8229600" cy="445008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752600">
                      <a:extLst>
                        <a:ext uri="{9D8B030D-6E8A-4147-A177-3AD203B41FA5}">
                          <a16:colId xmlns:a16="http://schemas.microsoft.com/office/drawing/2014/main" val="491947869"/>
                        </a:ext>
                      </a:extLst>
                    </a:gridCol>
                    <a:gridCol w="1219200">
                      <a:extLst>
                        <a:ext uri="{9D8B030D-6E8A-4147-A177-3AD203B41FA5}">
                          <a16:colId xmlns:a16="http://schemas.microsoft.com/office/drawing/2014/main" val="1211216405"/>
                        </a:ext>
                      </a:extLst>
                    </a:gridCol>
                    <a:gridCol w="1143000">
                      <a:extLst>
                        <a:ext uri="{9D8B030D-6E8A-4147-A177-3AD203B41FA5}">
                          <a16:colId xmlns:a16="http://schemas.microsoft.com/office/drawing/2014/main" val="2916342228"/>
                        </a:ext>
                      </a:extLst>
                    </a:gridCol>
                    <a:gridCol w="1371600">
                      <a:extLst>
                        <a:ext uri="{9D8B030D-6E8A-4147-A177-3AD203B41FA5}">
                          <a16:colId xmlns:a16="http://schemas.microsoft.com/office/drawing/2014/main" val="1901989478"/>
                        </a:ext>
                      </a:extLst>
                    </a:gridCol>
                    <a:gridCol w="1371600">
                      <a:extLst>
                        <a:ext uri="{9D8B030D-6E8A-4147-A177-3AD203B41FA5}">
                          <a16:colId xmlns:a16="http://schemas.microsoft.com/office/drawing/2014/main" val="2875207869"/>
                        </a:ext>
                      </a:extLst>
                    </a:gridCol>
                    <a:gridCol w="1371600">
                      <a:extLst>
                        <a:ext uri="{9D8B030D-6E8A-4147-A177-3AD203B41FA5}">
                          <a16:colId xmlns:a16="http://schemas.microsoft.com/office/drawing/2014/main" val="161573604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Feature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Similarity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IDF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Orig.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𝜽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𝒍𝒓</m:t>
                                  </m:r>
                                </m:sub>
                              </m:sSub>
                            </m:oMath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New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𝜽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𝒍𝒓</m:t>
                                  </m:r>
                                </m:sub>
                              </m:sSub>
                            </m:oMath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New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𝜽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𝒘𝒗</m:t>
                                  </m:r>
                                </m:sub>
                              </m:sSub>
                            </m:oMath>
                          </a14:m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939085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west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3.95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1.63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0.224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0.98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58112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north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0.823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4.06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-8e-4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-4e-5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0.38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604471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east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0.822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4.26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0.117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-3e-5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0.297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082458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south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0.821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3.72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0.016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5e-5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0.233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9688459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southwestern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0.731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6.75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7e-4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1e-5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0.098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485351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northwestern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0.704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6.93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3e-4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1e-5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0.123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055606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southern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0.688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4.77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-0.24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-3e-5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0.308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8659382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eastern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0.633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5.14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5e-4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2e-5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-0.015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028783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northern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0.633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4.94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-0.001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1e-5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0.022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562100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central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0.614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4.76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-0.194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-4e-5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-0.075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7409749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texas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0.612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4.67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1.91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-1e-5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0.919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7289466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4">
                <a:extLst>
                  <a:ext uri="{FF2B5EF4-FFF2-40B4-BE49-F238E27FC236}">
                    <a16:creationId xmlns:a16="http://schemas.microsoft.com/office/drawing/2014/main" id="{48493FB7-ED61-4F1A-A628-65B2C4FFF0BD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161016248"/>
                  </p:ext>
                </p:extLst>
              </p:nvPr>
            </p:nvGraphicFramePr>
            <p:xfrm>
              <a:off x="457200" y="1874520"/>
              <a:ext cx="8229600" cy="445008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752600">
                      <a:extLst>
                        <a:ext uri="{9D8B030D-6E8A-4147-A177-3AD203B41FA5}">
                          <a16:colId xmlns:a16="http://schemas.microsoft.com/office/drawing/2014/main" val="491947869"/>
                        </a:ext>
                      </a:extLst>
                    </a:gridCol>
                    <a:gridCol w="1219200">
                      <a:extLst>
                        <a:ext uri="{9D8B030D-6E8A-4147-A177-3AD203B41FA5}">
                          <a16:colId xmlns:a16="http://schemas.microsoft.com/office/drawing/2014/main" val="1211216405"/>
                        </a:ext>
                      </a:extLst>
                    </a:gridCol>
                    <a:gridCol w="1143000">
                      <a:extLst>
                        <a:ext uri="{9D8B030D-6E8A-4147-A177-3AD203B41FA5}">
                          <a16:colId xmlns:a16="http://schemas.microsoft.com/office/drawing/2014/main" val="2916342228"/>
                        </a:ext>
                      </a:extLst>
                    </a:gridCol>
                    <a:gridCol w="1371600">
                      <a:extLst>
                        <a:ext uri="{9D8B030D-6E8A-4147-A177-3AD203B41FA5}">
                          <a16:colId xmlns:a16="http://schemas.microsoft.com/office/drawing/2014/main" val="1901989478"/>
                        </a:ext>
                      </a:extLst>
                    </a:gridCol>
                    <a:gridCol w="1371600">
                      <a:extLst>
                        <a:ext uri="{9D8B030D-6E8A-4147-A177-3AD203B41FA5}">
                          <a16:colId xmlns:a16="http://schemas.microsoft.com/office/drawing/2014/main" val="2875207869"/>
                        </a:ext>
                      </a:extLst>
                    </a:gridCol>
                    <a:gridCol w="1371600">
                      <a:extLst>
                        <a:ext uri="{9D8B030D-6E8A-4147-A177-3AD203B41FA5}">
                          <a16:colId xmlns:a16="http://schemas.microsoft.com/office/drawing/2014/main" val="161573604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Feature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Similarity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IDF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00889" t="-8197" r="-202222" b="-1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00889" t="-8197" r="-102222" b="-1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00889" t="-8197" r="-2222" b="-11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939085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west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3.95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1.63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0.224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0.98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58112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north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0.823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4.06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-8e-4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-4e-5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0.38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604471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east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0.822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4.26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0.117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-3e-5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0.297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082458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south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0.821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3.72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0.016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5e-5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0.233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9688459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southwestern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0.731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6.75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7e-4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1e-5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0.098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485351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northwestern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0.704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6.93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3e-4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1e-5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0.123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055606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southern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0.688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4.77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-0.24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-3e-5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0.308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8659382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eastern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0.633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5.14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5e-4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2e-5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-0.015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028783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northern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0.633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4.94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-0.001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1e-5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0.022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562100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central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0.614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4.76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-0.194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-4e-5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-0.075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7409749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texas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0.612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4.67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1.91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-1e-5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0.919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7289466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83309227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CA17301-8812-4FEE-B730-06C60256C3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Guardian – Brazil class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4">
                <a:extLst>
                  <a:ext uri="{FF2B5EF4-FFF2-40B4-BE49-F238E27FC236}">
                    <a16:creationId xmlns:a16="http://schemas.microsoft.com/office/drawing/2014/main" id="{4C30691F-197C-42E0-B495-D5CA7832E619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/>
              </p:nvPr>
            </p:nvGraphicFramePr>
            <p:xfrm>
              <a:off x="457200" y="1874520"/>
              <a:ext cx="8229600" cy="445008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752600">
                      <a:extLst>
                        <a:ext uri="{9D8B030D-6E8A-4147-A177-3AD203B41FA5}">
                          <a16:colId xmlns:a16="http://schemas.microsoft.com/office/drawing/2014/main" val="491947869"/>
                        </a:ext>
                      </a:extLst>
                    </a:gridCol>
                    <a:gridCol w="1219200">
                      <a:extLst>
                        <a:ext uri="{9D8B030D-6E8A-4147-A177-3AD203B41FA5}">
                          <a16:colId xmlns:a16="http://schemas.microsoft.com/office/drawing/2014/main" val="1211216405"/>
                        </a:ext>
                      </a:extLst>
                    </a:gridCol>
                    <a:gridCol w="1143000">
                      <a:extLst>
                        <a:ext uri="{9D8B030D-6E8A-4147-A177-3AD203B41FA5}">
                          <a16:colId xmlns:a16="http://schemas.microsoft.com/office/drawing/2014/main" val="2916342228"/>
                        </a:ext>
                      </a:extLst>
                    </a:gridCol>
                    <a:gridCol w="1371600">
                      <a:extLst>
                        <a:ext uri="{9D8B030D-6E8A-4147-A177-3AD203B41FA5}">
                          <a16:colId xmlns:a16="http://schemas.microsoft.com/office/drawing/2014/main" val="1901989478"/>
                        </a:ext>
                      </a:extLst>
                    </a:gridCol>
                    <a:gridCol w="1371600">
                      <a:extLst>
                        <a:ext uri="{9D8B030D-6E8A-4147-A177-3AD203B41FA5}">
                          <a16:colId xmlns:a16="http://schemas.microsoft.com/office/drawing/2014/main" val="2875207869"/>
                        </a:ext>
                      </a:extLst>
                    </a:gridCol>
                    <a:gridCol w="1371600">
                      <a:extLst>
                        <a:ext uri="{9D8B030D-6E8A-4147-A177-3AD203B41FA5}">
                          <a16:colId xmlns:a16="http://schemas.microsoft.com/office/drawing/2014/main" val="161573604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Feature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Similarity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IDF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Orig.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𝜽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𝒍𝒓</m:t>
                                  </m:r>
                                </m:sub>
                              </m:sSub>
                            </m:oMath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New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𝜽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𝒍𝒓</m:t>
                                  </m:r>
                                </m:sub>
                              </m:sSub>
                            </m:oMath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New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𝜽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𝒘𝒗</m:t>
                                  </m:r>
                                </m:sub>
                              </m:sSub>
                            </m:oMath>
                          </a14:m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939085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amazon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4.3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0.154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-3e-5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0.202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58112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kindle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0.699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5.96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-4e-4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-8e-6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0.06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604471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ebooks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0.655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6.51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4e-4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-6e-5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0.011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082458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ebook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0.643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6.38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-9e-4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6e-6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0.2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9688459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itunes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0.628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4.8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2e-4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-6e-5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5e-5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485351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ebay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0.598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5.08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-3e-4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-2e-5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0.015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055606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downloads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0.584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4.85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-7e-4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6e-5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-8e-4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8659382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google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0.555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3.12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-1e-3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2e-5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-.04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028783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download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0.54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3.95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4e-4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-5e-5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3e-2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562100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paypal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0.531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6.5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3e-4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-6e-5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0.02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7409749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rainforest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0.52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5.33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-2e-4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4e-5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0.167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7289466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4">
                <a:extLst>
                  <a:ext uri="{FF2B5EF4-FFF2-40B4-BE49-F238E27FC236}">
                    <a16:creationId xmlns:a16="http://schemas.microsoft.com/office/drawing/2014/main" id="{4C30691F-197C-42E0-B495-D5CA7832E619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482277145"/>
                  </p:ext>
                </p:extLst>
              </p:nvPr>
            </p:nvGraphicFramePr>
            <p:xfrm>
              <a:off x="457200" y="1874520"/>
              <a:ext cx="8229600" cy="445008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752600">
                      <a:extLst>
                        <a:ext uri="{9D8B030D-6E8A-4147-A177-3AD203B41FA5}">
                          <a16:colId xmlns:a16="http://schemas.microsoft.com/office/drawing/2014/main" val="491947869"/>
                        </a:ext>
                      </a:extLst>
                    </a:gridCol>
                    <a:gridCol w="1219200">
                      <a:extLst>
                        <a:ext uri="{9D8B030D-6E8A-4147-A177-3AD203B41FA5}">
                          <a16:colId xmlns:a16="http://schemas.microsoft.com/office/drawing/2014/main" val="1211216405"/>
                        </a:ext>
                      </a:extLst>
                    </a:gridCol>
                    <a:gridCol w="1143000">
                      <a:extLst>
                        <a:ext uri="{9D8B030D-6E8A-4147-A177-3AD203B41FA5}">
                          <a16:colId xmlns:a16="http://schemas.microsoft.com/office/drawing/2014/main" val="2916342228"/>
                        </a:ext>
                      </a:extLst>
                    </a:gridCol>
                    <a:gridCol w="1371600">
                      <a:extLst>
                        <a:ext uri="{9D8B030D-6E8A-4147-A177-3AD203B41FA5}">
                          <a16:colId xmlns:a16="http://schemas.microsoft.com/office/drawing/2014/main" val="1901989478"/>
                        </a:ext>
                      </a:extLst>
                    </a:gridCol>
                    <a:gridCol w="1371600">
                      <a:extLst>
                        <a:ext uri="{9D8B030D-6E8A-4147-A177-3AD203B41FA5}">
                          <a16:colId xmlns:a16="http://schemas.microsoft.com/office/drawing/2014/main" val="2875207869"/>
                        </a:ext>
                      </a:extLst>
                    </a:gridCol>
                    <a:gridCol w="1371600">
                      <a:extLst>
                        <a:ext uri="{9D8B030D-6E8A-4147-A177-3AD203B41FA5}">
                          <a16:colId xmlns:a16="http://schemas.microsoft.com/office/drawing/2014/main" val="161573604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Feature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Similarity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IDF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00889" t="-8197" r="-202222" b="-1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00889" t="-8197" r="-102222" b="-1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00889" t="-8197" r="-2222" b="-11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939085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amazon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4.3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0.154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-3e-5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0.202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58112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kindle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0.699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5.96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-4e-4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-8e-6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0.06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604471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ebooks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0.655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6.51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4e-4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-6e-5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0.011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082458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ebook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0.643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6.38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-9e-4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6e-6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0.2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9688459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itunes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0.628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4.8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2e-4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-6e-5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5e-5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485351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ebay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0.598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5.08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-3e-4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-2e-5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0.015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055606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downloads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0.584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4.85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-7e-4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6e-5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-8e-4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8659382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google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0.555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3.12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-1e-3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2e-5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-.04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028783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download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0.54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3.95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4e-4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-5e-5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3e-2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562100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paypal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0.531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6.5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3e-4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-6e-5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0.02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7409749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rainforest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0.52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5.33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-2e-4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4e-5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0.167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7289466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71746172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723F12-A28A-486C-8DD0-3E9CC1C8F8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Added a hidden layer to train a feed-forward neural network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D09FCF2-6376-4B05-B2DA-3BDA4708BC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Feed-forward NN (no word-vectors)</a:t>
            </a:r>
          </a:p>
        </p:txBody>
      </p: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FAE5A176-36C0-4B1A-9896-88DC597204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666999"/>
            <a:ext cx="7086600" cy="3986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58473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723F12-A28A-486C-8DD0-3E9CC1C8F8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Added a hidden layer to train a feed-forward neural network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D09FCF2-6376-4B05-B2DA-3BDA4708BC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Feed-forward NN (with word-vectors)</a:t>
            </a:r>
          </a:p>
        </p:txBody>
      </p:sp>
      <p:pic>
        <p:nvPicPr>
          <p:cNvPr id="6" name="Picture 5" descr="A close up of a map&#10;&#10;Description automatically generated">
            <a:extLst>
              <a:ext uri="{FF2B5EF4-FFF2-40B4-BE49-F238E27FC236}">
                <a16:creationId xmlns:a16="http://schemas.microsoft.com/office/drawing/2014/main" id="{446E4890-A0D5-419D-848F-0241284EE3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2481262"/>
            <a:ext cx="7239000" cy="4071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01171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32493E-6EA3-4B6D-B143-9A467757ED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 x 1D CNN with 128 filters, </a:t>
            </a:r>
            <a:r>
              <a:rPr lang="en-US" dirty="0" err="1"/>
              <a:t>MaxPooling</a:t>
            </a:r>
            <a:r>
              <a:rPr lang="en-US" dirty="0"/>
              <a:t>, Dropout and fully connected layer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1846247-15D5-4F92-88EA-7E59B1034B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1D CNN</a:t>
            </a:r>
          </a:p>
        </p:txBody>
      </p:sp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A0D812E2-449A-44F8-B171-5A5C786A1F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667000"/>
            <a:ext cx="7086600" cy="3986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680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A289787-8347-493F-93B3-06A1AF6FCD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Drug classification problem</a:t>
            </a:r>
          </a:p>
          <a:p>
            <a:r>
              <a:rPr lang="en-US" dirty="0"/>
              <a:t>Guardian dataset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3F5B0F9-FF3E-4D98-B6CE-F7BDFCF4C7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Example Case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0AF3B3F0-8D4E-4F59-8AEF-31E0AD96FC8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71417949"/>
                  </p:ext>
                </p:extLst>
              </p:nvPr>
            </p:nvGraphicFramePr>
            <p:xfrm>
              <a:off x="2590800" y="2971800"/>
              <a:ext cx="3200399" cy="333756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380857">
                      <a:extLst>
                        <a:ext uri="{9D8B030D-6E8A-4147-A177-3AD203B41FA5}">
                          <a16:colId xmlns:a16="http://schemas.microsoft.com/office/drawing/2014/main" val="3893747430"/>
                        </a:ext>
                      </a:extLst>
                    </a:gridCol>
                    <a:gridCol w="909771">
                      <a:extLst>
                        <a:ext uri="{9D8B030D-6E8A-4147-A177-3AD203B41FA5}">
                          <a16:colId xmlns:a16="http://schemas.microsoft.com/office/drawing/2014/main" val="3463587226"/>
                        </a:ext>
                      </a:extLst>
                    </a:gridCol>
                    <a:gridCol w="909771">
                      <a:extLst>
                        <a:ext uri="{9D8B030D-6E8A-4147-A177-3AD203B41FA5}">
                          <a16:colId xmlns:a16="http://schemas.microsoft.com/office/drawing/2014/main" val="87330125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Feature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IDF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𝜽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𝒍𝒓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1837195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cannabis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0.41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17105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marijuana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6.0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0.06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9775394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cocaine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4.87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0.20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778110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heroin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4.91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0.19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918347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substances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5.69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4e-4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492796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legalization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6.59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7e-4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863205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tobacco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5.09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-7e-4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43228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narcotics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6.19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-4e-4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7732112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0AF3B3F0-8D4E-4F59-8AEF-31E0AD96FC8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71417949"/>
                  </p:ext>
                </p:extLst>
              </p:nvPr>
            </p:nvGraphicFramePr>
            <p:xfrm>
              <a:off x="2590800" y="2971800"/>
              <a:ext cx="3200399" cy="333756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380857">
                      <a:extLst>
                        <a:ext uri="{9D8B030D-6E8A-4147-A177-3AD203B41FA5}">
                          <a16:colId xmlns:a16="http://schemas.microsoft.com/office/drawing/2014/main" val="3893747430"/>
                        </a:ext>
                      </a:extLst>
                    </a:gridCol>
                    <a:gridCol w="909771">
                      <a:extLst>
                        <a:ext uri="{9D8B030D-6E8A-4147-A177-3AD203B41FA5}">
                          <a16:colId xmlns:a16="http://schemas.microsoft.com/office/drawing/2014/main" val="3463587226"/>
                        </a:ext>
                      </a:extLst>
                    </a:gridCol>
                    <a:gridCol w="909771">
                      <a:extLst>
                        <a:ext uri="{9D8B030D-6E8A-4147-A177-3AD203B41FA5}">
                          <a16:colId xmlns:a16="http://schemas.microsoft.com/office/drawing/2014/main" val="87330125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Feature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IDF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53691" t="-8197" r="-3356" b="-8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1837195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cannabis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0.41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17105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marijuana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6.0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0.06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9775394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cocaine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4.87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0.20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778110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heroin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4.91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0.19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918347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substances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5.69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4e-4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492796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legalization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6.59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7e-4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863205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tobacco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5.09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-7e-4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43228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narcotics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6.19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-4e-4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7732112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40683811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7110989-C778-4878-A49E-ED9B127F6F4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09781311"/>
              </p:ext>
            </p:extLst>
          </p:nvPr>
        </p:nvGraphicFramePr>
        <p:xfrm>
          <a:off x="995616" y="2326640"/>
          <a:ext cx="4719384" cy="1483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988503">
                  <a:extLst>
                    <a:ext uri="{9D8B030D-6E8A-4147-A177-3AD203B41FA5}">
                      <a16:colId xmlns:a16="http://schemas.microsoft.com/office/drawing/2014/main" val="503742580"/>
                    </a:ext>
                  </a:extLst>
                </a:gridCol>
                <a:gridCol w="1430401">
                  <a:extLst>
                    <a:ext uri="{9D8B030D-6E8A-4147-A177-3AD203B41FA5}">
                      <a16:colId xmlns:a16="http://schemas.microsoft.com/office/drawing/2014/main" val="2516562889"/>
                    </a:ext>
                  </a:extLst>
                </a:gridCol>
                <a:gridCol w="1300480">
                  <a:extLst>
                    <a:ext uri="{9D8B030D-6E8A-4147-A177-3AD203B41FA5}">
                      <a16:colId xmlns:a16="http://schemas.microsoft.com/office/drawing/2014/main" val="17242923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IMDb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Set 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Instance F1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79806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 layer 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56.83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7619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 layer NN with </a:t>
                      </a:r>
                      <a:r>
                        <a:rPr lang="en-US" dirty="0" err="1"/>
                        <a:t>wv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19.63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60.21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80477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56.92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5345432"/>
                  </a:ext>
                </a:extLst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D72A695A-40E3-4545-82F2-9CBB2E7B53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Performance – Neural Networks</a:t>
            </a:r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B0BAC051-CBC8-4169-BB67-017DC55765D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55652426"/>
              </p:ext>
            </p:extLst>
          </p:nvPr>
        </p:nvGraphicFramePr>
        <p:xfrm>
          <a:off x="978217" y="4841240"/>
          <a:ext cx="3288983" cy="1483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988503">
                  <a:extLst>
                    <a:ext uri="{9D8B030D-6E8A-4147-A177-3AD203B41FA5}">
                      <a16:colId xmlns:a16="http://schemas.microsoft.com/office/drawing/2014/main" val="503742580"/>
                    </a:ext>
                  </a:extLst>
                </a:gridCol>
                <a:gridCol w="1300480">
                  <a:extLst>
                    <a:ext uri="{9D8B030D-6E8A-4147-A177-3AD203B41FA5}">
                      <a16:colId xmlns:a16="http://schemas.microsoft.com/office/drawing/2014/main" val="17242923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 Newsgroup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79806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 layer 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56.72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7619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 layer NN with </a:t>
                      </a:r>
                      <a:r>
                        <a:rPr lang="en-US" dirty="0" err="1"/>
                        <a:t>wv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58.97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80477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57.59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534543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FF07AFE4-4AFF-4164-A9CD-387F0827E7E9}"/>
              </a:ext>
            </a:extLst>
          </p:cNvPr>
          <p:cNvSpPr txBox="1"/>
          <p:nvPr/>
        </p:nvSpPr>
        <p:spPr>
          <a:xfrm>
            <a:off x="914400" y="1676400"/>
            <a:ext cx="28712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- IMDb dataset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57A340-ECB4-4B17-80F2-B4E278309803}"/>
              </a:ext>
            </a:extLst>
          </p:cNvPr>
          <p:cNvSpPr txBox="1"/>
          <p:nvPr/>
        </p:nvSpPr>
        <p:spPr>
          <a:xfrm>
            <a:off x="914400" y="4139625"/>
            <a:ext cx="30764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- 20 Newsgroup</a:t>
            </a:r>
          </a:p>
        </p:txBody>
      </p:sp>
    </p:spTree>
    <p:extLst>
      <p:ext uri="{BB962C8B-B14F-4D97-AF65-F5344CB8AC3E}">
        <p14:creationId xmlns:p14="http://schemas.microsoft.com/office/powerpoint/2010/main" val="159370978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6E9CDC2-A694-4DB9-95F9-8C1E9D823D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models are not trained enough</a:t>
            </a:r>
          </a:p>
          <a:p>
            <a:r>
              <a:rPr lang="en-US"/>
              <a:t>TensorFlow </a:t>
            </a:r>
            <a:r>
              <a:rPr lang="en-US" dirty="0"/>
              <a:t>designed for dense vectors? I loaded sparse vectors but it took longer than other LR implementations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CD2FDB3-65E4-4FEA-A2E8-24F52AD4C0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Further work</a:t>
            </a:r>
          </a:p>
        </p:txBody>
      </p:sp>
    </p:spTree>
    <p:extLst>
      <p:ext uri="{BB962C8B-B14F-4D97-AF65-F5344CB8AC3E}">
        <p14:creationId xmlns:p14="http://schemas.microsoft.com/office/powerpoint/2010/main" val="377896543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2795209-1CA1-4989-A5FA-2654EFC464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Related Work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BC95A66-F874-42E0-9287-4D628E666F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Incorporate features using dictionaries and encyclopedias - </a:t>
            </a:r>
            <a:r>
              <a:rPr lang="nl-NL" dirty="0"/>
              <a:t>Mavroeidis et. al(2005)</a:t>
            </a:r>
            <a:endParaRPr lang="en-US" dirty="0"/>
          </a:p>
          <a:p>
            <a:r>
              <a:rPr lang="en-US" dirty="0"/>
              <a:t>Enrich Bag-of-words model with related terms found in a word vector model - Heal et. Al(2017)</a:t>
            </a:r>
          </a:p>
          <a:p>
            <a:r>
              <a:rPr lang="en-US" dirty="0"/>
              <a:t>Use part-of-speech tags associated with words contained in a document – Scott and </a:t>
            </a:r>
            <a:r>
              <a:rPr lang="en-US" dirty="0" err="1"/>
              <a:t>Matwin</a:t>
            </a:r>
            <a:r>
              <a:rPr lang="en-US" dirty="0"/>
              <a:t> (1998)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945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0564694-575E-4D71-94BE-BB221E8AA2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Constrain weights of rare features by similar, more frequent ones, using semantic similarity</a:t>
            </a:r>
          </a:p>
          <a:p>
            <a:r>
              <a:rPr lang="en-US" dirty="0"/>
              <a:t>This would enforce similar words to have similar weights thereby improving test performance</a:t>
            </a:r>
          </a:p>
          <a:p>
            <a:r>
              <a:rPr lang="en-US" dirty="0"/>
              <a:t>Use word-vectors to assign semantic similarity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65ED340-5E2C-45A5-943E-A478BB228D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Proposed Idea</a:t>
            </a:r>
          </a:p>
        </p:txBody>
      </p:sp>
    </p:spTree>
    <p:extLst>
      <p:ext uri="{BB962C8B-B14F-4D97-AF65-F5344CB8AC3E}">
        <p14:creationId xmlns:p14="http://schemas.microsoft.com/office/powerpoint/2010/main" val="776455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26FC98E-FA05-4C90-9903-73C2254507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Represent words as a vector that captures the word’s meaning and semantically similar words have similar vectors</a:t>
            </a:r>
          </a:p>
          <a:p>
            <a:r>
              <a:rPr lang="en-US" i="1" dirty="0"/>
              <a:t>Wheel</a:t>
            </a:r>
            <a:r>
              <a:rPr lang="en-US" dirty="0"/>
              <a:t> and </a:t>
            </a:r>
            <a:r>
              <a:rPr lang="en-US" i="1" dirty="0"/>
              <a:t>engine</a:t>
            </a:r>
            <a:r>
              <a:rPr lang="en-US" dirty="0"/>
              <a:t> should have similar word vectors to the word </a:t>
            </a:r>
            <a:r>
              <a:rPr lang="en-US" i="1" dirty="0"/>
              <a:t>car</a:t>
            </a:r>
          </a:p>
          <a:p>
            <a:r>
              <a:rPr lang="en-US" dirty="0"/>
              <a:t>This leads to interesting math operations:</a:t>
            </a:r>
          </a:p>
          <a:p>
            <a:pPr marL="457200" lvl="1" indent="0">
              <a:buNone/>
            </a:pPr>
            <a:r>
              <a:rPr lang="en-US" dirty="0"/>
              <a:t> king – man + woman = queen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A474BAC-B05F-4572-AB80-42864FF3F0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Word embeddings</a:t>
            </a:r>
          </a:p>
        </p:txBody>
      </p:sp>
    </p:spTree>
    <p:extLst>
      <p:ext uri="{BB962C8B-B14F-4D97-AF65-F5344CB8AC3E}">
        <p14:creationId xmlns:p14="http://schemas.microsoft.com/office/powerpoint/2010/main" val="829054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469F87A-5E66-4715-A5B2-15B2E542ED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Continuous word vector feature model</a:t>
            </a:r>
          </a:p>
          <a:p>
            <a:r>
              <a:rPr lang="en-US" dirty="0"/>
              <a:t>Word vector coefficients model</a:t>
            </a:r>
          </a:p>
          <a:p>
            <a:r>
              <a:rPr lang="en-US" dirty="0"/>
              <a:t>Logistic Regression with word vector regularization</a:t>
            </a:r>
          </a:p>
          <a:p>
            <a:r>
              <a:rPr lang="en-US" dirty="0">
                <a:solidFill>
                  <a:srgbClr val="00B050"/>
                </a:solidFill>
              </a:rPr>
              <a:t>Modified Logistic Regression model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F95527E-CF71-4C7B-90FD-9FE2F3FE63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4 Logistic Regression models</a:t>
            </a:r>
          </a:p>
        </p:txBody>
      </p:sp>
    </p:spTree>
    <p:extLst>
      <p:ext uri="{BB962C8B-B14F-4D97-AF65-F5344CB8AC3E}">
        <p14:creationId xmlns:p14="http://schemas.microsoft.com/office/powerpoint/2010/main" val="34826148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6411458-A8ED-4E7C-A750-802F5D36F5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Compute mean of word vectors across document terms</a:t>
            </a:r>
          </a:p>
          <a:p>
            <a:r>
              <a:rPr lang="en-US" dirty="0"/>
              <a:t>Obtain 300 document features</a:t>
            </a:r>
          </a:p>
          <a:p>
            <a:r>
              <a:rPr lang="en-US" dirty="0"/>
              <a:t>Train logistic regression on these features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2F7C082-7108-46AB-B0A5-B1E84FB3CA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Continuous word vector feature model</a:t>
            </a:r>
          </a:p>
        </p:txBody>
      </p:sp>
    </p:spTree>
    <p:extLst>
      <p:ext uri="{BB962C8B-B14F-4D97-AF65-F5344CB8AC3E}">
        <p14:creationId xmlns:p14="http://schemas.microsoft.com/office/powerpoint/2010/main" val="37717152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C11DFA55-372C-4828-8D5F-A39A93B298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9244" y="1600200"/>
            <a:ext cx="8046156" cy="4525963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B04FF01A-8AE8-4220-9E6D-F16D118A38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Continuous word vector feature model</a:t>
            </a:r>
          </a:p>
        </p:txBody>
      </p:sp>
    </p:spTree>
    <p:extLst>
      <p:ext uri="{BB962C8B-B14F-4D97-AF65-F5344CB8AC3E}">
        <p14:creationId xmlns:p14="http://schemas.microsoft.com/office/powerpoint/2010/main" val="4002480713"/>
      </p:ext>
    </p:extLst>
  </p:cSld>
  <p:clrMapOvr>
    <a:masterClrMapping/>
  </p:clrMapOvr>
</p:sld>
</file>

<file path=ppt/theme/theme1.xml><?xml version="1.0" encoding="utf-8"?>
<a:theme xmlns:a="http://schemas.openxmlformats.org/drawingml/2006/main" name="powerpoint_newNEU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powerpoint_newNEU</Template>
  <TotalTime>5753</TotalTime>
  <Words>1833</Words>
  <Application>Microsoft Office PowerPoint</Application>
  <PresentationFormat>On-screen Show (4:3)</PresentationFormat>
  <Paragraphs>919</Paragraphs>
  <Slides>42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9" baseType="lpstr">
      <vt:lpstr>Arial</vt:lpstr>
      <vt:lpstr>Calibri</vt:lpstr>
      <vt:lpstr>Cambria Math</vt:lpstr>
      <vt:lpstr>Helvetica</vt:lpstr>
      <vt:lpstr>Helvetica CE</vt:lpstr>
      <vt:lpstr>ITC New Baskerville Roman</vt:lpstr>
      <vt:lpstr>powerpoint_newNEU</vt:lpstr>
      <vt:lpstr>PowerPoint Presentation</vt:lpstr>
      <vt:lpstr>Introduction</vt:lpstr>
      <vt:lpstr>Problem Statement</vt:lpstr>
      <vt:lpstr>Example Case</vt:lpstr>
      <vt:lpstr>Proposed Idea</vt:lpstr>
      <vt:lpstr>Word embeddings</vt:lpstr>
      <vt:lpstr>4 Logistic Regression models</vt:lpstr>
      <vt:lpstr>Continuous word vector feature model</vt:lpstr>
      <vt:lpstr>Continuous word vector feature model</vt:lpstr>
      <vt:lpstr>Word vector coefficients model</vt:lpstr>
      <vt:lpstr>Word vector coefficients model</vt:lpstr>
      <vt:lpstr>Word vector regularization</vt:lpstr>
      <vt:lpstr>Word vector regularization</vt:lpstr>
      <vt:lpstr>Word vector regularization</vt:lpstr>
      <vt:lpstr>Modified logistic regression model</vt:lpstr>
      <vt:lpstr>Modified logistic regression model</vt:lpstr>
      <vt:lpstr>Experimental setup</vt:lpstr>
      <vt:lpstr>Evaluation for multi-label data</vt:lpstr>
      <vt:lpstr>Datasets</vt:lpstr>
      <vt:lpstr>Datasets</vt:lpstr>
      <vt:lpstr>Guardian – Overall</vt:lpstr>
      <vt:lpstr>Guardian – Individual Labels</vt:lpstr>
      <vt:lpstr>Guardian – Deeper Analysis</vt:lpstr>
      <vt:lpstr>Guardian – Drugs class </vt:lpstr>
      <vt:lpstr>IMDb – Overall</vt:lpstr>
      <vt:lpstr>IMDb – Individual Labels</vt:lpstr>
      <vt:lpstr>IMDb – Deeper Analysis</vt:lpstr>
      <vt:lpstr>IMDb – News class</vt:lpstr>
      <vt:lpstr>Medical dataset – Overall</vt:lpstr>
      <vt:lpstr>Medical dataset – Individual Labels</vt:lpstr>
      <vt:lpstr>Medical dataset – Deeper Analysis</vt:lpstr>
      <vt:lpstr>20 Newsgroup – Overall</vt:lpstr>
      <vt:lpstr>20 Newsgroup – Individual Labels</vt:lpstr>
      <vt:lpstr>20 Newsgroup – Deeper Analysis</vt:lpstr>
      <vt:lpstr>IMDb – Western class</vt:lpstr>
      <vt:lpstr>Guardian – Brazil class</vt:lpstr>
      <vt:lpstr>Feed-forward NN (no word-vectors)</vt:lpstr>
      <vt:lpstr>Feed-forward NN (with word-vectors)</vt:lpstr>
      <vt:lpstr>1D CNN</vt:lpstr>
      <vt:lpstr>Performance – Neural Networks</vt:lpstr>
      <vt:lpstr>Further work</vt:lpstr>
      <vt:lpstr>Related Work</vt:lpstr>
    </vt:vector>
  </TitlesOfParts>
  <Company>Northeastern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m.lyons</dc:creator>
  <cp:lastModifiedBy>Ramkishan Panthena</cp:lastModifiedBy>
  <cp:revision>158</cp:revision>
  <dcterms:created xsi:type="dcterms:W3CDTF">2010-04-13T14:21:50Z</dcterms:created>
  <dcterms:modified xsi:type="dcterms:W3CDTF">2019-09-14T15:09:53Z</dcterms:modified>
</cp:coreProperties>
</file>