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5"/>
  </p:notesMasterIdLst>
  <p:sldIdLst>
    <p:sldId id="257" r:id="rId2"/>
    <p:sldId id="285" r:id="rId3"/>
    <p:sldId id="258" r:id="rId4"/>
    <p:sldId id="259" r:id="rId5"/>
    <p:sldId id="262" r:id="rId6"/>
    <p:sldId id="283" r:id="rId7"/>
    <p:sldId id="261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88" r:id="rId23"/>
    <p:sldId id="287" r:id="rId24"/>
    <p:sldId id="275" r:id="rId25"/>
    <p:sldId id="276" r:id="rId26"/>
    <p:sldId id="290" r:id="rId27"/>
    <p:sldId id="279" r:id="rId28"/>
    <p:sldId id="280" r:id="rId29"/>
    <p:sldId id="289" r:id="rId30"/>
    <p:sldId id="281" r:id="rId31"/>
    <p:sldId id="282" r:id="rId32"/>
    <p:sldId id="260" r:id="rId33"/>
    <p:sldId id="284" r:id="rId3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B3B4A-1E18-4D9D-BA34-C55B87A6A13D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268A9-28C2-442D-85C9-6B7AFD1E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3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268A9-28C2-442D-85C9-6B7AFD1E96B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29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61A4-F650-430D-A735-514B6D80A4E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Headline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Lorem</a:t>
            </a: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Ipsum</a:t>
            </a:r>
            <a:b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</a:br>
            <a:br>
              <a:rPr lang="en-US" sz="3600" dirty="0">
                <a:latin typeface="Helvetica CE" charset="0"/>
                <a:cs typeface="Helvetica CE" charset="0"/>
              </a:rPr>
            </a:br>
            <a:endParaRPr lang="en-US" sz="3600" dirty="0">
              <a:solidFill>
                <a:srgbClr val="C12030"/>
              </a:solidFill>
              <a:latin typeface="Helvetica CE" charset="0"/>
              <a:cs typeface="Helvetica CE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EBCD50-C1F2-42D1-80EE-CED93B4C1AE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16002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ITC New Baskerville Roman" charset="0"/>
              </a:rPr>
              <a:t>Body content.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0DC12-E74F-4347-BDDA-4FB101F69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1C9752-8ACF-4463-9BEC-FA9A326D8149}" type="datetimeFigureOut">
              <a:rPr lang="en-US" altLang="en-US"/>
              <a:pPr/>
              <a:t>9/2/2019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B8A4A-F512-4CEA-B655-9E0A4BF0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16835-6033-49C6-9F57-A31E5991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2F4C4-86A8-4C51-99F1-F5CEFA7F15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282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itle.png">
            <a:extLst>
              <a:ext uri="{FF2B5EF4-FFF2-40B4-BE49-F238E27FC236}">
                <a16:creationId xmlns:a16="http://schemas.microsoft.com/office/drawing/2014/main" id="{40124492-9DE3-41CB-814C-E243F6B8E4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 descr="title.png">
            <a:extLst>
              <a:ext uri="{FF2B5EF4-FFF2-40B4-BE49-F238E27FC236}">
                <a16:creationId xmlns:a16="http://schemas.microsoft.com/office/drawing/2014/main" id="{C5824AD8-38DF-4A0A-9940-A4EF70779C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853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E41CC-A8EC-4EDB-ABDD-85C1E4B90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F1FE74-6460-4519-8919-8DABA3E6964F}" type="datetimeFigureOut">
              <a:rPr lang="en-US" altLang="en-US"/>
              <a:pPr/>
              <a:t>9/2/2019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8F153-246F-4D0C-8AD6-0E423E5A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96099-D150-468C-B79E-EEFE9CBA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2CB4A4-616E-456A-AAED-C4BAA60E5E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926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229600" cy="130442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229600" cy="14366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B926F-70F5-4F40-97C8-0DBCAE0F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1CC4E-D417-48CB-8DE9-2AB6235558FC}" type="datetimeFigureOut">
              <a:rPr lang="en-US" altLang="en-US"/>
              <a:pPr/>
              <a:t>9/2/2019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73AE4-6A64-4D59-A6C0-2062FF3CA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8EACA-4D97-43E3-89E5-290198E1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C7280-7F99-4A7B-B559-4B8BC17166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280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11A9EC7-1274-46CD-B255-B9D4088B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DE518E-E12F-43E4-9F40-B1756ECA2D5A}" type="datetimeFigureOut">
              <a:rPr lang="en-US" altLang="en-US"/>
              <a:pPr/>
              <a:t>9/2/2019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D54EFD3-3ECC-424A-B707-607576B2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480DF9-FF32-4AD7-8386-D276EF2E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F839F2-A847-4BDD-B78C-F6364118EE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400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CD2402C-D1BE-4E77-AC64-9CC72ED4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AF0023-80C1-4A7B-92AF-863E3363EFEC}" type="datetimeFigureOut">
              <a:rPr lang="en-US" altLang="en-US"/>
              <a:pPr/>
              <a:t>9/2/2019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CD86B77-DED5-4DC3-BC2D-2C98F4A5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2361AB-A43B-4791-8134-81D6C2E9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1BAB50-F04C-4094-9141-E5963925F9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610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B49F531-1ECD-4B44-A7D9-90369FAF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68AE2A-9EFC-4268-A829-83CF310693ED}" type="datetimeFigureOut">
              <a:rPr lang="en-US" altLang="en-US"/>
              <a:pPr/>
              <a:t>9/2/2019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93E79C0-139B-48E1-A963-E942D6DB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B86FB34-4143-4E8E-A9FD-14B6B075F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FCAEB7-B85B-4CED-8B1B-C24D961A84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63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C9973E5-D3DA-4075-A1BB-EC702A1CC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26321E-9B45-4FC6-AA25-CE9483FA0120}" type="datetimeFigureOut">
              <a:rPr lang="en-US" altLang="en-US"/>
              <a:pPr/>
              <a:t>9/2/2019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57E664D-F7E5-4D23-9318-1E48DD00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56DA8AC-F4D0-4D87-900C-257C4450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A01DE-9ACC-462D-9145-D3FBA1E245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423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C85AD36-5A5A-40F1-ADAD-D8887EDB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955458-2BF1-489C-B8CA-AEA43B076554}" type="datetimeFigureOut">
              <a:rPr lang="en-US" altLang="en-US"/>
              <a:pPr/>
              <a:t>9/2/2019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E47B611-A222-45D5-A5D3-D06F5217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AE4E74-EEF3-4E1F-A2DD-02AB00CA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6BD84-7134-4D71-9FA4-B83BBEEF87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967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5554CE5-C0EB-4DCC-A686-0295D955C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837A6C-7D48-4F20-BE4A-E02751AAB78F}" type="datetimeFigureOut">
              <a:rPr lang="en-US" altLang="en-US"/>
              <a:pPr/>
              <a:t>9/2/2019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C6C278E-857C-43E8-B223-0D83CAC5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28EBEB8-108A-4E72-9DBC-64D31C37C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9A19ED-FCE1-4A84-B381-19630D986C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145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>
            <a:extLst>
              <a:ext uri="{FF2B5EF4-FFF2-40B4-BE49-F238E27FC236}">
                <a16:creationId xmlns:a16="http://schemas.microsoft.com/office/drawing/2014/main" id="{3CC8348C-D456-4B76-80C1-88E5E23ADA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4037C-16DA-4EED-981C-A045AE3E6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E0E436B-FE07-49E9-A27C-C784DB40627A}" type="datetimeFigureOut">
              <a:rPr lang="en-US" altLang="en-US"/>
              <a:pPr/>
              <a:t>9/2/2019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813A7-0700-44C0-B90D-D950D8B20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13FE3-5BB1-4F17-9514-AFC210268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A18F4D91-0291-4961-A47F-54BEE03FE4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Title Placeholder 1">
            <a:extLst>
              <a:ext uri="{FF2B5EF4-FFF2-40B4-BE49-F238E27FC236}">
                <a16:creationId xmlns:a16="http://schemas.microsoft.com/office/drawing/2014/main" id="{E5E4310F-D809-4F36-A991-8245FBA9868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1" name="Picture 1" descr="red_neu_logo.png">
            <a:extLst>
              <a:ext uri="{FF2B5EF4-FFF2-40B4-BE49-F238E27FC236}">
                <a16:creationId xmlns:a16="http://schemas.microsoft.com/office/drawing/2014/main" id="{7745243F-7C61-4793-9E32-DC57AF8610C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8"/>
            <a:ext cx="27432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C7F608-0F00-47B5-A70F-FDFEFE43D39D}"/>
              </a:ext>
            </a:extLst>
          </p:cNvPr>
          <p:cNvCxnSpPr/>
          <p:nvPr userDrawn="1"/>
        </p:nvCxnSpPr>
        <p:spPr>
          <a:xfrm>
            <a:off x="457200" y="60960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7" r:id="rId10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C12030"/>
          </a:solidFill>
          <a:latin typeface="Helvetica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elvetica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Helvetica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FEDABB3-DB54-4F90-B42E-58CAA38C8B79}"/>
              </a:ext>
            </a:extLst>
          </p:cNvPr>
          <p:cNvSpPr txBox="1">
            <a:spLocks/>
          </p:cNvSpPr>
          <p:nvPr/>
        </p:nvSpPr>
        <p:spPr bwMode="auto">
          <a:xfrm>
            <a:off x="0" y="1574800"/>
            <a:ext cx="9144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7500"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cap="all">
                <a:solidFill>
                  <a:srgbClr val="C12030"/>
                </a:solidFill>
                <a:latin typeface="Helvetica"/>
                <a:ea typeface="MS PGothic" panose="020B0600070205080204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  <a:ea typeface="MS PGothic" panose="020B0600070205080204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  <a:ea typeface="MS PGothic" panose="020B0600070205080204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  <a:ea typeface="MS PGothic" panose="020B0600070205080204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</a:defRPr>
            </a:lvl9pPr>
          </a:lstStyle>
          <a:p>
            <a:pPr algn="ctr"/>
            <a:r>
              <a:rPr lang="en-US" sz="3600" dirty="0">
                <a:solidFill>
                  <a:srgbClr val="C00000"/>
                </a:solidFill>
              </a:rPr>
              <a:t>Word-vector regularization for text classification algorithms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002737A-128C-415E-B61E-25FF4B52ED10}"/>
              </a:ext>
            </a:extLst>
          </p:cNvPr>
          <p:cNvSpPr txBox="1">
            <a:spLocks/>
          </p:cNvSpPr>
          <p:nvPr/>
        </p:nvSpPr>
        <p:spPr bwMode="auto">
          <a:xfrm>
            <a:off x="0" y="3830638"/>
            <a:ext cx="91440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/>
                <a:ea typeface="MS PGothic" panose="020B0600070205080204" pitchFamily="34" charset="-128"/>
                <a:cs typeface="ＭＳ Ｐゴシック" charset="0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/>
                <a:ea typeface="MS PGothic" panose="020B0600070205080204" pitchFamily="34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/>
                <a:ea typeface="MS PGothic" panose="020B0600070205080204" pitchFamily="34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Helvetica"/>
                <a:ea typeface="MS PGothic" panose="020B0600070205080204" pitchFamily="34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Helvetica"/>
                <a:ea typeface="MS PGothic" panose="020B0600070205080204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RAMKISHAN PANTHENA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MS in DATA SCIENCE</a:t>
            </a:r>
          </a:p>
          <a:p>
            <a:pPr algn="ctr"/>
            <a:r>
              <a:rPr lang="en-US" dirty="0"/>
              <a:t>Khoury College of Computer Sciences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7900A94-6B0B-470A-B08D-DEEB003F0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34CD943-02B2-439D-BC88-BC394EBCA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 vector coefficients model</a:t>
            </a:r>
          </a:p>
        </p:txBody>
      </p:sp>
    </p:spTree>
    <p:extLst>
      <p:ext uri="{BB962C8B-B14F-4D97-AF65-F5344CB8AC3E}">
        <p14:creationId xmlns:p14="http://schemas.microsoft.com/office/powerpoint/2010/main" val="4167759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8F59180-34A9-4DF8-B9CC-94CCE27DC8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Train vanilla logistic regression model with l1-l2 penalty</a:t>
                </a:r>
              </a:p>
              <a:p>
                <a:r>
                  <a:rPr lang="en-US" dirty="0"/>
                  <a:t>Penalize similar words having different coefficients, i.e.,</a:t>
                </a:r>
              </a:p>
              <a:p>
                <a:pPr lvl="1"/>
                <a:r>
                  <a:rPr lang="en-US" dirty="0"/>
                  <a:t>WV-Reg-penalty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𝑠𝑖𝑚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𝑎𝑏𝑠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 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Add this as a penalty to the logistic regression cost function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8F59180-34A9-4DF8-B9CC-94CCE27DC8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8E7A48C-ED12-4588-A801-151F1650E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 vector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4128396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348E5E7-B071-43D6-919F-D67DD260D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00200"/>
            <a:ext cx="8805333" cy="4953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E9B8DC0-47D7-419D-92E1-9265E2CDAE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 vector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12792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1E4C4-241B-4DD5-A0C0-E7EBEA3A3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  <a:p>
            <a:pPr lvl="1"/>
            <a:r>
              <a:rPr lang="en-US" dirty="0"/>
              <a:t>Expensive to compute the cost at the end of every mini-batch cycle</a:t>
            </a:r>
          </a:p>
          <a:p>
            <a:pPr lvl="1"/>
            <a:r>
              <a:rPr lang="en-US" dirty="0"/>
              <a:t>Mitigated the expense by computing the weight differences for a fixed set of features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A652C0-93FC-4780-ABBF-06372846C5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 vector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1386640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6A50A63-931E-4B88-B98E-624FD73656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Feature coefficients are a sum of logistic regression weights and weights constrained through word vector representation, i.e.,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𝑙𝑟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         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𝑙𝑟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 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𝑙𝑟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+ …+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300</m:t>
                        </m:r>
                      </m:sub>
                    </m:sSub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6A50A63-931E-4B88-B98E-624FD73656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CDB09D4-7BD2-4D98-AB89-BD258A30C8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Modified logistic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3143284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A332790-7AE3-4E26-832A-9AFCC5796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B0A37B3-C53C-411D-9EEF-087F6C05F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Modified logistic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508647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9D0C89-0682-4F3B-BBAB-F0D2CC431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Generated bag-of-words model on text</a:t>
            </a:r>
          </a:p>
          <a:p>
            <a:r>
              <a:rPr lang="en-US" dirty="0"/>
              <a:t>Re-trained word vectors on individual datasets using Google’s pre-trained model as a prior</a:t>
            </a:r>
          </a:p>
          <a:p>
            <a:r>
              <a:rPr lang="en-US" dirty="0"/>
              <a:t>Trained the model on multi-class and multi-label datasets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2891B6-5C85-4AEA-AE85-C529A59F8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</p:spTree>
    <p:extLst>
      <p:ext uri="{BB962C8B-B14F-4D97-AF65-F5344CB8AC3E}">
        <p14:creationId xmlns:p14="http://schemas.microsoft.com/office/powerpoint/2010/main" val="785672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BBCE32-4A55-41DC-911B-331F9E97A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Set-accuracy: ratio of perfectly matched instances to total number of instances</a:t>
            </a:r>
          </a:p>
          <a:p>
            <a:r>
              <a:rPr lang="en-US" dirty="0"/>
              <a:t>Instanct-F1: evaluate performance of partially correct predictions averaged over all instances</a:t>
            </a:r>
          </a:p>
          <a:p>
            <a:r>
              <a:rPr lang="en-US" dirty="0"/>
              <a:t>Label-F1: evaluate performance of partially correct predictions average over all labels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147D7F-A45F-4AC4-B0F0-91B57897A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Evaluation for multi-label data</a:t>
            </a:r>
          </a:p>
        </p:txBody>
      </p:sp>
    </p:spTree>
    <p:extLst>
      <p:ext uri="{BB962C8B-B14F-4D97-AF65-F5344CB8AC3E}">
        <p14:creationId xmlns:p14="http://schemas.microsoft.com/office/powerpoint/2010/main" val="3294480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54600B-8600-4C31-B62C-48D6EA515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IMDb:</a:t>
            </a:r>
          </a:p>
          <a:p>
            <a:pPr lvl="1"/>
            <a:r>
              <a:rPr lang="en-US" dirty="0"/>
              <a:t>Movie plot text summaries labelled with genres sourced from IMDb</a:t>
            </a:r>
          </a:p>
          <a:p>
            <a:pPr lvl="1"/>
            <a:r>
              <a:rPr lang="en-US" dirty="0"/>
              <a:t>35,000 documents across 25 different genres</a:t>
            </a:r>
          </a:p>
          <a:p>
            <a:pPr lvl="1"/>
            <a:r>
              <a:rPr lang="en-US" dirty="0"/>
              <a:t>Assign multiple genres to a movie description</a:t>
            </a:r>
          </a:p>
          <a:p>
            <a:r>
              <a:rPr lang="en-US" dirty="0"/>
              <a:t>20 Newsgroup:</a:t>
            </a:r>
          </a:p>
          <a:p>
            <a:pPr lvl="1"/>
            <a:r>
              <a:rPr lang="en-US" dirty="0"/>
              <a:t>Dataset of 20,000 newsgroup documents across 20 different newsgroups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B085D6-3175-4943-89F9-DA8EB332A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</p:spTree>
    <p:extLst>
      <p:ext uri="{BB962C8B-B14F-4D97-AF65-F5344CB8AC3E}">
        <p14:creationId xmlns:p14="http://schemas.microsoft.com/office/powerpoint/2010/main" val="519182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C18EC3-543A-4B1E-8146-8230A2F8A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Medical dataset:</a:t>
            </a:r>
          </a:p>
          <a:p>
            <a:endParaRPr lang="en-US" dirty="0"/>
          </a:p>
          <a:p>
            <a:r>
              <a:rPr lang="en-US" dirty="0"/>
              <a:t>Guardian:</a:t>
            </a:r>
          </a:p>
          <a:p>
            <a:pPr lvl="1"/>
            <a:r>
              <a:rPr lang="en-US" dirty="0"/>
              <a:t>British newspaper containing articles on topics like World news, Culture, Politics, etc.</a:t>
            </a:r>
          </a:p>
          <a:p>
            <a:pPr lvl="1"/>
            <a:r>
              <a:rPr lang="en-US" dirty="0"/>
              <a:t>All data has been manually scrapped from Guardian website with document and its tags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AEAC14-D7BC-4D23-A0A4-1513FAE1C0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</p:spTree>
    <p:extLst>
      <p:ext uri="{BB962C8B-B14F-4D97-AF65-F5344CB8AC3E}">
        <p14:creationId xmlns:p14="http://schemas.microsoft.com/office/powerpoint/2010/main" val="328119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E652C3-F323-489F-A416-CB96BEA76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Bag-of-words model represents text as bag of words disregarding word order</a:t>
            </a:r>
          </a:p>
          <a:p>
            <a:r>
              <a:rPr lang="en-US" dirty="0"/>
              <a:t>Commonly used for text classification with each word used as a feature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CD9066-A2EC-45F3-8986-E97407EE5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DD9C5-A467-4967-8885-81B84DD8F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657600"/>
            <a:ext cx="5867400" cy="281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20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87F86E-462A-4C18-A928-A17502F63D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1505683"/>
              </p:ext>
            </p:extLst>
          </p:nvPr>
        </p:nvGraphicFramePr>
        <p:xfrm>
          <a:off x="1676400" y="1905000"/>
          <a:ext cx="5855081" cy="41909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3149138069"/>
                    </a:ext>
                  </a:extLst>
                </a:gridCol>
                <a:gridCol w="1430401">
                  <a:extLst>
                    <a:ext uri="{9D8B030D-6E8A-4147-A177-3AD203B41FA5}">
                      <a16:colId xmlns:a16="http://schemas.microsoft.com/office/drawing/2014/main" val="2868398152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956024442"/>
                    </a:ext>
                  </a:extLst>
                </a:gridCol>
              </a:tblGrid>
              <a:tr h="6905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Instance F1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490173"/>
                  </a:ext>
                </a:extLst>
              </a:tr>
              <a:tr h="700098">
                <a:tc>
                  <a:txBody>
                    <a:bodyPr/>
                    <a:lstStyle/>
                    <a:p>
                      <a:r>
                        <a:rPr lang="en-US" dirty="0"/>
                        <a:t>Continuous </a:t>
                      </a:r>
                      <a:r>
                        <a:rPr lang="en-US" dirty="0" err="1"/>
                        <a:t>wv</a:t>
                      </a:r>
                      <a:r>
                        <a:rPr lang="en-US" dirty="0"/>
                        <a:t> embedding (LR)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7452840"/>
                  </a:ext>
                </a:extLst>
              </a:tr>
              <a:tr h="700098">
                <a:tc>
                  <a:txBody>
                    <a:bodyPr/>
                    <a:lstStyle/>
                    <a:p>
                      <a:r>
                        <a:rPr lang="en-US" dirty="0"/>
                        <a:t>WV-</a:t>
                      </a:r>
                      <a:r>
                        <a:rPr lang="en-US" dirty="0" err="1"/>
                        <a:t>coefficeints</a:t>
                      </a:r>
                      <a:r>
                        <a:rPr lang="en-US" dirty="0"/>
                        <a:t> (LR)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45.69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232720"/>
                  </a:ext>
                </a:extLst>
              </a:tr>
              <a:tr h="700098">
                <a:tc>
                  <a:txBody>
                    <a:bodyPr/>
                    <a:lstStyle/>
                    <a:p>
                      <a:r>
                        <a:rPr lang="en-US" dirty="0"/>
                        <a:t>LR + WV Reg.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436270"/>
                  </a:ext>
                </a:extLst>
              </a:tr>
              <a:tr h="700098">
                <a:tc>
                  <a:txBody>
                    <a:bodyPr/>
                    <a:lstStyle/>
                    <a:p>
                      <a:r>
                        <a:rPr lang="en-US" dirty="0"/>
                        <a:t>Vanilla 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57.87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559197"/>
                  </a:ext>
                </a:extLst>
              </a:tr>
              <a:tr h="700098">
                <a:tc>
                  <a:txBody>
                    <a:bodyPr/>
                    <a:lstStyle/>
                    <a:p>
                      <a:r>
                        <a:rPr lang="en-US" dirty="0"/>
                        <a:t>Modified LR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40129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208C833E-BB58-4FB1-BB5D-4673BAAD12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IMDb - Overall</a:t>
            </a:r>
          </a:p>
        </p:txBody>
      </p:sp>
    </p:spTree>
    <p:extLst>
      <p:ext uri="{BB962C8B-B14F-4D97-AF65-F5344CB8AC3E}">
        <p14:creationId xmlns:p14="http://schemas.microsoft.com/office/powerpoint/2010/main" val="1094551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C58AB7-AF86-43BD-9BD1-0785469A30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IMDb - Individual Labels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E534C3D-3E4E-437E-B614-355DF42E23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2544439"/>
              </p:ext>
            </p:extLst>
          </p:nvPr>
        </p:nvGraphicFramePr>
        <p:xfrm>
          <a:off x="1846135" y="2286000"/>
          <a:ext cx="5469065" cy="36235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99960">
                  <a:extLst>
                    <a:ext uri="{9D8B030D-6E8A-4147-A177-3AD203B41FA5}">
                      <a16:colId xmlns:a16="http://schemas.microsoft.com/office/drawing/2014/main" val="174862356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36717770"/>
                    </a:ext>
                  </a:extLst>
                </a:gridCol>
                <a:gridCol w="1297305">
                  <a:extLst>
                    <a:ext uri="{9D8B030D-6E8A-4147-A177-3AD203B41FA5}">
                      <a16:colId xmlns:a16="http://schemas.microsoft.com/office/drawing/2014/main" val="337730288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0371028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Vanilla LR (Label F1)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Our model </a:t>
                      </a:r>
                    </a:p>
                    <a:p>
                      <a:pPr algn="ctr"/>
                      <a:r>
                        <a:rPr lang="en-US" dirty="0"/>
                        <a:t>(Label F1)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Improvement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373475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/>
                        <a:t>News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539456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/>
                        <a:t>Musical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43.78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10.24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705148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/>
                        <a:t>Animation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44.66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50.23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5.57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86794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/>
                        <a:t>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67.13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3236219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/>
                        <a:t>Film Noir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30.23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998613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/>
                        <a:t>War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218725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/>
                        <a:t>Sci-Fi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023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309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DE34751-5D4B-44A8-9A69-DBAC0762AC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707313"/>
              </p:ext>
            </p:extLst>
          </p:nvPr>
        </p:nvGraphicFramePr>
        <p:xfrm>
          <a:off x="457200" y="1879600"/>
          <a:ext cx="822959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278951238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12042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543407268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174633808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95054407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93682593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060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Orig. 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69585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Vanilla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22412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4533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40896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Modified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22412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0224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1761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BE40F81-8191-4F64-86E4-E445867E8F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IMDb – Deeper Analysis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C0376C33-EBE1-4F87-98F2-2BD04084A7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4815138"/>
              </p:ext>
            </p:extLst>
          </p:nvPr>
        </p:nvGraphicFramePr>
        <p:xfrm>
          <a:off x="457200" y="4419600"/>
          <a:ext cx="822959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278951238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12042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543407268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174633808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95054407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93682593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060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Musical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Orig. 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69585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Vanilla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4533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40896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Modified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0224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17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362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D12601CC-9BA5-4EDF-ADD2-872A750A34F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82416984"/>
                  </p:ext>
                </p:extLst>
              </p:nvPr>
            </p:nvGraphicFramePr>
            <p:xfrm>
              <a:off x="457200" y="1874520"/>
              <a:ext cx="8229600" cy="44500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491947869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211216405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916342228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1901989478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875207869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161573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Feature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Similarity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IDF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Orig.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𝒍𝒓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𝒍𝒓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𝒘𝒗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939085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reporter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4.26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-6e-4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-7e-5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1.66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811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journalist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4.36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2e-3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0447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newspaper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4.66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-2e-4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082458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editor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-6e-4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8845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correspondent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48535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columnist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6.49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-9e-5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55606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photographer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4.77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65938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news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-9e-4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8783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investigative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6.03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-2e-4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62100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photojournalist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6.72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-5e-5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40974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tabloid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6.72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-7e-4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28946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D12601CC-9BA5-4EDF-ADD2-872A750A34F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82416984"/>
                  </p:ext>
                </p:extLst>
              </p:nvPr>
            </p:nvGraphicFramePr>
            <p:xfrm>
              <a:off x="457200" y="1874520"/>
              <a:ext cx="8229600" cy="44500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491947869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211216405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916342228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1901989478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875207869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161573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Feature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Similarity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IDF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889" t="-8197" r="-202222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889" t="-8197" r="-102222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889" t="-8197" r="-2222" b="-1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39085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reporter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4.26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-6e-4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-7e-5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1.66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811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journalist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4.36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2e-3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0447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newspaper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4.66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-2e-4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082458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editor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-6e-4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8845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correspondent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48535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columnist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6.49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-9e-5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55606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photographer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4.77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65938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news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-9e-4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8783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investigative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6.03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-2e-4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62100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photojournalist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6.72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-5e-5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40974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tabloid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6.72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-7e-4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28946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D4E3AB0-96FB-461C-B449-8F3E6175C8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IMDb – News class</a:t>
            </a:r>
          </a:p>
        </p:txBody>
      </p:sp>
    </p:spTree>
    <p:extLst>
      <p:ext uri="{BB962C8B-B14F-4D97-AF65-F5344CB8AC3E}">
        <p14:creationId xmlns:p14="http://schemas.microsoft.com/office/powerpoint/2010/main" val="2058233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6A0258-FBCC-4FFD-9CC8-D48D1ECDD1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101351"/>
              </p:ext>
            </p:extLst>
          </p:nvPr>
        </p:nvGraphicFramePr>
        <p:xfrm>
          <a:off x="1524000" y="2057399"/>
          <a:ext cx="5710999" cy="403860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val="833587335"/>
                    </a:ext>
                  </a:extLst>
                </a:gridCol>
                <a:gridCol w="2548699">
                  <a:extLst>
                    <a:ext uri="{9D8B030D-6E8A-4147-A177-3AD203B41FA5}">
                      <a16:colId xmlns:a16="http://schemas.microsoft.com/office/drawing/2014/main" val="3446848257"/>
                    </a:ext>
                  </a:extLst>
                </a:gridCol>
              </a:tblGrid>
              <a:tr h="67220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F1 Score/Accuracy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432707"/>
                  </a:ext>
                </a:extLst>
              </a:tr>
              <a:tr h="677581">
                <a:tc>
                  <a:txBody>
                    <a:bodyPr/>
                    <a:lstStyle/>
                    <a:p>
                      <a:r>
                        <a:rPr lang="en-US" dirty="0"/>
                        <a:t>Continuous </a:t>
                      </a:r>
                      <a:r>
                        <a:rPr lang="en-US" dirty="0" err="1"/>
                        <a:t>wv</a:t>
                      </a:r>
                      <a:r>
                        <a:rPr lang="en-US" dirty="0"/>
                        <a:t> embedding (LR)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445333"/>
                  </a:ext>
                </a:extLst>
              </a:tr>
              <a:tr h="672204">
                <a:tc>
                  <a:txBody>
                    <a:bodyPr/>
                    <a:lstStyle/>
                    <a:p>
                      <a:r>
                        <a:rPr lang="en-US" dirty="0"/>
                        <a:t>WV-</a:t>
                      </a:r>
                      <a:r>
                        <a:rPr lang="en-US" dirty="0" err="1"/>
                        <a:t>coefficeints</a:t>
                      </a:r>
                      <a:r>
                        <a:rPr lang="en-US" dirty="0"/>
                        <a:t> (LR)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5509943"/>
                  </a:ext>
                </a:extLst>
              </a:tr>
              <a:tr h="672204">
                <a:tc>
                  <a:txBody>
                    <a:bodyPr/>
                    <a:lstStyle/>
                    <a:p>
                      <a:r>
                        <a:rPr lang="en-US" dirty="0"/>
                        <a:t>LR + WV Reg.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104838"/>
                  </a:ext>
                </a:extLst>
              </a:tr>
              <a:tr h="672204">
                <a:tc>
                  <a:txBody>
                    <a:bodyPr/>
                    <a:lstStyle/>
                    <a:p>
                      <a:r>
                        <a:rPr lang="en-US" dirty="0"/>
                        <a:t>Vanilla 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024861"/>
                  </a:ext>
                </a:extLst>
              </a:tr>
              <a:tr h="672204">
                <a:tc>
                  <a:txBody>
                    <a:bodyPr/>
                    <a:lstStyle/>
                    <a:p>
                      <a:r>
                        <a:rPr lang="en-US" dirty="0"/>
                        <a:t>Modified LR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96775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F4353A8B-B495-48EC-9DBC-B38887130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 Newsgroup - Overall</a:t>
            </a:r>
          </a:p>
        </p:txBody>
      </p:sp>
    </p:spTree>
    <p:extLst>
      <p:ext uri="{BB962C8B-B14F-4D97-AF65-F5344CB8AC3E}">
        <p14:creationId xmlns:p14="http://schemas.microsoft.com/office/powerpoint/2010/main" val="562374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CBEF542-3EB1-408C-8E3B-9D3BB9C806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390179"/>
              </p:ext>
            </p:extLst>
          </p:nvPr>
        </p:nvGraphicFramePr>
        <p:xfrm>
          <a:off x="988695" y="2286000"/>
          <a:ext cx="7088505" cy="36235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174862356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36717770"/>
                    </a:ext>
                  </a:extLst>
                </a:gridCol>
                <a:gridCol w="1297305">
                  <a:extLst>
                    <a:ext uri="{9D8B030D-6E8A-4147-A177-3AD203B41FA5}">
                      <a16:colId xmlns:a16="http://schemas.microsoft.com/office/drawing/2014/main" val="337730288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0371028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Vanilla LR (Label F1)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Our model </a:t>
                      </a:r>
                    </a:p>
                    <a:p>
                      <a:pPr algn="ctr"/>
                      <a:r>
                        <a:rPr lang="en-US" dirty="0"/>
                        <a:t>(Label F1)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Improvement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373475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 err="1"/>
                        <a:t>comp.sys.ibm.pc.hardware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539456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 err="1"/>
                        <a:t>soc.religion.christian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705148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 err="1"/>
                        <a:t>talk.politics.misc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86794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/>
                        <a:t>comp.os.ms-</a:t>
                      </a:r>
                      <a:r>
                        <a:rPr lang="en-US" dirty="0" err="1"/>
                        <a:t>windows.misc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3236219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 err="1"/>
                        <a:t>comp.graphics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998613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 err="1"/>
                        <a:t>comp.windows.x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218725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 err="1"/>
                        <a:t>sci.electronics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02333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9F71869-EE8F-4FB5-96CE-C8D30288D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 Newsgroup - Individual Labels</a:t>
            </a:r>
          </a:p>
        </p:txBody>
      </p:sp>
    </p:spTree>
    <p:extLst>
      <p:ext uri="{BB962C8B-B14F-4D97-AF65-F5344CB8AC3E}">
        <p14:creationId xmlns:p14="http://schemas.microsoft.com/office/powerpoint/2010/main" val="3357241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DE34751-5D4B-44A8-9A69-DBAC0762AC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846515"/>
              </p:ext>
            </p:extLst>
          </p:nvPr>
        </p:nvGraphicFramePr>
        <p:xfrm>
          <a:off x="457200" y="1879600"/>
          <a:ext cx="8229599" cy="212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278951238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12042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543407268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174633808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95054407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93682593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060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 hardware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Orig. 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69585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Vanilla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95.81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12435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641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4533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48.98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40896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Modified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98.54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12436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676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0224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56.68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1761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BE40F81-8191-4F64-86E4-E445867E8F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 Newsgroup – Deeper Analysis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C0376C33-EBE1-4F87-98F2-2BD04084A7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6806528"/>
              </p:ext>
            </p:extLst>
          </p:nvPr>
        </p:nvGraphicFramePr>
        <p:xfrm>
          <a:off x="457200" y="4419600"/>
          <a:ext cx="8229599" cy="212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278951238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12042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543407268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174633808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95054407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93682593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060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politics talk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Orig. 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69585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Vanilla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4533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40896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Modified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0224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17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206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F14D0C-B0EC-46BC-86FC-194EB354C9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Guardian - Overall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F19C44-09B3-48AE-82CB-1C497AA1C1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391475"/>
              </p:ext>
            </p:extLst>
          </p:nvPr>
        </p:nvGraphicFramePr>
        <p:xfrm>
          <a:off x="1676400" y="2224099"/>
          <a:ext cx="5855081" cy="349090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3149138069"/>
                    </a:ext>
                  </a:extLst>
                </a:gridCol>
                <a:gridCol w="1430401">
                  <a:extLst>
                    <a:ext uri="{9D8B030D-6E8A-4147-A177-3AD203B41FA5}">
                      <a16:colId xmlns:a16="http://schemas.microsoft.com/office/drawing/2014/main" val="2868398152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956024442"/>
                    </a:ext>
                  </a:extLst>
                </a:gridCol>
              </a:tblGrid>
              <a:tr h="6905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Instance F1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490173"/>
                  </a:ext>
                </a:extLst>
              </a:tr>
              <a:tr h="700098">
                <a:tc>
                  <a:txBody>
                    <a:bodyPr/>
                    <a:lstStyle/>
                    <a:p>
                      <a:r>
                        <a:rPr lang="en-US" dirty="0"/>
                        <a:t>Continuous </a:t>
                      </a:r>
                      <a:r>
                        <a:rPr lang="en-US" dirty="0" err="1"/>
                        <a:t>wv</a:t>
                      </a:r>
                      <a:r>
                        <a:rPr lang="en-US" dirty="0"/>
                        <a:t> embedding (LR)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7452840"/>
                  </a:ext>
                </a:extLst>
              </a:tr>
              <a:tr h="700098">
                <a:tc>
                  <a:txBody>
                    <a:bodyPr/>
                    <a:lstStyle/>
                    <a:p>
                      <a:r>
                        <a:rPr lang="en-US" dirty="0"/>
                        <a:t>WV-</a:t>
                      </a:r>
                      <a:r>
                        <a:rPr lang="en-US" dirty="0" err="1"/>
                        <a:t>coefficeints</a:t>
                      </a:r>
                      <a:r>
                        <a:rPr lang="en-US" dirty="0"/>
                        <a:t> (LR)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232720"/>
                  </a:ext>
                </a:extLst>
              </a:tr>
              <a:tr h="700098">
                <a:tc>
                  <a:txBody>
                    <a:bodyPr/>
                    <a:lstStyle/>
                    <a:p>
                      <a:r>
                        <a:rPr lang="en-US" dirty="0"/>
                        <a:t>Vanilla 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559197"/>
                  </a:ext>
                </a:extLst>
              </a:tr>
              <a:tr h="700098">
                <a:tc>
                  <a:txBody>
                    <a:bodyPr/>
                    <a:lstStyle/>
                    <a:p>
                      <a:r>
                        <a:rPr lang="en-US" dirty="0"/>
                        <a:t>Modified LR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401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033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FAC04B-81B2-414D-BD84-919FE563D5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Guardian - Individual Labels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9B97C8B-4458-47B3-B930-024C7222FA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5228697"/>
              </p:ext>
            </p:extLst>
          </p:nvPr>
        </p:nvGraphicFramePr>
        <p:xfrm>
          <a:off x="1676400" y="2286000"/>
          <a:ext cx="5818927" cy="36235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0408">
                  <a:extLst>
                    <a:ext uri="{9D8B030D-6E8A-4147-A177-3AD203B41FA5}">
                      <a16:colId xmlns:a16="http://schemas.microsoft.com/office/drawing/2014/main" val="1748623569"/>
                    </a:ext>
                  </a:extLst>
                </a:gridCol>
                <a:gridCol w="1258230">
                  <a:extLst>
                    <a:ext uri="{9D8B030D-6E8A-4147-A177-3AD203B41FA5}">
                      <a16:colId xmlns:a16="http://schemas.microsoft.com/office/drawing/2014/main" val="136717770"/>
                    </a:ext>
                  </a:extLst>
                </a:gridCol>
                <a:gridCol w="1297305">
                  <a:extLst>
                    <a:ext uri="{9D8B030D-6E8A-4147-A177-3AD203B41FA5}">
                      <a16:colId xmlns:a16="http://schemas.microsoft.com/office/drawing/2014/main" val="3377302882"/>
                    </a:ext>
                  </a:extLst>
                </a:gridCol>
                <a:gridCol w="1522984">
                  <a:extLst>
                    <a:ext uri="{9D8B030D-6E8A-4147-A177-3AD203B41FA5}">
                      <a16:colId xmlns:a16="http://schemas.microsoft.com/office/drawing/2014/main" val="30371028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Vanilla LR (Label F1)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Our model </a:t>
                      </a:r>
                    </a:p>
                    <a:p>
                      <a:pPr algn="ctr"/>
                      <a:r>
                        <a:rPr lang="en-US" dirty="0"/>
                        <a:t>(Label F1)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Improvement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373475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/>
                        <a:t>Drugs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539456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/>
                        <a:t>Mental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705148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/>
                        <a:t>Global economy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6.35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86794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/>
                        <a:t>LGBT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3236219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/>
                        <a:t>Blogging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998613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/>
                        <a:t>Public 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218725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/>
                        <a:t>Premier League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023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93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DE34751-5D4B-44A8-9A69-DBAC0762AC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6763628"/>
              </p:ext>
            </p:extLst>
          </p:nvPr>
        </p:nvGraphicFramePr>
        <p:xfrm>
          <a:off x="457200" y="1879600"/>
          <a:ext cx="822959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278951238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12042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543407268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174633808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95054407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93682593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060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Drugs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Orig. 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69585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Vanilla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92.46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4533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80.50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1463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40896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Modified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94.91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0224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88.75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1761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BE40F81-8191-4F64-86E4-E445867E8F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Guardian – Deeper Analysis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C0376C33-EBE1-4F87-98F2-2BD04084A7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3718535"/>
              </p:ext>
            </p:extLst>
          </p:nvPr>
        </p:nvGraphicFramePr>
        <p:xfrm>
          <a:off x="457200" y="4419600"/>
          <a:ext cx="8229599" cy="212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278951238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12042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543407268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174633808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95054407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93682593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060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Global Economy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Orig. 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69585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Vanilla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4533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40896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Modified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0224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17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45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1AB4CA-CE18-48DC-BA6E-7BAD6BE1E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Bag-of-words model although widely used, contains several limitations:</a:t>
            </a:r>
          </a:p>
          <a:p>
            <a:pPr lvl="1"/>
            <a:r>
              <a:rPr lang="en-US" dirty="0"/>
              <a:t>Large vocabulary increases total number of unique words in the vocabulary</a:t>
            </a:r>
          </a:p>
          <a:p>
            <a:pPr lvl="1"/>
            <a:r>
              <a:rPr lang="en-US" dirty="0"/>
              <a:t>Causes extremely sparse representations that are hard to train</a:t>
            </a:r>
          </a:p>
          <a:p>
            <a:pPr lvl="1"/>
            <a:r>
              <a:rPr lang="en-US" dirty="0"/>
              <a:t>Large number of classes and highly imbalanced distribution of instances across different classes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8E2244-9AA3-40EE-89C0-C54786FFB8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020257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16A95D-5EAB-4DEE-95CF-F44239337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2D8949-3507-409B-89DF-EC2345068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Medical dataset (Overall)</a:t>
            </a:r>
          </a:p>
        </p:txBody>
      </p:sp>
    </p:spTree>
    <p:extLst>
      <p:ext uri="{BB962C8B-B14F-4D97-AF65-F5344CB8AC3E}">
        <p14:creationId xmlns:p14="http://schemas.microsoft.com/office/powerpoint/2010/main" val="1776254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45B29D-25EF-404B-AC99-F0754BA5D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E68966-9438-4D7C-995F-D34EF9063D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Medical dataset (Individual Labels)</a:t>
            </a:r>
          </a:p>
        </p:txBody>
      </p:sp>
    </p:spTree>
    <p:extLst>
      <p:ext uri="{BB962C8B-B14F-4D97-AF65-F5344CB8AC3E}">
        <p14:creationId xmlns:p14="http://schemas.microsoft.com/office/powerpoint/2010/main" val="1658950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795209-1CA1-4989-A5FA-2654EFC46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C95A66-F874-42E0-9287-4D628E666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Incorporate features using dictionaries and encyclopedias</a:t>
            </a:r>
          </a:p>
          <a:p>
            <a:r>
              <a:rPr lang="en-US" dirty="0"/>
              <a:t>Enrich </a:t>
            </a:r>
            <a:r>
              <a:rPr lang="en-US" dirty="0" err="1"/>
              <a:t>BoW</a:t>
            </a:r>
            <a:r>
              <a:rPr lang="en-US" dirty="0"/>
              <a:t> model with related terms found in a word vector model</a:t>
            </a:r>
          </a:p>
          <a:p>
            <a:r>
              <a:rPr lang="en-US" dirty="0"/>
              <a:t>Use part-of-speech tags associated with words contained in a document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94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CF3302-6078-4082-8861-C18699998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other 3 models don’t work?</a:t>
            </a:r>
          </a:p>
          <a:p>
            <a:r>
              <a:rPr lang="en-US" dirty="0"/>
              <a:t>Why not deep neural networks like CNN, LSTMs? (get stuck, need more tuning)</a:t>
            </a:r>
          </a:p>
          <a:p>
            <a:r>
              <a:rPr lang="en-US" dirty="0"/>
              <a:t>Why not bigrams/trigrams?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42D123-3A8A-49A6-993D-ED5767A86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QA Prep</a:t>
            </a:r>
          </a:p>
        </p:txBody>
      </p:sp>
    </p:spTree>
    <p:extLst>
      <p:ext uri="{BB962C8B-B14F-4D97-AF65-F5344CB8AC3E}">
        <p14:creationId xmlns:p14="http://schemas.microsoft.com/office/powerpoint/2010/main" val="1644194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289787-8347-493F-93B3-06A1AF6FC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Drug classification problem</a:t>
            </a:r>
          </a:p>
          <a:p>
            <a:r>
              <a:rPr lang="en-US" dirty="0"/>
              <a:t>Guardian dataset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5B0F9-FF3E-4D98-B6CE-F7BDFCF4C7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Case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F3B3F0-8D4E-4F59-8AEF-31E0AD96F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81844"/>
              </p:ext>
            </p:extLst>
          </p:nvPr>
        </p:nvGraphicFramePr>
        <p:xfrm>
          <a:off x="2590800" y="2971800"/>
          <a:ext cx="3200400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29294">
                  <a:extLst>
                    <a:ext uri="{9D8B030D-6E8A-4147-A177-3AD203B41FA5}">
                      <a16:colId xmlns:a16="http://schemas.microsoft.com/office/drawing/2014/main" val="3893747430"/>
                    </a:ext>
                  </a:extLst>
                </a:gridCol>
                <a:gridCol w="1271106">
                  <a:extLst>
                    <a:ext uri="{9D8B030D-6E8A-4147-A177-3AD203B41FA5}">
                      <a16:colId xmlns:a16="http://schemas.microsoft.com/office/drawing/2014/main" val="3463587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Doc. 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37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cannabis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71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marijuana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753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cocaine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81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heroin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83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2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tobacco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22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narcotics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321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83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564694-575E-4D71-94BE-BB221E8AA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 weights of rare features by similar, more frequent ones, using semantic similarity</a:t>
            </a:r>
          </a:p>
          <a:p>
            <a:r>
              <a:rPr lang="en-US" dirty="0"/>
              <a:t>This would enforce similar words to have similar weights thereby improving test performance</a:t>
            </a:r>
          </a:p>
          <a:p>
            <a:r>
              <a:rPr lang="en-US" dirty="0"/>
              <a:t>Use word-vectors to assign semantic similarity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5ED340-5E2C-45A5-943E-A478BB228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Proposed Idea</a:t>
            </a:r>
          </a:p>
        </p:txBody>
      </p:sp>
    </p:spTree>
    <p:extLst>
      <p:ext uri="{BB962C8B-B14F-4D97-AF65-F5344CB8AC3E}">
        <p14:creationId xmlns:p14="http://schemas.microsoft.com/office/powerpoint/2010/main" val="77645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69F87A-5E66-4715-A5B2-15B2E542E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word vector feature model</a:t>
            </a:r>
          </a:p>
          <a:p>
            <a:r>
              <a:rPr lang="en-US" dirty="0"/>
              <a:t>Word vector coefficients model</a:t>
            </a:r>
          </a:p>
          <a:p>
            <a:r>
              <a:rPr lang="en-US" dirty="0"/>
              <a:t>Logistic Regression with word vector regularization</a:t>
            </a:r>
          </a:p>
          <a:p>
            <a:r>
              <a:rPr lang="en-US" dirty="0">
                <a:solidFill>
                  <a:srgbClr val="00B050"/>
                </a:solidFill>
              </a:rPr>
              <a:t>Modified Logistic Regression model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95527E-CF71-4C7B-90FD-9FE2F3FE63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 Logistic Regression models</a:t>
            </a:r>
          </a:p>
        </p:txBody>
      </p:sp>
    </p:spTree>
    <p:extLst>
      <p:ext uri="{BB962C8B-B14F-4D97-AF65-F5344CB8AC3E}">
        <p14:creationId xmlns:p14="http://schemas.microsoft.com/office/powerpoint/2010/main" val="3482614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411458-A8ED-4E7C-A750-802F5D36F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mean of word vectors across document terms</a:t>
            </a:r>
          </a:p>
          <a:p>
            <a:r>
              <a:rPr lang="en-US" dirty="0"/>
              <a:t>Obtain 300 document features</a:t>
            </a:r>
          </a:p>
          <a:p>
            <a:r>
              <a:rPr lang="en-US" dirty="0"/>
              <a:t>Train logistic regression on these features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F7C082-7108-46AB-B0A5-B1E84FB3CA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Continuous word vector feature model</a:t>
            </a:r>
          </a:p>
        </p:txBody>
      </p:sp>
    </p:spTree>
    <p:extLst>
      <p:ext uri="{BB962C8B-B14F-4D97-AF65-F5344CB8AC3E}">
        <p14:creationId xmlns:p14="http://schemas.microsoft.com/office/powerpoint/2010/main" val="3771715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11DFA55-372C-4828-8D5F-A39A93B29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244" y="1600200"/>
            <a:ext cx="8046156" cy="452596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04FF01A-8AE8-4220-9E6D-F16D118A38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Continuous word vector feature model</a:t>
            </a:r>
          </a:p>
        </p:txBody>
      </p:sp>
    </p:spTree>
    <p:extLst>
      <p:ext uri="{BB962C8B-B14F-4D97-AF65-F5344CB8AC3E}">
        <p14:creationId xmlns:p14="http://schemas.microsoft.com/office/powerpoint/2010/main" val="4002480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563421E-775E-435B-9221-77FB544BBB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Constrain feature coefficients to be a linear function of word vector representation, i.e.,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= 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+ …+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300</m:t>
                        </m:r>
                      </m:sub>
                    </m:sSub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Train non-regularized logistic regression using these coefficients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563421E-775E-435B-9221-77FB544BBB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16CBFE5-8933-4389-A9AC-12598EA6AB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 vector coefficients model</a:t>
            </a:r>
          </a:p>
        </p:txBody>
      </p:sp>
    </p:spTree>
    <p:extLst>
      <p:ext uri="{BB962C8B-B14F-4D97-AF65-F5344CB8AC3E}">
        <p14:creationId xmlns:p14="http://schemas.microsoft.com/office/powerpoint/2010/main" val="3414171017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newNE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powerpoint_newNEU</Template>
  <TotalTime>3235</TotalTime>
  <Words>1188</Words>
  <Application>Microsoft Office PowerPoint</Application>
  <PresentationFormat>On-screen Show (4:3)</PresentationFormat>
  <Paragraphs>522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MS PGothic</vt:lpstr>
      <vt:lpstr>Helvetica</vt:lpstr>
      <vt:lpstr>Calibri</vt:lpstr>
      <vt:lpstr>Helvetica CE</vt:lpstr>
      <vt:lpstr>ITC New Baskerville Roman</vt:lpstr>
      <vt:lpstr>powerpoint_newNEU</vt:lpstr>
      <vt:lpstr>PowerPoint Presentation</vt:lpstr>
      <vt:lpstr>Introduction</vt:lpstr>
      <vt:lpstr>Problem Statement</vt:lpstr>
      <vt:lpstr>Example Case</vt:lpstr>
      <vt:lpstr>Proposed Idea</vt:lpstr>
      <vt:lpstr>4 Logistic Regression models</vt:lpstr>
      <vt:lpstr>Continuous word vector feature model</vt:lpstr>
      <vt:lpstr>Continuous word vector feature model</vt:lpstr>
      <vt:lpstr>Word vector coefficients model</vt:lpstr>
      <vt:lpstr>Word vector coefficients model</vt:lpstr>
      <vt:lpstr>Word vector regularization</vt:lpstr>
      <vt:lpstr>Word vector regularization</vt:lpstr>
      <vt:lpstr>Word vector regularization</vt:lpstr>
      <vt:lpstr>Modified logistic regression model</vt:lpstr>
      <vt:lpstr>Modified logistic regression model</vt:lpstr>
      <vt:lpstr>Experimental setup</vt:lpstr>
      <vt:lpstr>Evaluation for multi-label data</vt:lpstr>
      <vt:lpstr>Datasets</vt:lpstr>
      <vt:lpstr>Datasets</vt:lpstr>
      <vt:lpstr>IMDb - Overall</vt:lpstr>
      <vt:lpstr>IMDb - Individual Labels</vt:lpstr>
      <vt:lpstr>IMDb – Deeper Analysis</vt:lpstr>
      <vt:lpstr>IMDb – News class</vt:lpstr>
      <vt:lpstr>20 Newsgroup - Overall</vt:lpstr>
      <vt:lpstr>20 Newsgroup - Individual Labels</vt:lpstr>
      <vt:lpstr>20 Newsgroup – Deeper Analysis</vt:lpstr>
      <vt:lpstr>Guardian - Overall</vt:lpstr>
      <vt:lpstr>Guardian - Individual Labels</vt:lpstr>
      <vt:lpstr>Guardian – Deeper Analysis</vt:lpstr>
      <vt:lpstr>Medical dataset (Overall)</vt:lpstr>
      <vt:lpstr>Medical dataset (Individual Labels)</vt:lpstr>
      <vt:lpstr>Related Work</vt:lpstr>
      <vt:lpstr>QA Prep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m.lyons</dc:creator>
  <cp:lastModifiedBy>Ramkishan Panthena</cp:lastModifiedBy>
  <cp:revision>94</cp:revision>
  <dcterms:created xsi:type="dcterms:W3CDTF">2010-04-13T14:21:50Z</dcterms:created>
  <dcterms:modified xsi:type="dcterms:W3CDTF">2019-09-05T02:36:46Z</dcterms:modified>
</cp:coreProperties>
</file>