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Lst>
  <p:sldSz cx="18288000" cy="10287000"/>
  <p:notesSz cx="6858000" cy="9144000"/>
  <p:embeddedFontLst>
    <p:embeddedFont>
      <p:font typeface="League Spartan" charset="1" panose="00000800000000000000"/>
      <p:regular r:id="rId9"/>
    </p:embeddedFont>
    <p:embeddedFont>
      <p:font typeface="Canva Sans" charset="1" panose="020B0503030501040103"/>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4"/>
        </a:solidFill>
      </p:bgPr>
    </p:bg>
    <p:spTree>
      <p:nvGrpSpPr>
        <p:cNvPr id="1" name=""/>
        <p:cNvGrpSpPr/>
        <p:nvPr/>
      </p:nvGrpSpPr>
      <p:grpSpPr>
        <a:xfrm>
          <a:off x="0" y="0"/>
          <a:ext cx="0" cy="0"/>
          <a:chOff x="0" y="0"/>
          <a:chExt cx="0" cy="0"/>
        </a:xfrm>
      </p:grpSpPr>
      <p:grpSp>
        <p:nvGrpSpPr>
          <p:cNvPr name="Group 2" id="2"/>
          <p:cNvGrpSpPr/>
          <p:nvPr/>
        </p:nvGrpSpPr>
        <p:grpSpPr>
          <a:xfrm rot="0">
            <a:off x="0" y="9258300"/>
            <a:ext cx="18288000" cy="1028700"/>
            <a:chOff x="0" y="0"/>
            <a:chExt cx="4816593" cy="270933"/>
          </a:xfrm>
        </p:grpSpPr>
        <p:sp>
          <p:nvSpPr>
            <p:cNvPr name="Freeform 3" id="3"/>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FB8500"/>
            </a:solidFill>
          </p:spPr>
        </p:sp>
        <p:sp>
          <p:nvSpPr>
            <p:cNvPr name="TextBox 4" id="4"/>
            <p:cNvSpPr txBox="true"/>
            <p:nvPr/>
          </p:nvSpPr>
          <p:spPr>
            <a:xfrm>
              <a:off x="0" y="-38100"/>
              <a:ext cx="4816593" cy="30903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26916" y="-902604"/>
            <a:ext cx="1765821" cy="1805207"/>
          </a:xfrm>
          <a:custGeom>
            <a:avLst/>
            <a:gdLst/>
            <a:ahLst/>
            <a:cxnLst/>
            <a:rect r="r" b="b" t="t" l="l"/>
            <a:pathLst>
              <a:path h="1805207" w="1765821">
                <a:moveTo>
                  <a:pt x="0" y="0"/>
                </a:moveTo>
                <a:lnTo>
                  <a:pt x="1765821" y="0"/>
                </a:lnTo>
                <a:lnTo>
                  <a:pt x="1765821" y="1805208"/>
                </a:lnTo>
                <a:lnTo>
                  <a:pt x="0" y="18052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0" y="-454286"/>
            <a:ext cx="18000702" cy="3180198"/>
          </a:xfrm>
          <a:prstGeom prst="rect">
            <a:avLst/>
          </a:prstGeom>
        </p:spPr>
        <p:txBody>
          <a:bodyPr anchor="t" rtlCol="false" tIns="0" lIns="0" bIns="0" rIns="0">
            <a:spAutoFit/>
          </a:bodyPr>
          <a:lstStyle/>
          <a:p>
            <a:pPr algn="ctr">
              <a:lnSpc>
                <a:spcPts val="6363"/>
              </a:lnSpc>
            </a:pPr>
          </a:p>
          <a:p>
            <a:pPr algn="ctr">
              <a:lnSpc>
                <a:spcPts val="6363"/>
              </a:lnSpc>
            </a:pPr>
            <a:r>
              <a:rPr lang="en-US" sz="4545">
                <a:solidFill>
                  <a:srgbClr val="000000"/>
                </a:solidFill>
                <a:latin typeface="League Spartan"/>
                <a:ea typeface="League Spartan"/>
                <a:cs typeface="League Spartan"/>
                <a:sym typeface="League Spartan"/>
              </a:rPr>
              <a:t>FINTECH PROBLEM STATEMENT- 1</a:t>
            </a:r>
          </a:p>
          <a:p>
            <a:pPr algn="ctr">
              <a:lnSpc>
                <a:spcPts val="6363"/>
              </a:lnSpc>
              <a:spcBef>
                <a:spcPct val="0"/>
              </a:spcBef>
            </a:pPr>
            <a:r>
              <a:rPr lang="en-US" sz="4545">
                <a:solidFill>
                  <a:srgbClr val="000000"/>
                </a:solidFill>
                <a:latin typeface="League Spartan"/>
                <a:ea typeface="League Spartan"/>
                <a:cs typeface="League Spartan"/>
                <a:sym typeface="League Spartan"/>
              </a:rPr>
              <a:t> Title: Mobile Game for Personal Finance Education and Investment </a:t>
            </a:r>
          </a:p>
        </p:txBody>
      </p:sp>
      <p:sp>
        <p:nvSpPr>
          <p:cNvPr name="TextBox 7" id="7"/>
          <p:cNvSpPr txBox="true"/>
          <p:nvPr/>
        </p:nvSpPr>
        <p:spPr>
          <a:xfrm rot="0">
            <a:off x="3785467" y="3344044"/>
            <a:ext cx="10799997" cy="4921350"/>
          </a:xfrm>
          <a:prstGeom prst="rect">
            <a:avLst/>
          </a:prstGeom>
        </p:spPr>
        <p:txBody>
          <a:bodyPr anchor="t" rtlCol="false" tIns="0" lIns="0" bIns="0" rIns="0">
            <a:spAutoFit/>
          </a:bodyPr>
          <a:lstStyle/>
          <a:p>
            <a:pPr algn="ctr">
              <a:lnSpc>
                <a:spcPts val="4894"/>
              </a:lnSpc>
            </a:pPr>
            <a:r>
              <a:rPr lang="en-US" sz="3496">
                <a:solidFill>
                  <a:srgbClr val="000000"/>
                </a:solidFill>
                <a:latin typeface="League Spartan"/>
                <a:ea typeface="League Spartan"/>
                <a:cs typeface="League Spartan"/>
                <a:sym typeface="League Spartan"/>
              </a:rPr>
              <a:t>Team No-42</a:t>
            </a:r>
          </a:p>
          <a:p>
            <a:pPr algn="ctr">
              <a:lnSpc>
                <a:spcPts val="4894"/>
              </a:lnSpc>
            </a:pPr>
            <a:r>
              <a:rPr lang="en-US" sz="3496">
                <a:solidFill>
                  <a:srgbClr val="000000"/>
                </a:solidFill>
                <a:latin typeface="League Spartan"/>
                <a:ea typeface="League Spartan"/>
                <a:cs typeface="League Spartan"/>
                <a:sym typeface="League Spartan"/>
              </a:rPr>
              <a:t>Team Name-The Vikkings</a:t>
            </a:r>
          </a:p>
          <a:p>
            <a:pPr algn="ctr">
              <a:lnSpc>
                <a:spcPts val="4894"/>
              </a:lnSpc>
            </a:pPr>
            <a:r>
              <a:rPr lang="en-US" sz="3496">
                <a:solidFill>
                  <a:srgbClr val="000000"/>
                </a:solidFill>
                <a:latin typeface="League Spartan"/>
                <a:ea typeface="League Spartan"/>
                <a:cs typeface="League Spartan"/>
                <a:sym typeface="League Spartan"/>
              </a:rPr>
              <a:t>Team Members-</a:t>
            </a:r>
          </a:p>
          <a:p>
            <a:pPr algn="ctr">
              <a:lnSpc>
                <a:spcPts val="4894"/>
              </a:lnSpc>
            </a:pPr>
            <a:r>
              <a:rPr lang="en-US" sz="3496">
                <a:solidFill>
                  <a:srgbClr val="000000"/>
                </a:solidFill>
                <a:latin typeface="League Spartan"/>
                <a:ea typeface="League Spartan"/>
                <a:cs typeface="League Spartan"/>
                <a:sym typeface="League Spartan"/>
              </a:rPr>
              <a:t>Sumit Kumar</a:t>
            </a:r>
          </a:p>
          <a:p>
            <a:pPr algn="ctr">
              <a:lnSpc>
                <a:spcPts val="4894"/>
              </a:lnSpc>
            </a:pPr>
            <a:r>
              <a:rPr lang="en-US" sz="3496">
                <a:solidFill>
                  <a:srgbClr val="000000"/>
                </a:solidFill>
                <a:latin typeface="League Spartan"/>
                <a:ea typeface="League Spartan"/>
                <a:cs typeface="League Spartan"/>
                <a:sym typeface="League Spartan"/>
              </a:rPr>
              <a:t>Preet Kumar</a:t>
            </a:r>
          </a:p>
          <a:p>
            <a:pPr algn="ctr">
              <a:lnSpc>
                <a:spcPts val="4894"/>
              </a:lnSpc>
            </a:pPr>
            <a:r>
              <a:rPr lang="en-US" sz="3496">
                <a:solidFill>
                  <a:srgbClr val="000000"/>
                </a:solidFill>
                <a:latin typeface="League Spartan"/>
                <a:ea typeface="League Spartan"/>
                <a:cs typeface="League Spartan"/>
                <a:sym typeface="League Spartan"/>
              </a:rPr>
              <a:t>Ramkishan gupta</a:t>
            </a:r>
          </a:p>
          <a:p>
            <a:pPr algn="ctr">
              <a:lnSpc>
                <a:spcPts val="4894"/>
              </a:lnSpc>
            </a:pPr>
            <a:r>
              <a:rPr lang="en-US" sz="3496">
                <a:solidFill>
                  <a:srgbClr val="000000"/>
                </a:solidFill>
                <a:latin typeface="League Spartan"/>
                <a:ea typeface="League Spartan"/>
                <a:cs typeface="League Spartan"/>
                <a:sym typeface="League Spartan"/>
              </a:rPr>
              <a:t>Gaurav Rawat</a:t>
            </a:r>
          </a:p>
          <a:p>
            <a:pPr algn="ctr">
              <a:lnSpc>
                <a:spcPts val="4894"/>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4"/>
        </a:solidFill>
      </p:bgPr>
    </p:bg>
    <p:spTree>
      <p:nvGrpSpPr>
        <p:cNvPr id="1" name=""/>
        <p:cNvGrpSpPr/>
        <p:nvPr/>
      </p:nvGrpSpPr>
      <p:grpSpPr>
        <a:xfrm>
          <a:off x="0" y="0"/>
          <a:ext cx="0" cy="0"/>
          <a:chOff x="0" y="0"/>
          <a:chExt cx="0" cy="0"/>
        </a:xfrm>
      </p:grpSpPr>
      <p:grpSp>
        <p:nvGrpSpPr>
          <p:cNvPr name="Group 2" id="2"/>
          <p:cNvGrpSpPr/>
          <p:nvPr/>
        </p:nvGrpSpPr>
        <p:grpSpPr>
          <a:xfrm rot="0">
            <a:off x="0" y="9258300"/>
            <a:ext cx="18288000" cy="1028700"/>
            <a:chOff x="0" y="0"/>
            <a:chExt cx="4816593" cy="270933"/>
          </a:xfrm>
        </p:grpSpPr>
        <p:sp>
          <p:nvSpPr>
            <p:cNvPr name="Freeform 3" id="3"/>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4D761E"/>
            </a:solidFill>
          </p:spPr>
        </p:sp>
        <p:sp>
          <p:nvSpPr>
            <p:cNvPr name="TextBox 4" id="4"/>
            <p:cNvSpPr txBox="true"/>
            <p:nvPr/>
          </p:nvSpPr>
          <p:spPr>
            <a:xfrm>
              <a:off x="0" y="-38100"/>
              <a:ext cx="4816593" cy="30903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6100199" y="783958"/>
            <a:ext cx="1765821" cy="1805207"/>
          </a:xfrm>
          <a:custGeom>
            <a:avLst/>
            <a:gdLst/>
            <a:ahLst/>
            <a:cxnLst/>
            <a:rect r="r" b="b" t="t" l="l"/>
            <a:pathLst>
              <a:path h="1805207" w="1765821">
                <a:moveTo>
                  <a:pt x="0" y="0"/>
                </a:moveTo>
                <a:lnTo>
                  <a:pt x="1765821" y="0"/>
                </a:lnTo>
                <a:lnTo>
                  <a:pt x="1765821" y="1805208"/>
                </a:lnTo>
                <a:lnTo>
                  <a:pt x="0" y="18052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01740" y="1028700"/>
            <a:ext cx="6806520" cy="4525321"/>
            <a:chOff x="0" y="0"/>
            <a:chExt cx="1792664" cy="1191854"/>
          </a:xfrm>
        </p:grpSpPr>
        <p:sp>
          <p:nvSpPr>
            <p:cNvPr name="Freeform 7" id="7"/>
            <p:cNvSpPr/>
            <p:nvPr/>
          </p:nvSpPr>
          <p:spPr>
            <a:xfrm flipH="false" flipV="false" rot="0">
              <a:off x="0" y="0"/>
              <a:ext cx="1792664" cy="1191854"/>
            </a:xfrm>
            <a:custGeom>
              <a:avLst/>
              <a:gdLst/>
              <a:ahLst/>
              <a:cxnLst/>
              <a:rect r="r" b="b" t="t" l="l"/>
              <a:pathLst>
                <a:path h="1191854" w="1792664">
                  <a:moveTo>
                    <a:pt x="58009" y="0"/>
                  </a:moveTo>
                  <a:lnTo>
                    <a:pt x="1734655" y="0"/>
                  </a:lnTo>
                  <a:cubicBezTo>
                    <a:pt x="1750040" y="0"/>
                    <a:pt x="1764795" y="6112"/>
                    <a:pt x="1775673" y="16990"/>
                  </a:cubicBezTo>
                  <a:cubicBezTo>
                    <a:pt x="1786552" y="27869"/>
                    <a:pt x="1792664" y="42624"/>
                    <a:pt x="1792664" y="58009"/>
                  </a:cubicBezTo>
                  <a:lnTo>
                    <a:pt x="1792664" y="1133845"/>
                  </a:lnTo>
                  <a:cubicBezTo>
                    <a:pt x="1792664" y="1149230"/>
                    <a:pt x="1786552" y="1163985"/>
                    <a:pt x="1775673" y="1174864"/>
                  </a:cubicBezTo>
                  <a:cubicBezTo>
                    <a:pt x="1764795" y="1185743"/>
                    <a:pt x="1750040" y="1191854"/>
                    <a:pt x="1734655" y="1191854"/>
                  </a:cubicBezTo>
                  <a:lnTo>
                    <a:pt x="58009" y="1191854"/>
                  </a:lnTo>
                  <a:cubicBezTo>
                    <a:pt x="42624" y="1191854"/>
                    <a:pt x="27869" y="1185743"/>
                    <a:pt x="16990" y="1174864"/>
                  </a:cubicBezTo>
                  <a:cubicBezTo>
                    <a:pt x="6112" y="1163985"/>
                    <a:pt x="0" y="1149230"/>
                    <a:pt x="0" y="1133845"/>
                  </a:cubicBezTo>
                  <a:lnTo>
                    <a:pt x="0" y="58009"/>
                  </a:lnTo>
                  <a:cubicBezTo>
                    <a:pt x="0" y="42624"/>
                    <a:pt x="6112" y="27869"/>
                    <a:pt x="16990" y="16990"/>
                  </a:cubicBezTo>
                  <a:cubicBezTo>
                    <a:pt x="27869" y="6112"/>
                    <a:pt x="42624" y="0"/>
                    <a:pt x="58009" y="0"/>
                  </a:cubicBezTo>
                  <a:close/>
                </a:path>
              </a:pathLst>
            </a:custGeom>
            <a:solidFill>
              <a:srgbClr val="FFFFF4"/>
            </a:solidFill>
            <a:ln w="38100" cap="rnd">
              <a:solidFill>
                <a:srgbClr val="000000"/>
              </a:solidFill>
              <a:prstDash val="solid"/>
              <a:round/>
            </a:ln>
          </p:spPr>
        </p:sp>
        <p:sp>
          <p:nvSpPr>
            <p:cNvPr name="TextBox 8" id="8"/>
            <p:cNvSpPr txBox="true"/>
            <p:nvPr/>
          </p:nvSpPr>
          <p:spPr>
            <a:xfrm>
              <a:off x="0" y="-38100"/>
              <a:ext cx="1792664" cy="1229954"/>
            </a:xfrm>
            <a:prstGeom prst="rect">
              <a:avLst/>
            </a:prstGeom>
          </p:spPr>
          <p:txBody>
            <a:bodyPr anchor="ctr" rtlCol="false" tIns="50800" lIns="50800" bIns="50800" rIns="50800"/>
            <a:lstStyle/>
            <a:p>
              <a:pPr algn="ctr">
                <a:lnSpc>
                  <a:spcPts val="2659"/>
                </a:lnSpc>
              </a:pPr>
              <a:r>
                <a:rPr lang="en-US" sz="1899">
                  <a:solidFill>
                    <a:srgbClr val="FF3131"/>
                  </a:solidFill>
                  <a:latin typeface="Canva Sans"/>
                  <a:ea typeface="Canva Sans"/>
                  <a:cs typeface="Canva Sans"/>
                  <a:sym typeface="Canva Sans"/>
                </a:rPr>
                <a:t>Children often struggle to engage with traditional personal finance education, which limits their understanding of essential concepts like saving, investing, and money management. This gap can lead to poor financial habits in the future. The challenge is to create an interactive solution that makes learning about personal finance both enjoyable and educational. This solution, whether a game, app, or other platform, should cater to children and provide them with real-world financial tools to practice saving and investing in a fun, accessible manner. The goal is to foster early financial literacy and responsible money habits.</a:t>
              </a:r>
            </a:p>
            <a:p>
              <a:pPr algn="ctr">
                <a:lnSpc>
                  <a:spcPts val="2659"/>
                </a:lnSpc>
              </a:pPr>
            </a:p>
          </p:txBody>
        </p:sp>
      </p:grpSp>
      <p:sp>
        <p:nvSpPr>
          <p:cNvPr name="TextBox 9" id="9"/>
          <p:cNvSpPr txBox="true"/>
          <p:nvPr/>
        </p:nvSpPr>
        <p:spPr>
          <a:xfrm rot="0">
            <a:off x="1028700" y="144906"/>
            <a:ext cx="5098714" cy="639052"/>
          </a:xfrm>
          <a:prstGeom prst="rect">
            <a:avLst/>
          </a:prstGeom>
        </p:spPr>
        <p:txBody>
          <a:bodyPr anchor="t" rtlCol="false" tIns="0" lIns="0" bIns="0" rIns="0">
            <a:spAutoFit/>
          </a:bodyPr>
          <a:lstStyle/>
          <a:p>
            <a:pPr algn="ctr">
              <a:lnSpc>
                <a:spcPts val="5201"/>
              </a:lnSpc>
            </a:pPr>
            <a:r>
              <a:rPr lang="en-US" sz="3715">
                <a:solidFill>
                  <a:srgbClr val="000000"/>
                </a:solidFill>
                <a:latin typeface="League Spartan"/>
                <a:ea typeface="League Spartan"/>
                <a:cs typeface="League Spartan"/>
                <a:sym typeface="League Spartan"/>
              </a:rPr>
              <a:t>Problem Statement</a:t>
            </a:r>
          </a:p>
        </p:txBody>
      </p:sp>
      <p:sp>
        <p:nvSpPr>
          <p:cNvPr name="TextBox 10" id="10"/>
          <p:cNvSpPr txBox="true"/>
          <p:nvPr/>
        </p:nvSpPr>
        <p:spPr>
          <a:xfrm rot="0">
            <a:off x="10588986" y="154431"/>
            <a:ext cx="2033588" cy="629412"/>
          </a:xfrm>
          <a:prstGeom prst="rect">
            <a:avLst/>
          </a:prstGeom>
        </p:spPr>
        <p:txBody>
          <a:bodyPr anchor="t" rtlCol="false" tIns="0" lIns="0" bIns="0" rIns="0">
            <a:spAutoFit/>
          </a:bodyPr>
          <a:lstStyle/>
          <a:p>
            <a:pPr algn="ctr">
              <a:lnSpc>
                <a:spcPts val="5208"/>
              </a:lnSpc>
            </a:pPr>
            <a:r>
              <a:rPr lang="en-US" sz="3720">
                <a:solidFill>
                  <a:srgbClr val="000000"/>
                </a:solidFill>
                <a:latin typeface="League Spartan"/>
                <a:ea typeface="League Spartan"/>
                <a:cs typeface="League Spartan"/>
                <a:sym typeface="League Spartan"/>
              </a:rPr>
              <a:t>Solution</a:t>
            </a:r>
          </a:p>
        </p:txBody>
      </p:sp>
      <p:grpSp>
        <p:nvGrpSpPr>
          <p:cNvPr name="Group 11" id="11"/>
          <p:cNvGrpSpPr/>
          <p:nvPr/>
        </p:nvGrpSpPr>
        <p:grpSpPr>
          <a:xfrm rot="0">
            <a:off x="8202519" y="1028700"/>
            <a:ext cx="6806520" cy="4525321"/>
            <a:chOff x="0" y="0"/>
            <a:chExt cx="1792664" cy="1191854"/>
          </a:xfrm>
        </p:grpSpPr>
        <p:sp>
          <p:nvSpPr>
            <p:cNvPr name="Freeform 12" id="12"/>
            <p:cNvSpPr/>
            <p:nvPr/>
          </p:nvSpPr>
          <p:spPr>
            <a:xfrm flipH="false" flipV="false" rot="0">
              <a:off x="0" y="0"/>
              <a:ext cx="1792664" cy="1191854"/>
            </a:xfrm>
            <a:custGeom>
              <a:avLst/>
              <a:gdLst/>
              <a:ahLst/>
              <a:cxnLst/>
              <a:rect r="r" b="b" t="t" l="l"/>
              <a:pathLst>
                <a:path h="1191854" w="1792664">
                  <a:moveTo>
                    <a:pt x="58009" y="0"/>
                  </a:moveTo>
                  <a:lnTo>
                    <a:pt x="1734655" y="0"/>
                  </a:lnTo>
                  <a:cubicBezTo>
                    <a:pt x="1750040" y="0"/>
                    <a:pt x="1764795" y="6112"/>
                    <a:pt x="1775673" y="16990"/>
                  </a:cubicBezTo>
                  <a:cubicBezTo>
                    <a:pt x="1786552" y="27869"/>
                    <a:pt x="1792664" y="42624"/>
                    <a:pt x="1792664" y="58009"/>
                  </a:cubicBezTo>
                  <a:lnTo>
                    <a:pt x="1792664" y="1133845"/>
                  </a:lnTo>
                  <a:cubicBezTo>
                    <a:pt x="1792664" y="1149230"/>
                    <a:pt x="1786552" y="1163985"/>
                    <a:pt x="1775673" y="1174864"/>
                  </a:cubicBezTo>
                  <a:cubicBezTo>
                    <a:pt x="1764795" y="1185743"/>
                    <a:pt x="1750040" y="1191854"/>
                    <a:pt x="1734655" y="1191854"/>
                  </a:cubicBezTo>
                  <a:lnTo>
                    <a:pt x="58009" y="1191854"/>
                  </a:lnTo>
                  <a:cubicBezTo>
                    <a:pt x="42624" y="1191854"/>
                    <a:pt x="27869" y="1185743"/>
                    <a:pt x="16990" y="1174864"/>
                  </a:cubicBezTo>
                  <a:cubicBezTo>
                    <a:pt x="6112" y="1163985"/>
                    <a:pt x="0" y="1149230"/>
                    <a:pt x="0" y="1133845"/>
                  </a:cubicBezTo>
                  <a:lnTo>
                    <a:pt x="0" y="58009"/>
                  </a:lnTo>
                  <a:cubicBezTo>
                    <a:pt x="0" y="42624"/>
                    <a:pt x="6112" y="27869"/>
                    <a:pt x="16990" y="16990"/>
                  </a:cubicBezTo>
                  <a:cubicBezTo>
                    <a:pt x="27869" y="6112"/>
                    <a:pt x="42624" y="0"/>
                    <a:pt x="58009" y="0"/>
                  </a:cubicBezTo>
                  <a:close/>
                </a:path>
              </a:pathLst>
            </a:custGeom>
            <a:solidFill>
              <a:srgbClr val="FFFFF4"/>
            </a:solidFill>
            <a:ln w="38100" cap="rnd">
              <a:solidFill>
                <a:srgbClr val="000000"/>
              </a:solidFill>
              <a:prstDash val="solid"/>
              <a:round/>
            </a:ln>
          </p:spPr>
        </p:sp>
        <p:sp>
          <p:nvSpPr>
            <p:cNvPr name="TextBox 13" id="13"/>
            <p:cNvSpPr txBox="true"/>
            <p:nvPr/>
          </p:nvSpPr>
          <p:spPr>
            <a:xfrm>
              <a:off x="0" y="-38100"/>
              <a:ext cx="1792664" cy="1229954"/>
            </a:xfrm>
            <a:prstGeom prst="rect">
              <a:avLst/>
            </a:prstGeom>
          </p:spPr>
          <p:txBody>
            <a:bodyPr anchor="ctr" rtlCol="false" tIns="50800" lIns="50800" bIns="50800" rIns="50800"/>
            <a:lstStyle/>
            <a:p>
              <a:pPr algn="ctr">
                <a:lnSpc>
                  <a:spcPts val="2659"/>
                </a:lnSpc>
              </a:pPr>
              <a:r>
                <a:rPr lang="en-US" sz="1899">
                  <a:solidFill>
                    <a:srgbClr val="FF3131"/>
                  </a:solidFill>
                  <a:latin typeface="Canva Sans"/>
                  <a:ea typeface="Canva Sans"/>
                  <a:cs typeface="Canva Sans"/>
                  <a:sym typeface="Canva Sans"/>
                </a:rPr>
                <a:t>Little Bankers is an interactive web game designed to engage children in learning personal finance through exciting, hands-on experiences. The game includes adventures like Stock Market Adventure, where players learn about investing by making virtual trades and observing market fluctuations. In Global Currency Adventure, children explore different world currencies and understand exchange rates in a fun, educational setting. Additionally, Guess Me challenges players' financial knowledge through a guessing game, making the process of learning about money management, saving, and investing both fun and interactive</a:t>
              </a:r>
            </a:p>
          </p:txBody>
        </p:sp>
      </p:grpSp>
      <p:sp>
        <p:nvSpPr>
          <p:cNvPr name="TextBox 14" id="14"/>
          <p:cNvSpPr txBox="true"/>
          <p:nvPr/>
        </p:nvSpPr>
        <p:spPr>
          <a:xfrm rot="0">
            <a:off x="701740" y="5715946"/>
            <a:ext cx="6456322" cy="779624"/>
          </a:xfrm>
          <a:prstGeom prst="rect">
            <a:avLst/>
          </a:prstGeom>
        </p:spPr>
        <p:txBody>
          <a:bodyPr anchor="t" rtlCol="false" tIns="0" lIns="0" bIns="0" rIns="0">
            <a:spAutoFit/>
          </a:bodyPr>
          <a:lstStyle/>
          <a:p>
            <a:pPr algn="ctr">
              <a:lnSpc>
                <a:spcPts val="6379"/>
              </a:lnSpc>
            </a:pPr>
            <a:r>
              <a:rPr lang="en-US" sz="4556">
                <a:solidFill>
                  <a:srgbClr val="000000"/>
                </a:solidFill>
                <a:latin typeface="League Spartan"/>
                <a:ea typeface="League Spartan"/>
                <a:cs typeface="League Spartan"/>
                <a:sym typeface="League Spartan"/>
              </a:rPr>
              <a:t>Unique selling  points</a:t>
            </a:r>
          </a:p>
        </p:txBody>
      </p:sp>
      <p:grpSp>
        <p:nvGrpSpPr>
          <p:cNvPr name="Group 15" id="15"/>
          <p:cNvGrpSpPr/>
          <p:nvPr/>
        </p:nvGrpSpPr>
        <p:grpSpPr>
          <a:xfrm rot="0">
            <a:off x="701740" y="6743220"/>
            <a:ext cx="14533660" cy="2191696"/>
            <a:chOff x="0" y="0"/>
            <a:chExt cx="3827795" cy="577237"/>
          </a:xfrm>
        </p:grpSpPr>
        <p:sp>
          <p:nvSpPr>
            <p:cNvPr name="Freeform 16" id="16"/>
            <p:cNvSpPr/>
            <p:nvPr/>
          </p:nvSpPr>
          <p:spPr>
            <a:xfrm flipH="false" flipV="false" rot="0">
              <a:off x="0" y="0"/>
              <a:ext cx="3827795" cy="577237"/>
            </a:xfrm>
            <a:custGeom>
              <a:avLst/>
              <a:gdLst/>
              <a:ahLst/>
              <a:cxnLst/>
              <a:rect r="r" b="b" t="t" l="l"/>
              <a:pathLst>
                <a:path h="577237" w="3827795">
                  <a:moveTo>
                    <a:pt x="27167" y="0"/>
                  </a:moveTo>
                  <a:lnTo>
                    <a:pt x="3800628" y="0"/>
                  </a:lnTo>
                  <a:cubicBezTo>
                    <a:pt x="3807833" y="0"/>
                    <a:pt x="3814744" y="2862"/>
                    <a:pt x="3819839" y="7957"/>
                  </a:cubicBezTo>
                  <a:cubicBezTo>
                    <a:pt x="3824933" y="13052"/>
                    <a:pt x="3827795" y="19962"/>
                    <a:pt x="3827795" y="27167"/>
                  </a:cubicBezTo>
                  <a:lnTo>
                    <a:pt x="3827795" y="550070"/>
                  </a:lnTo>
                  <a:cubicBezTo>
                    <a:pt x="3827795" y="557275"/>
                    <a:pt x="3824933" y="564185"/>
                    <a:pt x="3819839" y="569280"/>
                  </a:cubicBezTo>
                  <a:cubicBezTo>
                    <a:pt x="3814744" y="574375"/>
                    <a:pt x="3807833" y="577237"/>
                    <a:pt x="3800628" y="577237"/>
                  </a:cubicBezTo>
                  <a:lnTo>
                    <a:pt x="27167" y="577237"/>
                  </a:lnTo>
                  <a:cubicBezTo>
                    <a:pt x="19962" y="577237"/>
                    <a:pt x="13052" y="574375"/>
                    <a:pt x="7957" y="569280"/>
                  </a:cubicBezTo>
                  <a:cubicBezTo>
                    <a:pt x="2862" y="564185"/>
                    <a:pt x="0" y="557275"/>
                    <a:pt x="0" y="550070"/>
                  </a:cubicBezTo>
                  <a:lnTo>
                    <a:pt x="0" y="27167"/>
                  </a:lnTo>
                  <a:cubicBezTo>
                    <a:pt x="0" y="19962"/>
                    <a:pt x="2862" y="13052"/>
                    <a:pt x="7957" y="7957"/>
                  </a:cubicBezTo>
                  <a:cubicBezTo>
                    <a:pt x="13052" y="2862"/>
                    <a:pt x="19962" y="0"/>
                    <a:pt x="27167" y="0"/>
                  </a:cubicBezTo>
                  <a:close/>
                </a:path>
              </a:pathLst>
            </a:custGeom>
            <a:solidFill>
              <a:srgbClr val="FFFFF4"/>
            </a:solidFill>
            <a:ln w="38100" cap="rnd">
              <a:solidFill>
                <a:srgbClr val="000000"/>
              </a:solidFill>
              <a:prstDash val="solid"/>
              <a:round/>
            </a:ln>
          </p:spPr>
        </p:sp>
        <p:sp>
          <p:nvSpPr>
            <p:cNvPr name="TextBox 17" id="17"/>
            <p:cNvSpPr txBox="true"/>
            <p:nvPr/>
          </p:nvSpPr>
          <p:spPr>
            <a:xfrm>
              <a:off x="0" y="-38100"/>
              <a:ext cx="3827795" cy="615337"/>
            </a:xfrm>
            <a:prstGeom prst="rect">
              <a:avLst/>
            </a:prstGeom>
          </p:spPr>
          <p:txBody>
            <a:bodyPr anchor="ctr" rtlCol="false" tIns="50800" lIns="50800" bIns="50800" rIns="50800"/>
            <a:lstStyle/>
            <a:p>
              <a:pPr algn="ctr">
                <a:lnSpc>
                  <a:spcPts val="2659"/>
                </a:lnSpc>
              </a:pPr>
              <a:r>
                <a:rPr lang="en-US" sz="1899">
                  <a:solidFill>
                    <a:srgbClr val="FF3131"/>
                  </a:solidFill>
                  <a:latin typeface="Canva Sans"/>
                  <a:ea typeface="Canva Sans"/>
                  <a:cs typeface="Canva Sans"/>
                  <a:sym typeface="Canva Sans"/>
                </a:rPr>
                <a:t>Little Bankers stands out by offering real-world financial learning through interactive gameplay, allowing children to experience scenarios like stock trading and currency exchange in a fun, engaging way. With adventures like Stock Market Adventure and Global Currency Adventure, players are introduced to global financial systems, making complex concepts easy to grasp through hands-on activities. Additionally, the game blends education with fun by offering a variety of challenges, including mini-games like Guess Me, ensuring that kids enjoy learning key financial skills in an interactive and memorable format.</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4"/>
        </a:solidFill>
      </p:bgPr>
    </p:bg>
    <p:spTree>
      <p:nvGrpSpPr>
        <p:cNvPr id="1" name=""/>
        <p:cNvGrpSpPr/>
        <p:nvPr/>
      </p:nvGrpSpPr>
      <p:grpSpPr>
        <a:xfrm>
          <a:off x="0" y="0"/>
          <a:ext cx="0" cy="0"/>
          <a:chOff x="0" y="0"/>
          <a:chExt cx="0" cy="0"/>
        </a:xfrm>
      </p:grpSpPr>
      <p:grpSp>
        <p:nvGrpSpPr>
          <p:cNvPr name="Group 2" id="2"/>
          <p:cNvGrpSpPr/>
          <p:nvPr/>
        </p:nvGrpSpPr>
        <p:grpSpPr>
          <a:xfrm rot="0">
            <a:off x="0" y="9529623"/>
            <a:ext cx="18288000" cy="757377"/>
            <a:chOff x="0" y="0"/>
            <a:chExt cx="4816593" cy="199474"/>
          </a:xfrm>
        </p:grpSpPr>
        <p:sp>
          <p:nvSpPr>
            <p:cNvPr name="Freeform 3" id="3"/>
            <p:cNvSpPr/>
            <p:nvPr/>
          </p:nvSpPr>
          <p:spPr>
            <a:xfrm flipH="false" flipV="false" rot="0">
              <a:off x="0" y="0"/>
              <a:ext cx="4816592" cy="199474"/>
            </a:xfrm>
            <a:custGeom>
              <a:avLst/>
              <a:gdLst/>
              <a:ahLst/>
              <a:cxnLst/>
              <a:rect r="r" b="b" t="t" l="l"/>
              <a:pathLst>
                <a:path h="199474" w="4816592">
                  <a:moveTo>
                    <a:pt x="0" y="0"/>
                  </a:moveTo>
                  <a:lnTo>
                    <a:pt x="4816592" y="0"/>
                  </a:lnTo>
                  <a:lnTo>
                    <a:pt x="4816592" y="199474"/>
                  </a:lnTo>
                  <a:lnTo>
                    <a:pt x="0" y="199474"/>
                  </a:lnTo>
                  <a:close/>
                </a:path>
              </a:pathLst>
            </a:custGeom>
            <a:solidFill>
              <a:srgbClr val="FB8500"/>
            </a:solidFill>
          </p:spPr>
        </p:sp>
        <p:sp>
          <p:nvSpPr>
            <p:cNvPr name="TextBox 4" id="4"/>
            <p:cNvSpPr txBox="true"/>
            <p:nvPr/>
          </p:nvSpPr>
          <p:spPr>
            <a:xfrm>
              <a:off x="0" y="-38100"/>
              <a:ext cx="4816593" cy="23757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601749" y="4947066"/>
            <a:ext cx="5154677" cy="3502094"/>
          </a:xfrm>
          <a:custGeom>
            <a:avLst/>
            <a:gdLst/>
            <a:ahLst/>
            <a:cxnLst/>
            <a:rect r="r" b="b" t="t" l="l"/>
            <a:pathLst>
              <a:path h="3502094" w="5154677">
                <a:moveTo>
                  <a:pt x="0" y="0"/>
                </a:moveTo>
                <a:lnTo>
                  <a:pt x="5154677" y="0"/>
                </a:lnTo>
                <a:lnTo>
                  <a:pt x="5154677" y="3502095"/>
                </a:lnTo>
                <a:lnTo>
                  <a:pt x="0" y="3502095"/>
                </a:lnTo>
                <a:lnTo>
                  <a:pt x="0" y="0"/>
                </a:lnTo>
                <a:close/>
              </a:path>
            </a:pathLst>
          </a:custGeom>
          <a:blipFill>
            <a:blip r:embed="rId2"/>
            <a:stretch>
              <a:fillRect l="-1961" t="0" r="-1961" b="0"/>
            </a:stretch>
          </a:blipFill>
        </p:spPr>
      </p:sp>
      <p:sp>
        <p:nvSpPr>
          <p:cNvPr name="Freeform 6" id="6"/>
          <p:cNvSpPr/>
          <p:nvPr/>
        </p:nvSpPr>
        <p:spPr>
          <a:xfrm flipH="false" flipV="false" rot="0">
            <a:off x="449563" y="8104026"/>
            <a:ext cx="4440621" cy="1215390"/>
          </a:xfrm>
          <a:custGeom>
            <a:avLst/>
            <a:gdLst/>
            <a:ahLst/>
            <a:cxnLst/>
            <a:rect r="r" b="b" t="t" l="l"/>
            <a:pathLst>
              <a:path h="1215390" w="4440621">
                <a:moveTo>
                  <a:pt x="0" y="0"/>
                </a:moveTo>
                <a:lnTo>
                  <a:pt x="4440620" y="0"/>
                </a:lnTo>
                <a:lnTo>
                  <a:pt x="4440620" y="1215390"/>
                </a:lnTo>
                <a:lnTo>
                  <a:pt x="0" y="1215390"/>
                </a:lnTo>
                <a:lnTo>
                  <a:pt x="0" y="0"/>
                </a:lnTo>
                <a:close/>
              </a:path>
            </a:pathLst>
          </a:custGeom>
          <a:blipFill>
            <a:blip r:embed="rId3"/>
            <a:stretch>
              <a:fillRect l="0" t="0" r="0" b="0"/>
            </a:stretch>
          </a:blipFill>
        </p:spPr>
      </p:sp>
      <p:sp>
        <p:nvSpPr>
          <p:cNvPr name="Freeform 7" id="7"/>
          <p:cNvSpPr/>
          <p:nvPr/>
        </p:nvSpPr>
        <p:spPr>
          <a:xfrm flipH="false" flipV="false" rot="0">
            <a:off x="11666228" y="1446220"/>
            <a:ext cx="6180096" cy="3697280"/>
          </a:xfrm>
          <a:custGeom>
            <a:avLst/>
            <a:gdLst/>
            <a:ahLst/>
            <a:cxnLst/>
            <a:rect r="r" b="b" t="t" l="l"/>
            <a:pathLst>
              <a:path h="3697280" w="6180096">
                <a:moveTo>
                  <a:pt x="0" y="0"/>
                </a:moveTo>
                <a:lnTo>
                  <a:pt x="6180096" y="0"/>
                </a:lnTo>
                <a:lnTo>
                  <a:pt x="6180096" y="3697280"/>
                </a:lnTo>
                <a:lnTo>
                  <a:pt x="0" y="3697280"/>
                </a:lnTo>
                <a:lnTo>
                  <a:pt x="0" y="0"/>
                </a:lnTo>
                <a:close/>
              </a:path>
            </a:pathLst>
          </a:custGeom>
          <a:blipFill>
            <a:blip r:embed="rId4"/>
            <a:stretch>
              <a:fillRect l="0" t="-2235" r="0" b="-2235"/>
            </a:stretch>
          </a:blipFill>
        </p:spPr>
      </p:sp>
      <p:sp>
        <p:nvSpPr>
          <p:cNvPr name="Freeform 8" id="8"/>
          <p:cNvSpPr/>
          <p:nvPr/>
        </p:nvSpPr>
        <p:spPr>
          <a:xfrm flipH="false" flipV="false" rot="0">
            <a:off x="7283440" y="4391724"/>
            <a:ext cx="5133424" cy="2675797"/>
          </a:xfrm>
          <a:custGeom>
            <a:avLst/>
            <a:gdLst/>
            <a:ahLst/>
            <a:cxnLst/>
            <a:rect r="r" b="b" t="t" l="l"/>
            <a:pathLst>
              <a:path h="2675797" w="5133424">
                <a:moveTo>
                  <a:pt x="0" y="0"/>
                </a:moveTo>
                <a:lnTo>
                  <a:pt x="5133424" y="0"/>
                </a:lnTo>
                <a:lnTo>
                  <a:pt x="5133424" y="2675798"/>
                </a:lnTo>
                <a:lnTo>
                  <a:pt x="0" y="2675798"/>
                </a:lnTo>
                <a:lnTo>
                  <a:pt x="0" y="0"/>
                </a:lnTo>
                <a:close/>
              </a:path>
            </a:pathLst>
          </a:custGeom>
          <a:blipFill>
            <a:blip r:embed="rId5"/>
            <a:stretch>
              <a:fillRect l="0" t="0" r="0" b="0"/>
            </a:stretch>
          </a:blipFill>
        </p:spPr>
      </p:sp>
      <p:sp>
        <p:nvSpPr>
          <p:cNvPr name="TextBox 9" id="9"/>
          <p:cNvSpPr txBox="true"/>
          <p:nvPr/>
        </p:nvSpPr>
        <p:spPr>
          <a:xfrm rot="0">
            <a:off x="0" y="335563"/>
            <a:ext cx="12416864" cy="1267820"/>
          </a:xfrm>
          <a:prstGeom prst="rect">
            <a:avLst/>
          </a:prstGeom>
        </p:spPr>
        <p:txBody>
          <a:bodyPr anchor="t" rtlCol="false" tIns="0" lIns="0" bIns="0" rIns="0">
            <a:spAutoFit/>
          </a:bodyPr>
          <a:lstStyle/>
          <a:p>
            <a:pPr algn="ctr">
              <a:lnSpc>
                <a:spcPts val="10445"/>
              </a:lnSpc>
              <a:spcBef>
                <a:spcPct val="0"/>
              </a:spcBef>
            </a:pPr>
            <a:r>
              <a:rPr lang="en-US" sz="7460">
                <a:solidFill>
                  <a:srgbClr val="000000"/>
                </a:solidFill>
                <a:latin typeface="League Spartan"/>
                <a:ea typeface="League Spartan"/>
                <a:cs typeface="League Spartan"/>
                <a:sym typeface="League Spartan"/>
              </a:rPr>
              <a:t>Tech Stack and Product</a:t>
            </a:r>
          </a:p>
        </p:txBody>
      </p:sp>
      <p:sp>
        <p:nvSpPr>
          <p:cNvPr name="TextBox 10" id="10"/>
          <p:cNvSpPr txBox="true"/>
          <p:nvPr/>
        </p:nvSpPr>
        <p:spPr>
          <a:xfrm rot="0">
            <a:off x="608232" y="1864570"/>
            <a:ext cx="7141711" cy="4997158"/>
          </a:xfrm>
          <a:prstGeom prst="rect">
            <a:avLst/>
          </a:prstGeom>
        </p:spPr>
        <p:txBody>
          <a:bodyPr anchor="t" rtlCol="false" tIns="0" lIns="0" bIns="0" rIns="0">
            <a:spAutoFit/>
          </a:bodyPr>
          <a:lstStyle/>
          <a:p>
            <a:pPr algn="just">
              <a:lnSpc>
                <a:spcPts val="4394"/>
              </a:lnSpc>
            </a:pPr>
            <a:r>
              <a:rPr lang="en-US" sz="3138">
                <a:solidFill>
                  <a:srgbClr val="000000"/>
                </a:solidFill>
                <a:latin typeface="Canva Sans"/>
                <a:ea typeface="Canva Sans"/>
                <a:cs typeface="Canva Sans"/>
                <a:sym typeface="Canva Sans"/>
              </a:rPr>
              <a:t>•This project will be built by using MERN stack</a:t>
            </a:r>
          </a:p>
          <a:p>
            <a:pPr algn="just">
              <a:lnSpc>
                <a:spcPts val="4394"/>
              </a:lnSpc>
            </a:pPr>
            <a:r>
              <a:rPr lang="en-US" sz="3138">
                <a:solidFill>
                  <a:srgbClr val="000000"/>
                </a:solidFill>
                <a:latin typeface="Canva Sans"/>
                <a:ea typeface="Canva Sans"/>
                <a:cs typeface="Canva Sans"/>
                <a:sym typeface="Canva Sans"/>
              </a:rPr>
              <a:t>•For Backend :- </a:t>
            </a:r>
          </a:p>
          <a:p>
            <a:pPr algn="just">
              <a:lnSpc>
                <a:spcPts val="4394"/>
              </a:lnSpc>
            </a:pPr>
            <a:r>
              <a:rPr lang="en-US" sz="3138">
                <a:solidFill>
                  <a:srgbClr val="000000"/>
                </a:solidFill>
                <a:latin typeface="Canva Sans"/>
                <a:ea typeface="Canva Sans"/>
                <a:cs typeface="Canva Sans"/>
                <a:sym typeface="Canva Sans"/>
              </a:rPr>
              <a:t>NodeJs, ExpressJs, REST APIs</a:t>
            </a:r>
          </a:p>
          <a:p>
            <a:pPr algn="just">
              <a:lnSpc>
                <a:spcPts val="4394"/>
              </a:lnSpc>
            </a:pPr>
            <a:r>
              <a:rPr lang="en-US" sz="3138">
                <a:solidFill>
                  <a:srgbClr val="000000"/>
                </a:solidFill>
                <a:latin typeface="Canva Sans"/>
                <a:ea typeface="Canva Sans"/>
                <a:cs typeface="Canva Sans"/>
                <a:sym typeface="Canva Sans"/>
              </a:rPr>
              <a:t>•For Frontend:-</a:t>
            </a:r>
          </a:p>
          <a:p>
            <a:pPr algn="just">
              <a:lnSpc>
                <a:spcPts val="4394"/>
              </a:lnSpc>
            </a:pPr>
            <a:r>
              <a:rPr lang="en-US" sz="3138">
                <a:solidFill>
                  <a:srgbClr val="000000"/>
                </a:solidFill>
                <a:latin typeface="Canva Sans"/>
                <a:ea typeface="Canva Sans"/>
                <a:cs typeface="Canva Sans"/>
                <a:sym typeface="Canva Sans"/>
              </a:rPr>
              <a:t>CSS Tailwind , ReactJs</a:t>
            </a:r>
          </a:p>
          <a:p>
            <a:pPr algn="just">
              <a:lnSpc>
                <a:spcPts val="4394"/>
              </a:lnSpc>
            </a:pPr>
            <a:r>
              <a:rPr lang="en-US" sz="3138">
                <a:solidFill>
                  <a:srgbClr val="000000"/>
                </a:solidFill>
                <a:latin typeface="Canva Sans"/>
                <a:ea typeface="Canva Sans"/>
                <a:cs typeface="Canva Sans"/>
                <a:sym typeface="Canva Sans"/>
              </a:rPr>
              <a:t>•For Database:-</a:t>
            </a:r>
          </a:p>
          <a:p>
            <a:pPr algn="just">
              <a:lnSpc>
                <a:spcPts val="4394"/>
              </a:lnSpc>
            </a:pPr>
            <a:r>
              <a:rPr lang="en-US" sz="3138">
                <a:solidFill>
                  <a:srgbClr val="000000"/>
                </a:solidFill>
                <a:latin typeface="Canva Sans"/>
                <a:ea typeface="Canva Sans"/>
                <a:cs typeface="Canva Sans"/>
                <a:sym typeface="Canva Sans"/>
              </a:rPr>
              <a:t>FireBase</a:t>
            </a:r>
          </a:p>
          <a:p>
            <a:pPr algn="just">
              <a:lnSpc>
                <a:spcPts val="4394"/>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DAGUAcUBd8g</dc:identifier>
  <dcterms:modified xsi:type="dcterms:W3CDTF">2011-08-01T06:04:30Z</dcterms:modified>
  <cp:revision>1</cp:revision>
  <dc:title>Presentation</dc:title>
</cp:coreProperties>
</file>