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64" r:id="rId5"/>
    <p:sldId id="261" r:id="rId6"/>
    <p:sldId id="281" r:id="rId7"/>
    <p:sldId id="274" r:id="rId8"/>
    <p:sldId id="273" r:id="rId9"/>
    <p:sldId id="262" r:id="rId10"/>
    <p:sldId id="276" r:id="rId11"/>
    <p:sldId id="277" r:id="rId12"/>
    <p:sldId id="280" r:id="rId13"/>
    <p:sldId id="279" r:id="rId14"/>
    <p:sldId id="282" r:id="rId15"/>
    <p:sldId id="283" r:id="rId16"/>
    <p:sldId id="263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85" r:id="rId25"/>
    <p:sldId id="272" r:id="rId26"/>
    <p:sldId id="259" r:id="rId27"/>
  </p:sldIdLst>
  <p:sldSz cx="12192000" cy="6858000"/>
  <p:notesSz cx="6858000" cy="9144000"/>
  <p:embeddedFontLst>
    <p:embeddedFont>
      <p:font typeface="Calibri" pitchFamily="34" charset="0"/>
      <p:regular r:id="rId29"/>
      <p:bold r:id="rId30"/>
      <p:italic r:id="rId31"/>
      <p:boldItalic r:id="rId32"/>
    </p:embeddedFont>
    <p:embeddedFont>
      <p:font typeface="Lato Black" charset="0"/>
      <p:bold r:id="rId33"/>
      <p:boldItalic r:id="rId34"/>
    </p:embeddedFont>
    <p:embeddedFont>
      <p:font typeface="Libre Baskerville" charset="0"/>
      <p:regular r:id="rId35"/>
      <p:bold r:id="rId36"/>
      <p: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254" y="-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7620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72904" y="3717986"/>
            <a:ext cx="7246189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3600" b="1" dirty="0" err="1" smtClean="0">
                <a:solidFill>
                  <a:srgbClr val="00B050"/>
                </a:solidFill>
              </a:rPr>
              <a:t>Saree</a:t>
            </a:r>
            <a:r>
              <a:rPr lang="en-US" sz="3600" b="1" dirty="0" smtClean="0">
                <a:solidFill>
                  <a:srgbClr val="00B050"/>
                </a:solidFill>
              </a:rPr>
              <a:t> Trends Analysis </a:t>
            </a:r>
            <a:endParaRPr sz="36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71600" y="228600"/>
            <a:ext cx="955742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                                      Data Analysis </a:t>
            </a:r>
          </a:p>
          <a:p>
            <a:r>
              <a:rPr lang="en-US" sz="2800" b="1" dirty="0" smtClean="0">
                <a:solidFill>
                  <a:srgbClr val="FF0000"/>
                </a:solidFill>
              </a:rPr>
              <a:t>Which </a:t>
            </a:r>
            <a:r>
              <a:rPr lang="en-US" sz="2800" b="1" dirty="0" err="1" smtClean="0">
                <a:solidFill>
                  <a:srgbClr val="FF0000"/>
                </a:solidFill>
              </a:rPr>
              <a:t>saree</a:t>
            </a:r>
            <a:r>
              <a:rPr lang="en-US" sz="2800" b="1" dirty="0" smtClean="0">
                <a:solidFill>
                  <a:srgbClr val="FF0000"/>
                </a:solidFill>
              </a:rPr>
              <a:t> fabric offers the highest average discount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m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209800"/>
            <a:ext cx="5286375" cy="1581150"/>
          </a:xfrm>
          <a:prstGeom prst="rect">
            <a:avLst/>
          </a:prstGeom>
        </p:spPr>
      </p:pic>
      <p:pic>
        <p:nvPicPr>
          <p:cNvPr id="4" name="Picture 3" descr="m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771650"/>
            <a:ext cx="59436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99758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are the most affordable </a:t>
            </a:r>
            <a:r>
              <a:rPr lang="en-US" sz="2800" b="1" dirty="0" err="1" smtClean="0">
                <a:solidFill>
                  <a:srgbClr val="FF0000"/>
                </a:solidFill>
              </a:rPr>
              <a:t>sarees</a:t>
            </a:r>
            <a:r>
              <a:rPr lang="en-US" sz="2800" b="1" dirty="0" smtClean="0">
                <a:solidFill>
                  <a:srgbClr val="FF0000"/>
                </a:solidFill>
              </a:rPr>
              <a:t> by fabric and design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m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5048250" cy="1485900"/>
          </a:xfrm>
          <a:prstGeom prst="rect">
            <a:avLst/>
          </a:prstGeom>
        </p:spPr>
      </p:pic>
      <p:pic>
        <p:nvPicPr>
          <p:cNvPr id="4" name="Picture 3" descr="m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200"/>
            <a:ext cx="5410200" cy="42052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514600"/>
            <a:ext cx="3581400" cy="1676400"/>
          </a:xfrm>
          <a:prstGeom prst="rect">
            <a:avLst/>
          </a:prstGeom>
        </p:spPr>
      </p:pic>
      <p:pic>
        <p:nvPicPr>
          <p:cNvPr id="3" name="Picture 2" descr="img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897247"/>
            <a:ext cx="6812738" cy="30635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47800" y="152400"/>
            <a:ext cx="100880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What combination of fabric and design is most common?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66800" y="228600"/>
            <a:ext cx="109360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Are there specific color-type combinations that dominate sales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m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667000"/>
            <a:ext cx="3781425" cy="1504950"/>
          </a:xfrm>
          <a:prstGeom prst="rect">
            <a:avLst/>
          </a:prstGeom>
        </p:spPr>
      </p:pic>
      <p:pic>
        <p:nvPicPr>
          <p:cNvPr id="4" name="Picture 3" descr="m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143000"/>
            <a:ext cx="5486400" cy="44481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0600" y="228600"/>
            <a:ext cx="10155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What is the overall average discount % offered on </a:t>
            </a:r>
            <a:r>
              <a:rPr lang="en-US" sz="2800" b="1" dirty="0" err="1" smtClean="0">
                <a:solidFill>
                  <a:srgbClr val="FF0000"/>
                </a:solidFill>
              </a:rPr>
              <a:t>sarees</a:t>
            </a:r>
            <a:r>
              <a:rPr lang="en-US" sz="2800" b="1" dirty="0" smtClean="0">
                <a:solidFill>
                  <a:srgbClr val="FF0000"/>
                </a:solidFill>
              </a:rPr>
              <a:t>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5" name="Picture 4" descr="img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124200"/>
            <a:ext cx="4244708" cy="289585"/>
          </a:xfrm>
          <a:prstGeom prst="rect">
            <a:avLst/>
          </a:prstGeom>
        </p:spPr>
      </p:pic>
      <p:pic>
        <p:nvPicPr>
          <p:cNvPr id="6" name="Picture 5" descr="img1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634334"/>
            <a:ext cx="7162800" cy="35893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228600"/>
            <a:ext cx="108734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 How do price ranges vary across different fabrics or designs?</a:t>
            </a:r>
            <a:endParaRPr lang="en-US" sz="2800" b="1" dirty="0">
              <a:solidFill>
                <a:srgbClr val="FF0000"/>
              </a:solidFill>
            </a:endParaRPr>
          </a:p>
        </p:txBody>
      </p:sp>
      <p:pic>
        <p:nvPicPr>
          <p:cNvPr id="3" name="Picture 2" descr="m9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0" y="1643062"/>
            <a:ext cx="6096000" cy="3995738"/>
          </a:xfrm>
          <a:prstGeom prst="rect">
            <a:avLst/>
          </a:prstGeom>
        </p:spPr>
      </p:pic>
      <p:pic>
        <p:nvPicPr>
          <p:cNvPr id="4" name="Picture 3" descr="img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3048000"/>
            <a:ext cx="2796783" cy="7696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05000"/>
            <a:ext cx="4724400" cy="3810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62600" y="2286000"/>
            <a:ext cx="6096000" cy="2339102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/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1800" b="1" dirty="0" smtClean="0">
                <a:solidFill>
                  <a:srgbClr val="00B050"/>
                </a:solidFill>
              </a:rPr>
              <a:t>What it shows</a:t>
            </a:r>
            <a:r>
              <a:rPr lang="en-US" dirty="0" smtClean="0"/>
              <a:t>: </a:t>
            </a:r>
            <a:r>
              <a:rPr lang="en-US" sz="1600" dirty="0" smtClean="0"/>
              <a:t>The minimum price of </a:t>
            </a:r>
            <a:r>
              <a:rPr lang="en-US" sz="1600" dirty="0" err="1" smtClean="0"/>
              <a:t>sarees</a:t>
            </a:r>
            <a:r>
              <a:rPr lang="en-US" sz="1600" dirty="0" smtClean="0"/>
              <a:t> offered by each brand, with color combinations.</a:t>
            </a:r>
          </a:p>
          <a:p>
            <a:endParaRPr lang="en-US" dirty="0" smtClean="0"/>
          </a:p>
          <a:p>
            <a:r>
              <a:rPr lang="en-US" sz="1600" b="1" dirty="0" smtClean="0">
                <a:solidFill>
                  <a:srgbClr val="00B050"/>
                </a:solidFill>
              </a:rPr>
              <a:t>Example</a:t>
            </a:r>
            <a:r>
              <a:rPr lang="en-US" sz="1600" dirty="0" smtClean="0"/>
              <a:t>: </a:t>
            </a:r>
            <a:r>
              <a:rPr lang="en-US" sz="1600" i="1" dirty="0" err="1" smtClean="0"/>
              <a:t>Karishma</a:t>
            </a:r>
            <a:r>
              <a:rPr lang="en-US" sz="1600" i="1" dirty="0" smtClean="0"/>
              <a:t> Silk</a:t>
            </a:r>
            <a:r>
              <a:rPr lang="en-US" sz="1600" dirty="0" smtClean="0"/>
              <a:t> has the lowest-priced </a:t>
            </a:r>
            <a:r>
              <a:rPr lang="en-US" sz="1600" dirty="0" err="1" smtClean="0"/>
              <a:t>saree</a:t>
            </a:r>
            <a:r>
              <a:rPr lang="en-US" sz="1600" dirty="0" smtClean="0"/>
              <a:t> in colors like </a:t>
            </a:r>
            <a:r>
              <a:rPr lang="en-US" sz="1600" dirty="0" err="1" smtClean="0"/>
              <a:t>Multicolors</a:t>
            </a:r>
            <a:r>
              <a:rPr lang="en-US" sz="1600" dirty="0" smtClean="0"/>
              <a:t>.</a:t>
            </a:r>
          </a:p>
          <a:p>
            <a:endParaRPr lang="en-US" dirty="0" smtClean="0"/>
          </a:p>
          <a:p>
            <a:r>
              <a:rPr lang="en-US" sz="1600" b="1" dirty="0" smtClean="0">
                <a:solidFill>
                  <a:srgbClr val="00B050"/>
                </a:solidFill>
              </a:rPr>
              <a:t>Why it matters</a:t>
            </a:r>
            <a:r>
              <a:rPr lang="en-US" sz="1600" dirty="0" smtClean="0"/>
              <a:t>: Helps identify budget-friendly brands and popular affordable color choices.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295400" y="304800"/>
            <a:ext cx="9982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z="2400" b="1" dirty="0" smtClean="0">
                <a:solidFill>
                  <a:srgbClr val="00B050"/>
                </a:solidFill>
              </a:rPr>
              <a:t>                                                  Visualization              </a:t>
            </a:r>
          </a:p>
          <a:p>
            <a:pPr marL="457200" indent="-457200"/>
            <a:r>
              <a:rPr lang="en-US" sz="2400" b="1" dirty="0" smtClean="0">
                <a:solidFill>
                  <a:srgbClr val="FF0000"/>
                </a:solidFill>
              </a:rPr>
              <a:t>                         Min of Actual Price by Brand and Colors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905000"/>
            <a:ext cx="3172268" cy="29245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257800" y="2438400"/>
            <a:ext cx="60960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What it shows</a:t>
            </a:r>
            <a:r>
              <a:rPr lang="en-US" sz="1600" dirty="0" smtClean="0">
                <a:solidFill>
                  <a:srgbClr val="00B050"/>
                </a:solidFill>
              </a:rPr>
              <a:t>: </a:t>
            </a:r>
            <a:r>
              <a:rPr lang="en-US" sz="1800" dirty="0" smtClean="0"/>
              <a:t>How many color options each brand provides.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Insight</a:t>
            </a:r>
            <a:r>
              <a:rPr lang="en-US" sz="1600" dirty="0" smtClean="0">
                <a:solidFill>
                  <a:srgbClr val="00B050"/>
                </a:solidFill>
              </a:rPr>
              <a:t>: </a:t>
            </a:r>
            <a:r>
              <a:rPr lang="en-US" sz="1800" dirty="0" smtClean="0"/>
              <a:t>Brands like </a:t>
            </a:r>
            <a:r>
              <a:rPr lang="en-US" sz="1800" i="1" dirty="0" err="1" smtClean="0"/>
              <a:t>KanjiQueen</a:t>
            </a:r>
            <a:r>
              <a:rPr lang="en-US" sz="1800" dirty="0" smtClean="0"/>
              <a:t> and </a:t>
            </a:r>
            <a:r>
              <a:rPr lang="en-US" sz="1800" i="1" dirty="0" err="1" smtClean="0"/>
              <a:t>Leelavati</a:t>
            </a:r>
            <a:r>
              <a:rPr lang="en-US" sz="1800" dirty="0" smtClean="0"/>
              <a:t> offer the highest number of color variations</a:t>
            </a:r>
            <a:r>
              <a:rPr lang="en-US" sz="1600" dirty="0" smtClean="0"/>
              <a:t>.</a:t>
            </a:r>
          </a:p>
          <a:p>
            <a:r>
              <a:rPr lang="en-US" sz="2000" b="1" dirty="0" smtClean="0">
                <a:solidFill>
                  <a:srgbClr val="00B050"/>
                </a:solidFill>
              </a:rPr>
              <a:t>Why it matters</a:t>
            </a:r>
            <a:r>
              <a:rPr lang="en-US" sz="2000" dirty="0" smtClean="0">
                <a:solidFill>
                  <a:srgbClr val="00B050"/>
                </a:solidFill>
              </a:rPr>
              <a:t>: </a:t>
            </a:r>
            <a:r>
              <a:rPr lang="en-US" sz="1800" dirty="0" smtClean="0"/>
              <a:t>Indicates brand diversity and appeal to wider customer preferences.</a:t>
            </a:r>
          </a:p>
          <a:p>
            <a:endParaRPr lang="en-US" sz="16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4038600" y="304800"/>
            <a:ext cx="38411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Count of Brand by Types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47800"/>
            <a:ext cx="3762858" cy="3276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953000" y="2362200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b="1" dirty="0" smtClean="0">
                <a:solidFill>
                  <a:srgbClr val="00B050"/>
                </a:solidFill>
              </a:rPr>
              <a:t>What it shows</a:t>
            </a:r>
            <a:r>
              <a:rPr lang="en-US" dirty="0" smtClean="0"/>
              <a:t>: </a:t>
            </a:r>
            <a:r>
              <a:rPr lang="en-US" sz="1600" b="1" dirty="0" smtClean="0"/>
              <a:t>How many brands are offering each type of </a:t>
            </a:r>
            <a:r>
              <a:rPr lang="en-US" sz="1600" b="1" dirty="0" err="1" smtClean="0"/>
              <a:t>saree</a:t>
            </a:r>
            <a:endParaRPr lang="en-US" sz="1600" b="1" dirty="0" smtClean="0"/>
          </a:p>
          <a:p>
            <a:r>
              <a:rPr lang="en-US" sz="1800" b="1" dirty="0" smtClean="0">
                <a:solidFill>
                  <a:srgbClr val="00B050"/>
                </a:solidFill>
              </a:rPr>
              <a:t>Insight</a:t>
            </a:r>
            <a:r>
              <a:rPr lang="en-US" dirty="0" smtClean="0"/>
              <a:t>: </a:t>
            </a:r>
            <a:r>
              <a:rPr lang="en-US" b="1" dirty="0" err="1" smtClean="0"/>
              <a:t>Bollywood</a:t>
            </a:r>
            <a:r>
              <a:rPr lang="en-US" b="1" dirty="0" smtClean="0"/>
              <a:t> type is</a:t>
            </a:r>
            <a:r>
              <a:rPr lang="en-US" sz="1600" b="1" i="1" dirty="0" smtClean="0"/>
              <a:t> offered by 136 Brands</a:t>
            </a:r>
            <a:endParaRPr lang="en-US" sz="1600" b="1" dirty="0" smtClean="0"/>
          </a:p>
          <a:p>
            <a:r>
              <a:rPr lang="en-US" sz="1800" b="1" dirty="0" smtClean="0">
                <a:solidFill>
                  <a:srgbClr val="00B050"/>
                </a:solidFill>
              </a:rPr>
              <a:t>Why it matters</a:t>
            </a:r>
            <a:r>
              <a:rPr lang="en-US" dirty="0" smtClean="0"/>
              <a:t>: </a:t>
            </a:r>
            <a:r>
              <a:rPr lang="en-US" b="1" dirty="0" smtClean="0"/>
              <a:t>Shows which type of </a:t>
            </a:r>
            <a:r>
              <a:rPr lang="en-US" b="1" dirty="0" err="1" smtClean="0"/>
              <a:t>sarees</a:t>
            </a:r>
            <a:r>
              <a:rPr lang="en-US" b="1" dirty="0" smtClean="0"/>
              <a:t> are offered by more Brands </a:t>
            </a:r>
            <a:endParaRPr lang="en-US" sz="1600" b="1" dirty="0"/>
          </a:p>
        </p:txBody>
      </p:sp>
      <p:sp>
        <p:nvSpPr>
          <p:cNvPr id="6" name="Rectangle 5"/>
          <p:cNvSpPr/>
          <p:nvPr/>
        </p:nvSpPr>
        <p:spPr>
          <a:xfrm>
            <a:off x="3886200" y="304800"/>
            <a:ext cx="44598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Count of Brand by Types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0"/>
            <a:ext cx="4429744" cy="23244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86400" y="2438400"/>
            <a:ext cx="6477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What it shows</a:t>
            </a:r>
            <a:r>
              <a:rPr lang="en-US" dirty="0" smtClean="0"/>
              <a:t>: </a:t>
            </a:r>
            <a:r>
              <a:rPr lang="en-US" sz="1600" dirty="0" smtClean="0"/>
              <a:t>How many brands use each color in their </a:t>
            </a:r>
            <a:r>
              <a:rPr lang="en-US" sz="1600" dirty="0" err="1" smtClean="0"/>
              <a:t>sarees</a:t>
            </a:r>
            <a:r>
              <a:rPr lang="en-US" dirty="0" smtClean="0"/>
              <a:t>.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Insight</a:t>
            </a:r>
            <a:r>
              <a:rPr lang="en-US" sz="1600" dirty="0" smtClean="0"/>
              <a:t>: </a:t>
            </a:r>
            <a:r>
              <a:rPr lang="en-US" sz="1600" i="1" dirty="0" smtClean="0"/>
              <a:t>Purple</a:t>
            </a:r>
            <a:r>
              <a:rPr lang="en-US" sz="1600" dirty="0" smtClean="0"/>
              <a:t>, </a:t>
            </a:r>
            <a:r>
              <a:rPr lang="en-US" sz="1600" i="1" dirty="0" smtClean="0"/>
              <a:t>Black</a:t>
            </a:r>
            <a:r>
              <a:rPr lang="en-US" sz="1600" dirty="0" smtClean="0"/>
              <a:t>, and </a:t>
            </a:r>
            <a:r>
              <a:rPr lang="en-US" sz="1600" i="1" dirty="0" smtClean="0"/>
              <a:t>Multicolor</a:t>
            </a:r>
            <a:r>
              <a:rPr lang="en-US" sz="1600" dirty="0" smtClean="0"/>
              <a:t> are used by many brands—indicating popularity.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Why it matters</a:t>
            </a:r>
            <a:r>
              <a:rPr lang="en-US" dirty="0" smtClean="0"/>
              <a:t>: </a:t>
            </a:r>
            <a:r>
              <a:rPr lang="en-US" sz="1600" dirty="0" smtClean="0"/>
              <a:t>Color trends are crucial for marketing and inventory decisions.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886200" y="228600"/>
            <a:ext cx="39260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Count of Brand by Colors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37812" y="1299172"/>
            <a:ext cx="70074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 ? (B-tech or M-tech)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you want to learn Data Science</a:t>
            </a:r>
            <a:endParaRPr sz="1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 b="1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work experience</a:t>
            </a:r>
          </a:p>
        </p:txBody>
      </p:sp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0" i="0" u="none" strike="noStrike" cap="none">
                <a:solidFill>
                  <a:srgbClr val="FF0000"/>
                </a:solidFill>
                <a:latin typeface="Lato Black"/>
                <a:ea typeface="Lato Black"/>
                <a:cs typeface="Lato Black"/>
                <a:sym typeface="Lato Black"/>
              </a:rPr>
              <a:t>About me</a:t>
            </a:r>
            <a:endParaRPr sz="1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4495800" cy="35814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05400" y="2667000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What it shows</a:t>
            </a:r>
            <a:r>
              <a:rPr lang="en-US" sz="1600" dirty="0" smtClean="0"/>
              <a:t>: Number of discount entries per brand.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Insight</a:t>
            </a:r>
            <a:r>
              <a:rPr lang="en-US" sz="1600" dirty="0" smtClean="0">
                <a:solidFill>
                  <a:srgbClr val="00B050"/>
                </a:solidFill>
              </a:rPr>
              <a:t>: </a:t>
            </a:r>
            <a:r>
              <a:rPr lang="en-US" sz="1600" i="1" dirty="0" err="1" smtClean="0"/>
              <a:t>KanjiQueen</a:t>
            </a:r>
            <a:r>
              <a:rPr lang="en-US" sz="1600" dirty="0" smtClean="0"/>
              <a:t>, </a:t>
            </a:r>
            <a:r>
              <a:rPr lang="en-US" sz="1600" i="1" dirty="0" err="1" smtClean="0"/>
              <a:t>Leelavati</a:t>
            </a:r>
            <a:r>
              <a:rPr lang="en-US" sz="1600" dirty="0" smtClean="0"/>
              <a:t>, and </a:t>
            </a:r>
            <a:r>
              <a:rPr lang="en-US" sz="1600" i="1" dirty="0" smtClean="0"/>
              <a:t>AVANTIKA FASHION</a:t>
            </a:r>
            <a:r>
              <a:rPr lang="en-US" sz="1600" dirty="0" smtClean="0"/>
              <a:t> appear to offer frequent discounts.</a:t>
            </a:r>
          </a:p>
          <a:p>
            <a:r>
              <a:rPr lang="en-US" sz="1600" b="1" dirty="0" smtClean="0">
                <a:solidFill>
                  <a:srgbClr val="00B050"/>
                </a:solidFill>
              </a:rPr>
              <a:t>Why it matters</a:t>
            </a:r>
            <a:r>
              <a:rPr lang="en-US" sz="1600" dirty="0" smtClean="0"/>
              <a:t>: Brands with frequent discounts might be using price as a key promotional tool.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429000" y="381000"/>
            <a:ext cx="6099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Count of </a:t>
            </a:r>
            <a:r>
              <a:rPr lang="en-US" sz="2400" b="1" dirty="0" err="1" smtClean="0">
                <a:solidFill>
                  <a:srgbClr val="FF0000"/>
                </a:solidFill>
              </a:rPr>
              <a:t>Discount_Percentage</a:t>
            </a:r>
            <a:r>
              <a:rPr lang="en-US" sz="2400" b="1" dirty="0" smtClean="0">
                <a:solidFill>
                  <a:srgbClr val="FF0000"/>
                </a:solidFill>
              </a:rPr>
              <a:t> by Brand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2724530" cy="281026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267200" y="2286000"/>
            <a:ext cx="7086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Average of Actual Price</a:t>
            </a:r>
            <a:r>
              <a:rPr lang="en-US" sz="1600" dirty="0" smtClean="0"/>
              <a:t>: ₹2.86K – The average price across all </a:t>
            </a:r>
            <a:r>
              <a:rPr lang="en-US" sz="1600" dirty="0" err="1" smtClean="0"/>
              <a:t>sarees</a:t>
            </a:r>
            <a:r>
              <a:rPr lang="en-US" dirty="0" smtClean="0"/>
              <a:t>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First Discount Percentage</a:t>
            </a:r>
            <a:r>
              <a:rPr lang="en-US" dirty="0" smtClean="0">
                <a:solidFill>
                  <a:srgbClr val="00B05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21% – A likely starting discount across brands.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Sum of Discount</a:t>
            </a:r>
            <a:r>
              <a:rPr lang="en-US" dirty="0" smtClean="0"/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₹444K – The total cumulative discount from all products.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Why it matters</a:t>
            </a:r>
            <a:r>
              <a:rPr lang="en-US" dirty="0" smtClean="0"/>
              <a:t>: </a:t>
            </a:r>
            <a:r>
              <a:rPr lang="en-US" sz="1600" dirty="0" smtClean="0"/>
              <a:t>These KPIs give a quick, high-level view of overall pricing and promotional strategies.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4572000" y="381000"/>
            <a:ext cx="19014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KPI Cards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228599"/>
            <a:ext cx="11353800" cy="594360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609600"/>
            <a:ext cx="1112520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Dashboard Overview</a:t>
            </a:r>
          </a:p>
          <a:p>
            <a:r>
              <a:rPr lang="en-US" dirty="0" smtClean="0"/>
              <a:t>This interactive Power BI dashboard provides a comprehensive analysis of </a:t>
            </a:r>
            <a:r>
              <a:rPr lang="en-US" dirty="0" err="1" smtClean="0"/>
              <a:t>saree</a:t>
            </a:r>
            <a:r>
              <a:rPr lang="en-US" dirty="0" smtClean="0"/>
              <a:t> products listed on </a:t>
            </a:r>
            <a:r>
              <a:rPr lang="en-US" dirty="0" err="1" smtClean="0"/>
              <a:t>Flipkart</a:t>
            </a:r>
            <a:r>
              <a:rPr lang="en-US" dirty="0" smtClean="0"/>
              <a:t>, extracted through web scraping. It visualizes key patterns in </a:t>
            </a:r>
            <a:r>
              <a:rPr lang="en-US" b="1" dirty="0" smtClean="0"/>
              <a:t>pricing</a:t>
            </a:r>
            <a:r>
              <a:rPr lang="en-US" dirty="0" smtClean="0"/>
              <a:t>, </a:t>
            </a:r>
            <a:r>
              <a:rPr lang="en-US" b="1" dirty="0" smtClean="0"/>
              <a:t>discounting</a:t>
            </a:r>
            <a:r>
              <a:rPr lang="en-US" dirty="0" smtClean="0"/>
              <a:t>, </a:t>
            </a:r>
            <a:r>
              <a:rPr lang="en-US" b="1" dirty="0" smtClean="0"/>
              <a:t>brand variety</a:t>
            </a:r>
            <a:r>
              <a:rPr lang="en-US" dirty="0" smtClean="0"/>
              <a:t>, </a:t>
            </a:r>
            <a:r>
              <a:rPr lang="en-US" b="1" dirty="0" smtClean="0"/>
              <a:t>color popularity</a:t>
            </a:r>
            <a:r>
              <a:rPr lang="en-US" dirty="0" smtClean="0"/>
              <a:t>, and </a:t>
            </a:r>
            <a:r>
              <a:rPr lang="en-US" b="1" dirty="0" smtClean="0"/>
              <a:t>product types</a:t>
            </a:r>
            <a:r>
              <a:rPr lang="en-US" dirty="0" smtClean="0"/>
              <a:t> to uncover market trends and consumer preferences.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Key Components of the Dashboard:</a:t>
            </a:r>
          </a:p>
          <a:p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Minimum Actual Price by Brand and Color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Identifies affordable brands and popular color combinations.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Brand Count by </a:t>
            </a:r>
            <a:r>
              <a:rPr lang="en-US" b="1" dirty="0" err="1" smtClean="0">
                <a:solidFill>
                  <a:srgbClr val="00B050"/>
                </a:solidFill>
              </a:rPr>
              <a:t>Saree</a:t>
            </a:r>
            <a:r>
              <a:rPr lang="en-US" b="1" dirty="0" smtClean="0">
                <a:solidFill>
                  <a:srgbClr val="00B050"/>
                </a:solidFill>
              </a:rPr>
              <a:t> Type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Reveals which </a:t>
            </a:r>
            <a:r>
              <a:rPr lang="en-US" dirty="0" err="1" smtClean="0"/>
              <a:t>saree</a:t>
            </a:r>
            <a:r>
              <a:rPr lang="en-US" dirty="0" smtClean="0"/>
              <a:t> types (e.g., </a:t>
            </a:r>
            <a:r>
              <a:rPr lang="en-US" dirty="0" err="1" smtClean="0"/>
              <a:t>Bollywood</a:t>
            </a:r>
            <a:r>
              <a:rPr lang="en-US" dirty="0" smtClean="0"/>
              <a:t>, </a:t>
            </a:r>
            <a:r>
              <a:rPr lang="en-US" dirty="0" err="1" smtClean="0"/>
              <a:t>Kanjivaram</a:t>
            </a:r>
            <a:r>
              <a:rPr lang="en-US" dirty="0" smtClean="0"/>
              <a:t>) are most common among sellers.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Color Variations by Brand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Highlights which brands offer the widest color choices.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Color Popularity Across Brands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Shows the most frequently used colors in the </a:t>
            </a:r>
            <a:r>
              <a:rPr lang="en-US" dirty="0" err="1" smtClean="0"/>
              <a:t>saree</a:t>
            </a:r>
            <a:r>
              <a:rPr lang="en-US" dirty="0" smtClean="0"/>
              <a:t> segment.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Discount Distribution by Brand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Analyzes which brands offer the most discounts and how frequently.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KPI Cards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→ Show average actual price, average discount percentage, and total discounts offered across listings.</a:t>
            </a:r>
          </a:p>
          <a:p>
            <a:r>
              <a:rPr lang="en-US" b="1" dirty="0" smtClean="0">
                <a:solidFill>
                  <a:srgbClr val="00B0F0"/>
                </a:solidFill>
              </a:rPr>
              <a:t>Purpose &amp; Business Value:</a:t>
            </a:r>
          </a:p>
          <a:p>
            <a:r>
              <a:rPr lang="en-US" dirty="0" smtClean="0"/>
              <a:t>To understand </a:t>
            </a:r>
            <a:r>
              <a:rPr lang="en-US" b="1" dirty="0" smtClean="0"/>
              <a:t>consumer demand patterns</a:t>
            </a:r>
            <a:r>
              <a:rPr lang="en-US" dirty="0" smtClean="0"/>
              <a:t>, such as preferred </a:t>
            </a:r>
            <a:r>
              <a:rPr lang="en-US" dirty="0" err="1" smtClean="0"/>
              <a:t>saree</a:t>
            </a:r>
            <a:r>
              <a:rPr lang="en-US" dirty="0" smtClean="0"/>
              <a:t> types and colors.</a:t>
            </a:r>
          </a:p>
          <a:p>
            <a:r>
              <a:rPr lang="en-US" dirty="0" smtClean="0"/>
              <a:t>To assess </a:t>
            </a:r>
            <a:r>
              <a:rPr lang="en-US" b="1" dirty="0" smtClean="0"/>
              <a:t>competitor pricing and discount strategies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support </a:t>
            </a:r>
            <a:r>
              <a:rPr lang="en-US" b="1" dirty="0" smtClean="0"/>
              <a:t>inventory planning, marketing campaigns</a:t>
            </a:r>
            <a:r>
              <a:rPr lang="en-US" dirty="0" smtClean="0"/>
              <a:t>, and </a:t>
            </a:r>
            <a:r>
              <a:rPr lang="en-US" b="1" dirty="0" smtClean="0"/>
              <a:t>pricing optimization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 enable </a:t>
            </a:r>
            <a:r>
              <a:rPr lang="en-US" b="1" dirty="0" smtClean="0"/>
              <a:t>data-driven decisions</a:t>
            </a:r>
            <a:r>
              <a:rPr lang="en-US" dirty="0" smtClean="0"/>
              <a:t> for enhancing customer satisfaction and boosting sales in the online </a:t>
            </a:r>
            <a:r>
              <a:rPr lang="en-US" dirty="0" err="1" smtClean="0"/>
              <a:t>saree</a:t>
            </a:r>
            <a:r>
              <a:rPr lang="en-US" dirty="0" smtClean="0"/>
              <a:t> market.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48200" y="228600"/>
            <a:ext cx="21034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Challenges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1000" y="1295400"/>
            <a:ext cx="33345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00B050"/>
                </a:solidFill>
              </a:rPr>
              <a:t>Web Scraping Challenges</a:t>
            </a:r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8148" y="1905000"/>
            <a:ext cx="874149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Website Structure Complexity</a:t>
            </a:r>
            <a:r>
              <a:rPr lang="en-US" dirty="0" smtClean="0">
                <a:solidFill>
                  <a:srgbClr val="0070C0"/>
                </a:solidFill>
              </a:rPr>
              <a:t>:</a:t>
            </a:r>
            <a:r>
              <a:rPr lang="en-US" dirty="0" smtClean="0"/>
              <a:t> </a:t>
            </a:r>
            <a:r>
              <a:rPr lang="en-US" sz="1600" dirty="0" err="1" smtClean="0"/>
              <a:t>Flipkart's</a:t>
            </a:r>
            <a:r>
              <a:rPr lang="en-US" sz="1600" dirty="0" smtClean="0"/>
              <a:t> dynamic content and complex HTML might make it </a:t>
            </a:r>
          </a:p>
          <a:p>
            <a:r>
              <a:rPr lang="en-US" sz="1600" dirty="0" smtClean="0"/>
              <a:t>                                                    hard to extract consistent data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2514600"/>
            <a:ext cx="100584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Incomplete or Missing Data</a:t>
            </a:r>
            <a:r>
              <a:rPr lang="en-US" sz="1600" dirty="0" smtClean="0">
                <a:solidFill>
                  <a:srgbClr val="0070C0"/>
                </a:solidFill>
              </a:rPr>
              <a:t>: </a:t>
            </a:r>
            <a:r>
              <a:rPr lang="en-US" sz="1600" dirty="0" smtClean="0"/>
              <a:t>Not all products may have all fields (e.g., missing discount info), </a:t>
            </a:r>
          </a:p>
          <a:p>
            <a:r>
              <a:rPr lang="en-US" sz="1600" dirty="0" smtClean="0"/>
              <a:t>                                                requiring handling of null values.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3200400"/>
            <a:ext cx="41056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B050"/>
                </a:solidFill>
              </a:rPr>
              <a:t>Data Cleaning &amp; Preparation Challenges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3657600"/>
            <a:ext cx="79399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        </a:t>
            </a:r>
            <a:r>
              <a:rPr lang="en-US" sz="1600" b="1" dirty="0" smtClean="0">
                <a:solidFill>
                  <a:srgbClr val="0070C0"/>
                </a:solidFill>
              </a:rPr>
              <a:t>Duplicate and Irrelevant Entries</a:t>
            </a:r>
            <a:r>
              <a:rPr lang="en-US" sz="1600" dirty="0" smtClean="0"/>
              <a:t>: Required filtering to ensure accurate analysis.</a:t>
            </a:r>
            <a:endParaRPr lang="en-US" sz="1600" dirty="0"/>
          </a:p>
        </p:txBody>
      </p:sp>
      <p:sp>
        <p:nvSpPr>
          <p:cNvPr id="8" name="Rectangle 7"/>
          <p:cNvSpPr/>
          <p:nvPr/>
        </p:nvSpPr>
        <p:spPr>
          <a:xfrm>
            <a:off x="304800" y="4191000"/>
            <a:ext cx="1021625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rgbClr val="0070C0"/>
                </a:solidFill>
              </a:rPr>
              <a:t>       Data Type Conversions</a:t>
            </a:r>
            <a:r>
              <a:rPr lang="en-US" sz="1600" dirty="0" smtClean="0"/>
              <a:t>: Prices and discount values needed conversion from strings to numeric formats, </a:t>
            </a:r>
          </a:p>
          <a:p>
            <a:r>
              <a:rPr lang="en-US" sz="1600" dirty="0" smtClean="0"/>
              <a:t>                                                 which can be error-prone.</a:t>
            </a:r>
            <a:endParaRPr lang="en-US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0400" y="381000"/>
            <a:ext cx="57999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Insights and Business Decisions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800" y="1066800"/>
            <a:ext cx="41713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Affordable Brands Attract More Interest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" y="1524000"/>
            <a:ext cx="529664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High Demand for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Bollywood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and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Kanjivaram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Types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981200"/>
            <a:ext cx="6477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Purple, Black, and Multicolor Are Leading Color Trends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2438400"/>
            <a:ext cx="754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Brands with Greater Color Variety Are More Competitive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4800" y="2895600"/>
            <a:ext cx="48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Discounts Are a Key Purchase Driver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3276600"/>
            <a:ext cx="5181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  Pricing Sweet Spot and Discount Strategy</a:t>
            </a:r>
            <a:endParaRPr 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 smtClean="0">
                <a:solidFill>
                  <a:srgbClr val="FF0000"/>
                </a:solidFill>
              </a:rPr>
              <a:t>Agenda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684880" y="191903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indent="-228600">
              <a:spcBef>
                <a:spcPts val="0"/>
              </a:spcBef>
              <a:buSzPct val="100000"/>
            </a:pPr>
            <a:r>
              <a:rPr lang="en-IN" b="1" smtClean="0"/>
              <a:t>    Business </a:t>
            </a:r>
            <a:r>
              <a:rPr lang="en-IN" b="1" dirty="0"/>
              <a:t>Problem and Use case domain understanding(If Required) </a:t>
            </a:r>
            <a:endParaRPr dirty="0"/>
          </a:p>
          <a:p>
            <a:pPr marL="228600" indent="-228600">
              <a:buSzPct val="100000"/>
            </a:pPr>
            <a:r>
              <a:rPr lang="en-IN" b="1" dirty="0" smtClean="0"/>
              <a:t>    Objective </a:t>
            </a:r>
            <a:r>
              <a:rPr lang="en-IN" b="1" dirty="0"/>
              <a:t>of the Project</a:t>
            </a:r>
            <a:endParaRPr dirty="0"/>
          </a:p>
          <a:p>
            <a:pPr marL="228600" indent="-228600">
              <a:buSzPct val="100000"/>
            </a:pPr>
            <a:r>
              <a:rPr lang="en-IN" b="1" dirty="0" smtClean="0"/>
              <a:t>    Web </a:t>
            </a:r>
            <a:r>
              <a:rPr lang="en-IN" b="1" dirty="0"/>
              <a:t>Scraping – Details (Websites, Processor you followed) </a:t>
            </a:r>
            <a:endParaRPr dirty="0"/>
          </a:p>
          <a:p>
            <a:pPr marL="228600" indent="-228600">
              <a:buSzPct val="100000"/>
            </a:pPr>
            <a:r>
              <a:rPr lang="en-IN" b="1" dirty="0" smtClean="0"/>
              <a:t>    Summary </a:t>
            </a:r>
            <a:r>
              <a:rPr lang="en-IN" b="1" dirty="0"/>
              <a:t>of the Data </a:t>
            </a:r>
            <a:endParaRPr b="1" dirty="0"/>
          </a:p>
          <a:p>
            <a:pPr marL="514350" indent="-514350" algn="just">
              <a:buSzPct val="100000"/>
            </a:pPr>
            <a:r>
              <a:rPr lang="en-IN" b="1" i="1" dirty="0" smtClean="0"/>
              <a:t>Web Scraping</a:t>
            </a:r>
            <a:endParaRPr dirty="0"/>
          </a:p>
          <a:p>
            <a:pPr marL="514350" indent="-514350" algn="just">
              <a:buSzPct val="100000"/>
            </a:pPr>
            <a:r>
              <a:rPr lang="en-IN" b="1" i="1" dirty="0" smtClean="0"/>
              <a:t>Data Cleaning and Data </a:t>
            </a:r>
            <a:r>
              <a:rPr lang="en-IN" b="1" i="1" dirty="0"/>
              <a:t>Manipulation Steps</a:t>
            </a:r>
            <a:endParaRPr dirty="0"/>
          </a:p>
          <a:p>
            <a:pPr marL="514350" indent="-514350" algn="just">
              <a:buSzPct val="100000"/>
            </a:pPr>
            <a:r>
              <a:rPr lang="en-IN" b="1" i="1" dirty="0" smtClean="0"/>
              <a:t>Data Analysis</a:t>
            </a:r>
            <a:endParaRPr dirty="0"/>
          </a:p>
          <a:p>
            <a:pPr marL="514350" indent="-514350" algn="just">
              <a:buSzPct val="100000"/>
            </a:pPr>
            <a:r>
              <a:rPr lang="en-IN" b="1" i="1" dirty="0" smtClean="0"/>
              <a:t>Data Visualization</a:t>
            </a:r>
            <a:endParaRPr b="1" dirty="0"/>
          </a:p>
          <a:p>
            <a:pPr marL="228600" indent="-228600">
              <a:buSzPct val="100000"/>
            </a:pPr>
            <a:r>
              <a:rPr lang="en-IN" b="1" dirty="0" smtClean="0"/>
              <a:t>    Observation</a:t>
            </a:r>
            <a:endParaRPr dirty="0"/>
          </a:p>
          <a:p>
            <a:pPr marL="228600" indent="-228600">
              <a:buSzPct val="100000"/>
            </a:pPr>
            <a:r>
              <a:rPr lang="en-IN" b="1" dirty="0" smtClean="0"/>
              <a:t>    Challenges</a:t>
            </a:r>
            <a:endParaRPr dirty="0"/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381000"/>
            <a:ext cx="11125200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buClr>
                <a:schemeClr val="dk1"/>
              </a:buClr>
              <a:buSzPct val="100000"/>
            </a:pPr>
            <a:r>
              <a:rPr lang="en-US" sz="3200" b="1" dirty="0" smtClean="0">
                <a:solidFill>
                  <a:srgbClr val="FF0000"/>
                </a:solidFill>
              </a:rPr>
              <a:t>Business Problem and Use case domain understanding 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1371600"/>
            <a:ext cx="9372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00B050"/>
                </a:solidFill>
              </a:rPr>
              <a:t>Problem statement:</a:t>
            </a:r>
            <a:endParaRPr lang="en-US" sz="2800" b="1" u="sng" dirty="0" smtClean="0">
              <a:solidFill>
                <a:srgbClr val="FF0000"/>
              </a:solidFill>
            </a:endParaRPr>
          </a:p>
          <a:p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Analyzing pricing, discounts, and product features in the online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saree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8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market.The</a:t>
            </a:r>
            <a:r>
              <a:rPr lang="en-US" sz="28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cs typeface="Calibri" pitchFamily="34" charset="0"/>
              </a:rPr>
              <a:t> goal is to uncover trends that guide better business, pricing, and marketing strategies.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85800" y="1219200"/>
            <a:ext cx="11125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28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Collection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2800" b="1" u="sng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Source 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E-COMMERCE </a:t>
            </a:r>
            <a:r>
              <a:rPr lang="en-US" sz="1800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PLATFORM      </a:t>
            </a:r>
            <a:endParaRPr lang="en-US" sz="1800" b="1" dirty="0" smtClean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</a:rPr>
              <a:t>libraries Used </a:t>
            </a:r>
            <a:r>
              <a:rPr lang="en-US" sz="1800" b="1" dirty="0" smtClean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  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requests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BeautifulSoup</a:t>
            </a: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</a:t>
            </a:r>
            <a:r>
              <a:rPr lang="en-US" sz="1800" dirty="0" err="1" smtClean="0">
                <a:solidFill>
                  <a:schemeClr val="accent1">
                    <a:lumMod val="75000"/>
                  </a:schemeClr>
                </a:solidFill>
              </a:rPr>
              <a:t>RegEx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>
                <a:solidFill>
                  <a:schemeClr val="accent1">
                    <a:lumMod val="75000"/>
                  </a:schemeClr>
                </a:solidFill>
              </a:rPr>
              <a:t>  pandas</a:t>
            </a:r>
            <a:endParaRPr lang="en-US" sz="1800" dirty="0" smtClean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b="1" dirty="0" smtClean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 Data Fields Extracted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Brand, Design, Type, Fabric, Price, Actual Price, Discount, Percentage, </a:t>
            </a:r>
            <a:r>
              <a:rPr lang="en-US" sz="1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DiscountPrice</a:t>
            </a:r>
            <a:r>
              <a:rPr lang="en-US" sz="1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Color</a:t>
            </a:r>
          </a:p>
        </p:txBody>
      </p:sp>
      <p:pic>
        <p:nvPicPr>
          <p:cNvPr id="4" name="Picture 3" descr="flip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828800"/>
            <a:ext cx="83820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EGE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657600"/>
            <a:ext cx="914401" cy="990601"/>
          </a:xfrm>
          <a:prstGeom prst="rect">
            <a:avLst/>
          </a:prstGeom>
        </p:spPr>
      </p:pic>
      <p:pic>
        <p:nvPicPr>
          <p:cNvPr id="6" name="Picture 5" descr="beau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90800"/>
            <a:ext cx="914400" cy="838200"/>
          </a:xfrm>
          <a:prstGeom prst="rect">
            <a:avLst/>
          </a:prstGeom>
        </p:spPr>
      </p:pic>
      <p:pic>
        <p:nvPicPr>
          <p:cNvPr id="7" name="Picture 6" descr="panda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5105400"/>
            <a:ext cx="914400" cy="914400"/>
          </a:xfrm>
          <a:prstGeom prst="rect">
            <a:avLst/>
          </a:prstGeom>
        </p:spPr>
      </p:pic>
      <p:pic>
        <p:nvPicPr>
          <p:cNvPr id="8" name="Picture 7" descr="REQU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371600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114800" y="1447800"/>
            <a:ext cx="51010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Requests :       </a:t>
            </a:r>
            <a:r>
              <a:rPr lang="en-US" b="1" dirty="0" smtClean="0"/>
              <a:t>Fetched the HTML content from web pages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114800" y="27432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BeautifulSoup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b="1" dirty="0" smtClean="0"/>
              <a:t>Parsing and Extracting content from HTML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4114800" y="4038600"/>
            <a:ext cx="509626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solidFill>
                  <a:srgbClr val="00B050"/>
                </a:solidFill>
              </a:rPr>
              <a:t>RegEx</a:t>
            </a:r>
            <a:r>
              <a:rPr lang="en-US" b="1" dirty="0" smtClean="0">
                <a:solidFill>
                  <a:srgbClr val="00B050"/>
                </a:solidFill>
              </a:rPr>
              <a:t> :              </a:t>
            </a:r>
            <a:r>
              <a:rPr lang="en-US" b="1" dirty="0" smtClean="0"/>
              <a:t>Regular expressions for pattern matching</a:t>
            </a:r>
            <a:endParaRPr lang="en-US" b="1" dirty="0"/>
          </a:p>
        </p:txBody>
      </p:sp>
      <p:sp>
        <p:nvSpPr>
          <p:cNvPr id="12" name="Rectangle 11"/>
          <p:cNvSpPr/>
          <p:nvPr/>
        </p:nvSpPr>
        <p:spPr>
          <a:xfrm>
            <a:off x="4114800" y="5410200"/>
            <a:ext cx="50417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pandas :            </a:t>
            </a:r>
            <a:r>
              <a:rPr lang="en-US" b="1" dirty="0" smtClean="0"/>
              <a:t>For storing and analyzing structured data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29200" y="0"/>
            <a:ext cx="18437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LIBRARIES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24400" y="304800"/>
            <a:ext cx="26629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Data Overview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0" y="1676400"/>
            <a:ext cx="102108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This Dataset is collected through WEB SCRAPPING using Python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Having 760 records and 8 features/columns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It has 2 Numerical Columns and 6 Categorical Columns 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It has the information like brand name, color, type, discount, price etc..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</a:t>
            </a:r>
            <a:r>
              <a:rPr lang="en-US" sz="2000" b="1" u="sng" dirty="0" smtClean="0">
                <a:solidFill>
                  <a:srgbClr val="00B050"/>
                </a:solidFill>
              </a:rPr>
              <a:t>Key Features:</a:t>
            </a:r>
          </a:p>
          <a:p>
            <a:pPr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Font typeface="Arial" pitchFamily="34" charset="0"/>
              <a:buChar char="•"/>
            </a:pPr>
            <a:r>
              <a:rPr lang="en-US" sz="2000" b="1" dirty="0" smtClean="0"/>
              <a:t>  Brand,Design,Type,Fabric,Color,ActualPrice,DiscountPercentage,DiscountPrice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inal_ta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571101"/>
            <a:ext cx="8811855" cy="571579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9200" y="1600200"/>
            <a:ext cx="93726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 smtClean="0">
                <a:solidFill>
                  <a:srgbClr val="FF0000"/>
                </a:solidFill>
              </a:rPr>
              <a:t>Data Cleaning</a:t>
            </a:r>
          </a:p>
          <a:p>
            <a:endParaRPr lang="en-US" sz="2800" b="1" u="sng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Removed duplicates and irrelevant entries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Handled missing values</a:t>
            </a:r>
          </a:p>
          <a:p>
            <a:endParaRPr lang="en-US" sz="1800" dirty="0" smtClean="0"/>
          </a:p>
          <a:p>
            <a:pPr>
              <a:buFont typeface="Arial" pitchFamily="34" charset="0"/>
              <a:buChar char="•"/>
            </a:pPr>
            <a:r>
              <a:rPr lang="en-US" sz="1800" dirty="0" smtClean="0"/>
              <a:t> Converted price and discount to numeric format for analysis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822</Words>
  <Application>Microsoft Office PowerPoint</Application>
  <PresentationFormat>Custom</PresentationFormat>
  <Paragraphs>124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Lato Black</vt:lpstr>
      <vt:lpstr>Libre Baskerville</vt:lpstr>
      <vt:lpstr>Office Theme</vt:lpstr>
      <vt:lpstr>Slide 1</vt:lpstr>
      <vt:lpstr>Slide 2</vt:lpstr>
      <vt:lpstr>Agenda 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Raghu Ram Aduri</dc:creator>
  <cp:lastModifiedBy>Dell</cp:lastModifiedBy>
  <cp:revision>57</cp:revision>
  <dcterms:created xsi:type="dcterms:W3CDTF">2021-02-16T05:19:01Z</dcterms:created>
  <dcterms:modified xsi:type="dcterms:W3CDTF">2025-05-10T09:21:08Z</dcterms:modified>
</cp:coreProperties>
</file>