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693c22bf2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693c22bf2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93c22bf2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693c22bf2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693c22bf2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693c22bf2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93c22bf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93c22bf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93c22bf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93c22bf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693c22bf2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693c22bf2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93c22bf2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93c22bf2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93c22bf2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93c22bf2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93c22bf2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93c22bf2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693c22bf2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693c22bf2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693c22bf2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693c22bf2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investopedia.com/articles/investing/112514/monte-carlo-simulation-basics.asp" TargetMode="External"/><Relationship Id="rId4" Type="http://schemas.openxmlformats.org/officeDocument/2006/relationships/hyperlink" Target="https://www.investopedia.com/articles/investing/112514/monte-carlo-simulation-basics.asp" TargetMode="External"/><Relationship Id="rId5" Type="http://schemas.openxmlformats.org/officeDocument/2006/relationships/hyperlink" Target="https://www.investopedia.com/terms/m/montecarlosimulation.asp" TargetMode="External"/><Relationship Id="rId6" Type="http://schemas.openxmlformats.org/officeDocument/2006/relationships/hyperlink" Target="https://github.com/Gustrigos/Stochastic-Modeling" TargetMode="External"/><Relationship Id="rId7" Type="http://schemas.openxmlformats.org/officeDocument/2006/relationships/hyperlink" Target="https://colab.research.google.com/drive/1cN3Zc08udsTJMKoxfSWIfwhL4EbKm1ZD?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Stochastic Modelling For Stock Price Forecasting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Monte Carlo simulations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96" name="Google Shape;196;p22"/>
          <p:cNvSpPr txBox="1"/>
          <p:nvPr>
            <p:ph idx="1" type="body"/>
          </p:nvPr>
        </p:nvSpPr>
        <p:spPr>
          <a:xfrm>
            <a:off x="1158475" y="1233763"/>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a:t>
            </a:r>
            <a:r>
              <a:rPr lang="en"/>
              <a:t>)        For Apple  data</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97" name="Google Shape;197;p22"/>
          <p:cNvSpPr txBox="1"/>
          <p:nvPr/>
        </p:nvSpPr>
        <p:spPr>
          <a:xfrm>
            <a:off x="1297500" y="3828700"/>
            <a:ext cx="452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D4D4D4"/>
                </a:solidFill>
                <a:latin typeface="Courier New"/>
                <a:ea typeface="Courier New"/>
                <a:cs typeface="Courier New"/>
                <a:sym typeface="Courier New"/>
              </a:rPr>
              <a:t>Apple</a:t>
            </a:r>
            <a:endParaRPr sz="1050">
              <a:solidFill>
                <a:srgbClr val="D4D4D4"/>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D4D4D4"/>
                </a:solidFill>
                <a:latin typeface="Courier New"/>
                <a:ea typeface="Courier New"/>
                <a:cs typeface="Courier New"/>
                <a:sym typeface="Courier New"/>
              </a:rPr>
              <a:t>Days: 100</a:t>
            </a:r>
            <a:endParaRPr sz="1050">
              <a:solidFill>
                <a:srgbClr val="D4D4D4"/>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D4D4D4"/>
                </a:solidFill>
                <a:latin typeface="Courier New"/>
                <a:ea typeface="Courier New"/>
                <a:cs typeface="Courier New"/>
                <a:sym typeface="Courier New"/>
              </a:rPr>
              <a:t>Expected Value: $152.62</a:t>
            </a:r>
            <a:endParaRPr sz="1050">
              <a:solidFill>
                <a:srgbClr val="D4D4D4"/>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D4D4D4"/>
                </a:solidFill>
                <a:latin typeface="Courier New"/>
                <a:ea typeface="Courier New"/>
                <a:cs typeface="Courier New"/>
                <a:sym typeface="Courier New"/>
              </a:rPr>
              <a:t>Return: -5.11%</a:t>
            </a:r>
            <a:endParaRPr sz="1050">
              <a:solidFill>
                <a:srgbClr val="D4D4D4"/>
              </a:solidFill>
              <a:latin typeface="Courier New"/>
              <a:ea typeface="Courier New"/>
              <a:cs typeface="Courier New"/>
              <a:sym typeface="Courier New"/>
            </a:endParaRPr>
          </a:p>
        </p:txBody>
      </p:sp>
      <p:pic>
        <p:nvPicPr>
          <p:cNvPr id="198" name="Google Shape;198;p22"/>
          <p:cNvPicPr preferRelativeResize="0"/>
          <p:nvPr/>
        </p:nvPicPr>
        <p:blipFill>
          <a:blip r:embed="rId3">
            <a:alphaModFix/>
          </a:blip>
          <a:stretch>
            <a:fillRect/>
          </a:stretch>
        </p:blipFill>
        <p:spPr>
          <a:xfrm>
            <a:off x="1297500" y="1796300"/>
            <a:ext cx="2948300" cy="1814525"/>
          </a:xfrm>
          <a:prstGeom prst="rect">
            <a:avLst/>
          </a:prstGeom>
          <a:noFill/>
          <a:ln>
            <a:noFill/>
          </a:ln>
        </p:spPr>
      </p:pic>
      <p:pic>
        <p:nvPicPr>
          <p:cNvPr id="199" name="Google Shape;199;p22"/>
          <p:cNvPicPr preferRelativeResize="0"/>
          <p:nvPr/>
        </p:nvPicPr>
        <p:blipFill>
          <a:blip r:embed="rId4">
            <a:alphaModFix/>
          </a:blip>
          <a:stretch>
            <a:fillRect/>
          </a:stretch>
        </p:blipFill>
        <p:spPr>
          <a:xfrm>
            <a:off x="4901703" y="1796300"/>
            <a:ext cx="3295672" cy="1814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5" name="Google Shape;20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Monte Carlo simulations help to explain the impact of risk and uncertainty in prediction and forecasting models. Once we run the simulation, we can observe the distribution of values at the end date, which depends on the amount of days forecasted. The metrics for each stock, i the average return and  the risk-adjusted return are also calculated.</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 sz="1600">
                <a:latin typeface="Times New Roman"/>
                <a:ea typeface="Times New Roman"/>
                <a:cs typeface="Times New Roman"/>
                <a:sym typeface="Times New Roman"/>
              </a:rPr>
              <a:t>Disadvantage of this </a:t>
            </a:r>
            <a:r>
              <a:rPr lang="en" sz="1600">
                <a:latin typeface="Times New Roman"/>
                <a:ea typeface="Times New Roman"/>
                <a:cs typeface="Times New Roman"/>
                <a:sym typeface="Times New Roman"/>
              </a:rPr>
              <a:t>method</a:t>
            </a:r>
            <a:r>
              <a:rPr lang="en" sz="1600">
                <a:latin typeface="Times New Roman"/>
                <a:ea typeface="Times New Roman"/>
                <a:cs typeface="Times New Roman"/>
                <a:sym typeface="Times New Roman"/>
              </a:rPr>
              <a:t> is that it assumes an </a:t>
            </a:r>
            <a:r>
              <a:rPr lang="en" sz="1600">
                <a:latin typeface="Times New Roman"/>
                <a:ea typeface="Times New Roman"/>
                <a:cs typeface="Times New Roman"/>
                <a:sym typeface="Times New Roman"/>
              </a:rPr>
              <a:t>efficient</a:t>
            </a:r>
            <a:r>
              <a:rPr lang="en" sz="1600">
                <a:latin typeface="Times New Roman"/>
                <a:ea typeface="Times New Roman"/>
                <a:cs typeface="Times New Roman"/>
                <a:sym typeface="Times New Roman"/>
              </a:rPr>
              <a:t> market. It cannot </a:t>
            </a:r>
            <a:r>
              <a:rPr lang="en" sz="1600">
                <a:latin typeface="Times New Roman"/>
                <a:ea typeface="Times New Roman"/>
                <a:cs typeface="Times New Roman"/>
                <a:sym typeface="Times New Roman"/>
              </a:rPr>
              <a:t>account</a:t>
            </a:r>
            <a:r>
              <a:rPr lang="en" sz="1600">
                <a:latin typeface="Times New Roman"/>
                <a:ea typeface="Times New Roman"/>
                <a:cs typeface="Times New Roman"/>
                <a:sym typeface="Times New Roman"/>
              </a:rPr>
              <a:t> for recession or any other financial crisis due to factors such as change in company leadership or an ongoing pandemic. </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1" name="Google Shape;21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345281" lvl="0" marL="457200" rtl="0" algn="l">
              <a:spcBef>
                <a:spcPts val="0"/>
              </a:spcBef>
              <a:spcAft>
                <a:spcPts val="0"/>
              </a:spcAft>
              <a:buSzPct val="100000"/>
              <a:buFont typeface="Times New Roman"/>
              <a:buAutoNum type="arabicParenR"/>
            </a:pPr>
            <a:r>
              <a:rPr lang="en" sz="7350" u="sng">
                <a:solidFill>
                  <a:schemeClr val="hlink"/>
                </a:solidFill>
                <a:latin typeface="Times New Roman"/>
                <a:ea typeface="Times New Roman"/>
                <a:cs typeface="Times New Roman"/>
                <a:sym typeface="Times New Roman"/>
                <a:hlinkClick r:id="rId3"/>
              </a:rPr>
              <a:t>https://www.investopedia.com/artic</a:t>
            </a:r>
            <a:endParaRPr sz="7350">
              <a:latin typeface="Times New Roman"/>
              <a:ea typeface="Times New Roman"/>
              <a:cs typeface="Times New Roman"/>
              <a:sym typeface="Times New Roman"/>
            </a:endParaRPr>
          </a:p>
          <a:p>
            <a:pPr indent="-345281" lvl="0" marL="457200" rtl="0" algn="l">
              <a:spcBef>
                <a:spcPts val="0"/>
              </a:spcBef>
              <a:spcAft>
                <a:spcPts val="0"/>
              </a:spcAft>
              <a:buSzPct val="100000"/>
              <a:buFont typeface="Times New Roman"/>
              <a:buAutoNum type="arabicParenR"/>
            </a:pPr>
            <a:r>
              <a:rPr lang="en" sz="7350" u="sng">
                <a:solidFill>
                  <a:schemeClr val="hlink"/>
                </a:solidFill>
                <a:latin typeface="Times New Roman"/>
                <a:ea typeface="Times New Roman"/>
                <a:cs typeface="Times New Roman"/>
                <a:sym typeface="Times New Roman"/>
                <a:hlinkClick r:id="rId4"/>
              </a:rPr>
              <a:t>les/investing/112514/monte-carlo-simulation-basics.asp</a:t>
            </a:r>
            <a:endParaRPr sz="7350">
              <a:latin typeface="Times New Roman"/>
              <a:ea typeface="Times New Roman"/>
              <a:cs typeface="Times New Roman"/>
              <a:sym typeface="Times New Roman"/>
            </a:endParaRPr>
          </a:p>
          <a:p>
            <a:pPr indent="-345281" lvl="0" marL="457200" rtl="0" algn="l">
              <a:spcBef>
                <a:spcPts val="0"/>
              </a:spcBef>
              <a:spcAft>
                <a:spcPts val="0"/>
              </a:spcAft>
              <a:buSzPct val="100000"/>
              <a:buFont typeface="Times New Roman"/>
              <a:buAutoNum type="arabicParenR"/>
            </a:pPr>
            <a:r>
              <a:rPr lang="en" sz="7350" u="sng">
                <a:solidFill>
                  <a:schemeClr val="hlink"/>
                </a:solidFill>
                <a:latin typeface="Times New Roman"/>
                <a:ea typeface="Times New Roman"/>
                <a:cs typeface="Times New Roman"/>
                <a:sym typeface="Times New Roman"/>
                <a:hlinkClick r:id="rId5"/>
              </a:rPr>
              <a:t>https://www.investopedia.com/terms/m/montecarlosimulation.asp</a:t>
            </a:r>
            <a:endParaRPr sz="7350">
              <a:latin typeface="Times New Roman"/>
              <a:ea typeface="Times New Roman"/>
              <a:cs typeface="Times New Roman"/>
              <a:sym typeface="Times New Roman"/>
            </a:endParaRPr>
          </a:p>
          <a:p>
            <a:pPr indent="-345281" lvl="0" marL="457200" rtl="0" algn="l">
              <a:spcBef>
                <a:spcPts val="0"/>
              </a:spcBef>
              <a:spcAft>
                <a:spcPts val="0"/>
              </a:spcAft>
              <a:buSzPct val="100000"/>
              <a:buFont typeface="Times New Roman"/>
              <a:buAutoNum type="arabicParenR"/>
            </a:pPr>
            <a:r>
              <a:rPr lang="en" sz="7350" u="sng">
                <a:solidFill>
                  <a:schemeClr val="hlink"/>
                </a:solidFill>
                <a:latin typeface="Times New Roman"/>
                <a:ea typeface="Times New Roman"/>
                <a:cs typeface="Times New Roman"/>
                <a:sym typeface="Times New Roman"/>
                <a:hlinkClick r:id="rId6"/>
              </a:rPr>
              <a:t>https://github.com/Gustrigos/Stochastic-Modeling</a:t>
            </a:r>
            <a:endParaRPr sz="7350">
              <a:latin typeface="Times New Roman"/>
              <a:ea typeface="Times New Roman"/>
              <a:cs typeface="Times New Roman"/>
              <a:sym typeface="Times New Roman"/>
            </a:endParaRPr>
          </a:p>
          <a:p>
            <a:pPr indent="0" lvl="0" marL="457200" rtl="0" algn="l">
              <a:spcBef>
                <a:spcPts val="1200"/>
              </a:spcBef>
              <a:spcAft>
                <a:spcPts val="0"/>
              </a:spcAft>
              <a:buNone/>
            </a:pPr>
            <a:r>
              <a:t/>
            </a:r>
            <a:endParaRPr sz="7350">
              <a:latin typeface="Times New Roman"/>
              <a:ea typeface="Times New Roman"/>
              <a:cs typeface="Times New Roman"/>
              <a:sym typeface="Times New Roman"/>
            </a:endParaRPr>
          </a:p>
          <a:p>
            <a:pPr indent="0" lvl="0" marL="0" rtl="0" algn="l">
              <a:spcBef>
                <a:spcPts val="1200"/>
              </a:spcBef>
              <a:spcAft>
                <a:spcPts val="0"/>
              </a:spcAft>
              <a:buNone/>
            </a:pPr>
            <a:r>
              <a:rPr lang="en" sz="7350">
                <a:latin typeface="Times New Roman"/>
                <a:ea typeface="Times New Roman"/>
                <a:cs typeface="Times New Roman"/>
                <a:sym typeface="Times New Roman"/>
              </a:rPr>
              <a:t>Code - </a:t>
            </a:r>
            <a:r>
              <a:rPr lang="en" sz="7350" u="sng">
                <a:solidFill>
                  <a:schemeClr val="hlink"/>
                </a:solidFill>
                <a:latin typeface="Times New Roman"/>
                <a:ea typeface="Times New Roman"/>
                <a:cs typeface="Times New Roman"/>
                <a:sym typeface="Times New Roman"/>
                <a:hlinkClick r:id="rId7"/>
              </a:rPr>
              <a:t>https://colab.research.google.com/drive/1cN3Zc08udsTJMKoxfSWIfwhL4EbKm1ZD?usp=sharing</a:t>
            </a:r>
            <a:endParaRPr sz="7350">
              <a:latin typeface="Times New Roman"/>
              <a:ea typeface="Times New Roman"/>
              <a:cs typeface="Times New Roman"/>
              <a:sym typeface="Times New Roman"/>
            </a:endParaRPr>
          </a:p>
          <a:p>
            <a:pPr indent="0" lvl="0" marL="0" rtl="0" algn="l">
              <a:spcBef>
                <a:spcPts val="1200"/>
              </a:spcBef>
              <a:spcAft>
                <a:spcPts val="0"/>
              </a:spcAft>
              <a:buNone/>
            </a:pPr>
            <a:r>
              <a:t/>
            </a:r>
            <a:endParaRPr sz="2200">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2300">
                <a:latin typeface="Times New Roman"/>
                <a:ea typeface="Times New Roman"/>
                <a:cs typeface="Times New Roman"/>
                <a:sym typeface="Times New Roman"/>
              </a:rPr>
              <a:t>Given price of today’s stock, we want to predict what will be its price tomorrow. For this our goal is to develop a Stochastic Modelling Method called “Monte Carlo Method” to stimulate how market will behave for next 100 days for a </a:t>
            </a:r>
            <a:r>
              <a:rPr lang="en" sz="2300">
                <a:latin typeface="Times New Roman"/>
                <a:ea typeface="Times New Roman"/>
                <a:cs typeface="Times New Roman"/>
                <a:sym typeface="Times New Roman"/>
              </a:rPr>
              <a:t>particular</a:t>
            </a:r>
            <a:r>
              <a:rPr lang="en" sz="2300">
                <a:latin typeface="Times New Roman"/>
                <a:ea typeface="Times New Roman"/>
                <a:cs typeface="Times New Roman"/>
                <a:sym typeface="Times New Roman"/>
              </a:rPr>
              <a:t> stock. Data we use here is from yahoo finance. We use 3 stock portfolios of Google, Facebook and Apple.</a:t>
            </a:r>
            <a:endParaRPr sz="2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Stochastic Modelling</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latin typeface="Times New Roman"/>
                <a:ea typeface="Times New Roman"/>
                <a:cs typeface="Times New Roman"/>
                <a:sym typeface="Times New Roman"/>
              </a:rPr>
              <a:t>Stochastic modeling is a form of financial model that is used to help make investment decisions. This type of modeling forecasts the probability of various outcomes under different conditions, using random variables.</a:t>
            </a:r>
            <a:endParaRPr sz="2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Stochastic Models?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Deterministic Models produce same outputs for given set of input. </a:t>
            </a:r>
            <a:r>
              <a:rPr lang="en" sz="1600">
                <a:latin typeface="Times New Roman"/>
                <a:ea typeface="Times New Roman"/>
                <a:cs typeface="Times New Roman"/>
                <a:sym typeface="Times New Roman"/>
              </a:rPr>
              <a:t>Whereas</a:t>
            </a:r>
            <a:r>
              <a:rPr lang="en" sz="1600">
                <a:latin typeface="Times New Roman"/>
                <a:ea typeface="Times New Roman"/>
                <a:cs typeface="Times New Roman"/>
                <a:sym typeface="Times New Roman"/>
              </a:rPr>
              <a:t> Stochastic Models presents predicts outcomes that account for certain levels of unpredictability or randomness.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Example:-</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 sz="1600">
                <a:latin typeface="Times New Roman"/>
                <a:ea typeface="Times New Roman"/>
                <a:cs typeface="Times New Roman"/>
                <a:sym typeface="Times New Roman"/>
              </a:rPr>
              <a:t>Let us say the market-price of some portfolio is 10 bucks today. What will it be tomorrow? Theoretically, it can be anything! But we can argue, intuitively, that there is a higher probability that it is either 9 bucks or 11 bucks and a very low probability that it is 100 bucks.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Monte Carlo Simulation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250">
                <a:latin typeface="Times New Roman"/>
                <a:ea typeface="Times New Roman"/>
                <a:cs typeface="Times New Roman"/>
                <a:sym typeface="Times New Roman"/>
              </a:rPr>
              <a:t>Monte Carlo simulations are used to model the probability of different outcomes in a process that cannot easily be predicted due to the intervention of random variables. It is a technique used to understand the impact of risk and uncertainty in prediction and forecasting models.</a:t>
            </a:r>
            <a:endParaRPr sz="3795">
              <a:latin typeface="Times New Roman"/>
              <a:ea typeface="Times New Roman"/>
              <a:cs typeface="Times New Roman"/>
              <a:sym typeface="Times New Roman"/>
            </a:endParaRPr>
          </a:p>
          <a:p>
            <a:pPr indent="0" lvl="0" marL="0" rtl="0" algn="l">
              <a:spcBef>
                <a:spcPts val="1200"/>
              </a:spcBef>
              <a:spcAft>
                <a:spcPts val="0"/>
              </a:spcAft>
              <a:buNone/>
            </a:pPr>
            <a:r>
              <a:rPr lang="en" sz="3250">
                <a:latin typeface="Times New Roman"/>
                <a:ea typeface="Times New Roman"/>
                <a:cs typeface="Times New Roman"/>
                <a:sym typeface="Times New Roman"/>
              </a:rPr>
              <a:t>A variety of fields utilize Monte Carlo simulations, including finance, engineering, supply chain, and science.</a:t>
            </a:r>
            <a:endParaRPr sz="3250">
              <a:latin typeface="Times New Roman"/>
              <a:ea typeface="Times New Roman"/>
              <a:cs typeface="Times New Roman"/>
              <a:sym typeface="Times New Roman"/>
            </a:endParaRPr>
          </a:p>
          <a:p>
            <a:pPr indent="0" lvl="0" marL="0" rtl="0" algn="l">
              <a:spcBef>
                <a:spcPts val="1200"/>
              </a:spcBef>
              <a:spcAft>
                <a:spcPts val="1200"/>
              </a:spcAft>
              <a:buNone/>
            </a:pPr>
            <a:r>
              <a:rPr lang="en" sz="3250">
                <a:latin typeface="Times New Roman"/>
                <a:ea typeface="Times New Roman"/>
                <a:cs typeface="Times New Roman"/>
                <a:sym typeface="Times New Roman"/>
              </a:rPr>
              <a:t>The basis of a Monte Carlo simulation involves assigning multiple values to an uncertain variable to achieve multiple results and then averaging the results to obtain an estimate.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of Monte Carlo Simulation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Times New Roman"/>
              <a:buAutoNum type="arabicParenR"/>
            </a:pPr>
            <a:r>
              <a:rPr lang="en">
                <a:latin typeface="Times New Roman"/>
                <a:ea typeface="Times New Roman"/>
                <a:cs typeface="Times New Roman"/>
                <a:sym typeface="Times New Roman"/>
              </a:rPr>
              <a:t>Obtain Stock data of google, Facebook and apple  with help of yF</a:t>
            </a:r>
            <a:r>
              <a:rPr lang="en">
                <a:latin typeface="Times New Roman"/>
                <a:ea typeface="Times New Roman"/>
                <a:cs typeface="Times New Roman"/>
                <a:sym typeface="Times New Roman"/>
              </a:rPr>
              <a:t>inance</a:t>
            </a:r>
            <a:r>
              <a:rPr lang="en">
                <a:latin typeface="Times New Roman"/>
                <a:ea typeface="Times New Roman"/>
                <a:cs typeface="Times New Roman"/>
                <a:sym typeface="Times New Roman"/>
              </a:rPr>
              <a:t> module in python.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arenR"/>
            </a:pPr>
            <a:r>
              <a:rPr lang="en">
                <a:latin typeface="Times New Roman"/>
                <a:ea typeface="Times New Roman"/>
                <a:cs typeface="Times New Roman"/>
                <a:sym typeface="Times New Roman"/>
              </a:rPr>
              <a:t>Compute Logarithmic Daily Returns</a:t>
            </a:r>
            <a:endParaRPr>
              <a:latin typeface="Times New Roman"/>
              <a:ea typeface="Times New Roman"/>
              <a:cs typeface="Times New Roman"/>
              <a:sym typeface="Times New Roman"/>
            </a:endParaRPr>
          </a:p>
          <a:p>
            <a:pPr indent="0" lvl="0" marL="457200" rtl="0" algn="ctr">
              <a:spcBef>
                <a:spcPts val="1200"/>
              </a:spcBef>
              <a:spcAft>
                <a:spcPts val="0"/>
              </a:spcAft>
              <a:buNone/>
            </a:pPr>
            <a:r>
              <a:rPr lang="en">
                <a:latin typeface="Courier New"/>
                <a:ea typeface="Courier New"/>
                <a:cs typeface="Courier New"/>
                <a:sym typeface="Courier New"/>
              </a:rPr>
              <a:t> Daily returns =ln(Day's Price/Previous Day's Price) </a:t>
            </a:r>
            <a:endParaRPr>
              <a:latin typeface="Courier New"/>
              <a:ea typeface="Courier New"/>
              <a:cs typeface="Courier New"/>
              <a:sym typeface="Courier New"/>
            </a:endParaRPr>
          </a:p>
          <a:p>
            <a:pPr indent="-311150" lvl="0" marL="457200" rtl="0" algn="l">
              <a:spcBef>
                <a:spcPts val="1200"/>
              </a:spcBef>
              <a:spcAft>
                <a:spcPts val="0"/>
              </a:spcAft>
              <a:buSzPts val="1300"/>
              <a:buFont typeface="Times New Roman"/>
              <a:buAutoNum type="arabicParenR"/>
            </a:pPr>
            <a:r>
              <a:rPr lang="en">
                <a:latin typeface="Times New Roman"/>
                <a:ea typeface="Times New Roman"/>
                <a:cs typeface="Times New Roman"/>
                <a:sym typeface="Times New Roman"/>
              </a:rPr>
              <a:t>Calculate Drift</a:t>
            </a:r>
            <a:endParaRPr>
              <a:latin typeface="Times New Roman"/>
              <a:ea typeface="Times New Roman"/>
              <a:cs typeface="Times New Roman"/>
              <a:sym typeface="Times New Roman"/>
            </a:endParaRPr>
          </a:p>
          <a:p>
            <a:pPr indent="457200" lvl="0" marL="0" rtl="0" algn="ctr">
              <a:spcBef>
                <a:spcPts val="1200"/>
              </a:spcBef>
              <a:spcAft>
                <a:spcPts val="0"/>
              </a:spcAft>
              <a:buNone/>
            </a:pPr>
            <a:r>
              <a:rPr lang="en">
                <a:latin typeface="Courier New"/>
                <a:ea typeface="Courier New"/>
                <a:cs typeface="Courier New"/>
                <a:sym typeface="Courier New"/>
              </a:rPr>
              <a:t>Drift = Average daily return - (Variance/2)</a:t>
            </a:r>
            <a:endParaRPr>
              <a:latin typeface="Courier New"/>
              <a:ea typeface="Courier New"/>
              <a:cs typeface="Courier New"/>
              <a:sym typeface="Courier New"/>
            </a:endParaRPr>
          </a:p>
          <a:p>
            <a:pPr indent="-311150" lvl="0" marL="457200" rtl="0" algn="l">
              <a:spcBef>
                <a:spcPts val="1200"/>
              </a:spcBef>
              <a:spcAft>
                <a:spcPts val="0"/>
              </a:spcAft>
              <a:buSzPts val="1300"/>
              <a:buFont typeface="Times New Roman"/>
              <a:buAutoNum type="arabicParenR"/>
            </a:pPr>
            <a:r>
              <a:rPr lang="en">
                <a:latin typeface="Times New Roman"/>
                <a:ea typeface="Times New Roman"/>
                <a:cs typeface="Times New Roman"/>
                <a:sym typeface="Times New Roman"/>
              </a:rPr>
              <a:t>Compute Daily Returns</a:t>
            </a:r>
            <a:endParaRPr>
              <a:latin typeface="Times New Roman"/>
              <a:ea typeface="Times New Roman"/>
              <a:cs typeface="Times New Roman"/>
              <a:sym typeface="Times New Roman"/>
            </a:endParaRPr>
          </a:p>
          <a:p>
            <a:pPr indent="0" lvl="0" marL="457200" rtl="0" algn="ctr">
              <a:spcBef>
                <a:spcPts val="1200"/>
              </a:spcBef>
              <a:spcAft>
                <a:spcPts val="0"/>
              </a:spcAft>
              <a:buNone/>
            </a:pPr>
            <a:r>
              <a:rPr lang="en">
                <a:latin typeface="Courier New"/>
                <a:ea typeface="Courier New"/>
                <a:cs typeface="Courier New"/>
                <a:sym typeface="Courier New"/>
              </a:rPr>
              <a:t>Next day’s Price = Today’s Price*exp(Random value + Drift)</a:t>
            </a:r>
            <a:endParaRPr>
              <a:latin typeface="Courier New"/>
              <a:ea typeface="Courier New"/>
              <a:cs typeface="Courier New"/>
              <a:sym typeface="Courier New"/>
            </a:endParaRPr>
          </a:p>
          <a:p>
            <a:pPr indent="-311150" lvl="0" marL="457200" rtl="0" algn="l">
              <a:spcBef>
                <a:spcPts val="1200"/>
              </a:spcBef>
              <a:spcAft>
                <a:spcPts val="0"/>
              </a:spcAft>
              <a:buSzPts val="1300"/>
              <a:buFont typeface="Times New Roman"/>
              <a:buAutoNum type="arabicParenR"/>
            </a:pPr>
            <a:r>
              <a:rPr lang="en">
                <a:latin typeface="Times New Roman"/>
                <a:ea typeface="Times New Roman"/>
                <a:cs typeface="Times New Roman"/>
                <a:sym typeface="Times New Roman"/>
              </a:rPr>
              <a:t>Run the Monte Carlo simulation for a single stock</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arenR"/>
            </a:pPr>
            <a:r>
              <a:rPr lang="en">
                <a:latin typeface="Times New Roman"/>
                <a:ea typeface="Times New Roman"/>
                <a:cs typeface="Times New Roman"/>
                <a:sym typeface="Times New Roman"/>
              </a:rPr>
              <a:t>Run the complete Monte Carlo simulation for as many stocks as needed!</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For single simulation of Facebook data </a:t>
            </a:r>
            <a:endParaRPr/>
          </a:p>
          <a:p>
            <a:pPr indent="0" lvl="0" marL="457200" rtl="0" algn="ctr">
              <a:spcBef>
                <a:spcPts val="120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2366950" y="1906000"/>
            <a:ext cx="4410075"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78" name="Google Shape;178;p20"/>
          <p:cNvSpPr txBox="1"/>
          <p:nvPr>
            <p:ph idx="1" type="body"/>
          </p:nvPr>
        </p:nvSpPr>
        <p:spPr>
          <a:xfrm>
            <a:off x="1158475" y="1233763"/>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For Google  data</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79" name="Google Shape;179;p20"/>
          <p:cNvPicPr preferRelativeResize="0"/>
          <p:nvPr/>
        </p:nvPicPr>
        <p:blipFill>
          <a:blip r:embed="rId3">
            <a:alphaModFix/>
          </a:blip>
          <a:stretch>
            <a:fillRect/>
          </a:stretch>
        </p:blipFill>
        <p:spPr>
          <a:xfrm>
            <a:off x="1297500" y="1860875"/>
            <a:ext cx="2857116" cy="1767225"/>
          </a:xfrm>
          <a:prstGeom prst="rect">
            <a:avLst/>
          </a:prstGeom>
          <a:noFill/>
          <a:ln>
            <a:noFill/>
          </a:ln>
        </p:spPr>
      </p:pic>
      <p:pic>
        <p:nvPicPr>
          <p:cNvPr id="180" name="Google Shape;180;p20"/>
          <p:cNvPicPr preferRelativeResize="0"/>
          <p:nvPr/>
        </p:nvPicPr>
        <p:blipFill>
          <a:blip r:embed="rId4">
            <a:alphaModFix/>
          </a:blip>
          <a:stretch>
            <a:fillRect/>
          </a:stretch>
        </p:blipFill>
        <p:spPr>
          <a:xfrm>
            <a:off x="4486450" y="1860875"/>
            <a:ext cx="2828751" cy="1767225"/>
          </a:xfrm>
          <a:prstGeom prst="rect">
            <a:avLst/>
          </a:prstGeom>
          <a:noFill/>
          <a:ln>
            <a:noFill/>
          </a:ln>
        </p:spPr>
      </p:pic>
      <p:sp>
        <p:nvSpPr>
          <p:cNvPr id="181" name="Google Shape;181;p20"/>
          <p:cNvSpPr txBox="1"/>
          <p:nvPr/>
        </p:nvSpPr>
        <p:spPr>
          <a:xfrm>
            <a:off x="1297500" y="3828700"/>
            <a:ext cx="4524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GOOGLE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Days: 100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Expected Value: $1912.96</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Return: -22.8%</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87" name="Google Shape;187;p21"/>
          <p:cNvSpPr txBox="1"/>
          <p:nvPr>
            <p:ph idx="1" type="body"/>
          </p:nvPr>
        </p:nvSpPr>
        <p:spPr>
          <a:xfrm>
            <a:off x="1158475" y="1233763"/>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lang="en"/>
              <a:t>For Facebook  data</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88" name="Google Shape;188;p21"/>
          <p:cNvSpPr txBox="1"/>
          <p:nvPr/>
        </p:nvSpPr>
        <p:spPr>
          <a:xfrm>
            <a:off x="1297500" y="3828700"/>
            <a:ext cx="452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D4D4D4"/>
                </a:solidFill>
                <a:latin typeface="Courier New"/>
                <a:ea typeface="Courier New"/>
                <a:cs typeface="Courier New"/>
                <a:sym typeface="Courier New"/>
              </a:rPr>
              <a:t>Facebook</a:t>
            </a:r>
            <a:endParaRPr sz="1050">
              <a:solidFill>
                <a:srgbClr val="D4D4D4"/>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D4D4D4"/>
                </a:solidFill>
                <a:latin typeface="Courier New"/>
                <a:ea typeface="Courier New"/>
                <a:cs typeface="Courier New"/>
                <a:sym typeface="Courier New"/>
              </a:rPr>
              <a:t>Days: 100</a:t>
            </a:r>
            <a:endParaRPr sz="1050">
              <a:solidFill>
                <a:srgbClr val="D4D4D4"/>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D4D4D4"/>
                </a:solidFill>
                <a:latin typeface="Courier New"/>
                <a:ea typeface="Courier New"/>
                <a:cs typeface="Courier New"/>
                <a:sym typeface="Courier New"/>
              </a:rPr>
              <a:t>Expected Value: $110.79</a:t>
            </a:r>
            <a:endParaRPr sz="1050">
              <a:solidFill>
                <a:srgbClr val="D4D4D4"/>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D4D4D4"/>
                </a:solidFill>
                <a:latin typeface="Courier New"/>
                <a:ea typeface="Courier New"/>
                <a:cs typeface="Courier New"/>
                <a:sym typeface="Courier New"/>
              </a:rPr>
              <a:t>Return: -85.39%</a:t>
            </a:r>
            <a:endParaRPr>
              <a:solidFill>
                <a:schemeClr val="lt1"/>
              </a:solidFill>
              <a:latin typeface="Lato"/>
              <a:ea typeface="Lato"/>
              <a:cs typeface="Lato"/>
              <a:sym typeface="Lato"/>
            </a:endParaRPr>
          </a:p>
        </p:txBody>
      </p:sp>
      <p:pic>
        <p:nvPicPr>
          <p:cNvPr id="189" name="Google Shape;189;p21"/>
          <p:cNvPicPr preferRelativeResize="0"/>
          <p:nvPr/>
        </p:nvPicPr>
        <p:blipFill>
          <a:blip r:embed="rId3">
            <a:alphaModFix/>
          </a:blip>
          <a:stretch>
            <a:fillRect/>
          </a:stretch>
        </p:blipFill>
        <p:spPr>
          <a:xfrm>
            <a:off x="1297500" y="1843600"/>
            <a:ext cx="3012650" cy="1767225"/>
          </a:xfrm>
          <a:prstGeom prst="rect">
            <a:avLst/>
          </a:prstGeom>
          <a:noFill/>
          <a:ln>
            <a:noFill/>
          </a:ln>
        </p:spPr>
      </p:pic>
      <p:pic>
        <p:nvPicPr>
          <p:cNvPr id="190" name="Google Shape;190;p21"/>
          <p:cNvPicPr preferRelativeResize="0"/>
          <p:nvPr/>
        </p:nvPicPr>
        <p:blipFill>
          <a:blip r:embed="rId4">
            <a:alphaModFix/>
          </a:blip>
          <a:stretch>
            <a:fillRect/>
          </a:stretch>
        </p:blipFill>
        <p:spPr>
          <a:xfrm>
            <a:off x="4572000" y="1796312"/>
            <a:ext cx="3295650" cy="18145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