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2" r:id="rId8"/>
    <p:sldId id="273" r:id="rId9"/>
    <p:sldId id="275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4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53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4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150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8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4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8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0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9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0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9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/>
            <a:r>
              <a:rPr lang="en-US" sz="5400" spc="200"/>
              <a:t>Predicting House Price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0570" y="626440"/>
            <a:ext cx="3072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ABSTRACT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28052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3204" marR="6985" indent="-22923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/>
              <a:t>People </a:t>
            </a:r>
            <a:r>
              <a:rPr sz="2000" spc="-5" dirty="0"/>
              <a:t>looking to </a:t>
            </a:r>
            <a:r>
              <a:rPr sz="2000" spc="5" dirty="0"/>
              <a:t>buy </a:t>
            </a:r>
            <a:r>
              <a:rPr sz="2000" dirty="0"/>
              <a:t>a new </a:t>
            </a:r>
            <a:r>
              <a:rPr sz="2000" spc="-5" dirty="0"/>
              <a:t>home tend </a:t>
            </a:r>
            <a:r>
              <a:rPr sz="2000" spc="-10" dirty="0"/>
              <a:t>to </a:t>
            </a:r>
            <a:r>
              <a:rPr sz="2000" dirty="0"/>
              <a:t>be </a:t>
            </a:r>
            <a:r>
              <a:rPr sz="2000" spc="-5" dirty="0"/>
              <a:t>more conservative with </a:t>
            </a:r>
            <a:r>
              <a:rPr sz="2000" spc="-10" dirty="0"/>
              <a:t>their </a:t>
            </a:r>
            <a:r>
              <a:rPr sz="2000" spc="-5" dirty="0"/>
              <a:t>budgets and market  </a:t>
            </a:r>
            <a:r>
              <a:rPr sz="2000" dirty="0"/>
              <a:t>strategies.</a:t>
            </a:r>
          </a:p>
          <a:p>
            <a:pPr marL="243204" indent="-229235">
              <a:lnSpc>
                <a:spcPts val="2280"/>
              </a:lnSpc>
              <a:spcBef>
                <a:spcPts val="725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/>
              <a:t>This</a:t>
            </a:r>
            <a:r>
              <a:rPr sz="2000" spc="305" dirty="0"/>
              <a:t> </a:t>
            </a:r>
            <a:r>
              <a:rPr sz="2000" spc="-5" dirty="0"/>
              <a:t>project</a:t>
            </a:r>
            <a:r>
              <a:rPr sz="2000" spc="320" dirty="0"/>
              <a:t> </a:t>
            </a:r>
            <a:r>
              <a:rPr sz="2000" spc="-10" dirty="0"/>
              <a:t>aims</a:t>
            </a:r>
            <a:r>
              <a:rPr sz="2000" spc="320" dirty="0"/>
              <a:t> </a:t>
            </a:r>
            <a:r>
              <a:rPr sz="2000" spc="-5" dirty="0"/>
              <a:t>to</a:t>
            </a:r>
            <a:r>
              <a:rPr sz="2000" spc="330" dirty="0"/>
              <a:t> </a:t>
            </a:r>
            <a:r>
              <a:rPr sz="2000" spc="-5" dirty="0"/>
              <a:t>analyze</a:t>
            </a:r>
            <a:r>
              <a:rPr sz="2000" spc="320" dirty="0"/>
              <a:t> </a:t>
            </a:r>
            <a:r>
              <a:rPr sz="2000" spc="-5" dirty="0"/>
              <a:t>various</a:t>
            </a:r>
            <a:r>
              <a:rPr sz="2000" spc="315" dirty="0"/>
              <a:t> </a:t>
            </a:r>
            <a:r>
              <a:rPr sz="2000" spc="-5" dirty="0"/>
              <a:t>parameters</a:t>
            </a:r>
            <a:r>
              <a:rPr sz="2000" spc="335" dirty="0"/>
              <a:t> </a:t>
            </a:r>
            <a:r>
              <a:rPr sz="2000" spc="-5" dirty="0"/>
              <a:t>like</a:t>
            </a:r>
            <a:r>
              <a:rPr sz="2000" spc="325" dirty="0"/>
              <a:t> </a:t>
            </a:r>
            <a:r>
              <a:rPr lang="en-US" sz="2000" spc="-10" dirty="0"/>
              <a:t>locality</a:t>
            </a:r>
            <a:r>
              <a:rPr sz="2000" spc="-5" dirty="0"/>
              <a:t>,</a:t>
            </a:r>
            <a:r>
              <a:rPr sz="2000" spc="335" dirty="0"/>
              <a:t> </a:t>
            </a:r>
            <a:r>
              <a:rPr sz="2000" spc="-5" dirty="0"/>
              <a:t>avg</a:t>
            </a:r>
            <a:r>
              <a:rPr sz="2000" spc="335" dirty="0"/>
              <a:t> </a:t>
            </a:r>
            <a:r>
              <a:rPr sz="2000" spc="-5" dirty="0"/>
              <a:t>area</a:t>
            </a:r>
            <a:r>
              <a:rPr sz="2000" spc="320" dirty="0"/>
              <a:t> </a:t>
            </a:r>
            <a:r>
              <a:rPr sz="2000" spc="-5" dirty="0"/>
              <a:t>etc.</a:t>
            </a:r>
            <a:r>
              <a:rPr sz="2000" spc="325" dirty="0"/>
              <a:t> </a:t>
            </a:r>
            <a:r>
              <a:rPr sz="2000" spc="-5" dirty="0"/>
              <a:t>and</a:t>
            </a:r>
            <a:r>
              <a:rPr sz="2000" spc="335" dirty="0"/>
              <a:t> </a:t>
            </a:r>
            <a:r>
              <a:rPr sz="2000" spc="-5" dirty="0"/>
              <a:t>predict</a:t>
            </a:r>
            <a:r>
              <a:rPr sz="2000" spc="315" dirty="0"/>
              <a:t> </a:t>
            </a:r>
            <a:r>
              <a:rPr sz="2000" spc="-5" dirty="0"/>
              <a:t>the</a:t>
            </a:r>
            <a:r>
              <a:rPr lang="en-US" sz="2000" spc="-5" dirty="0"/>
              <a:t> </a:t>
            </a:r>
            <a:r>
              <a:rPr sz="2000" dirty="0"/>
              <a:t>house price</a:t>
            </a:r>
            <a:r>
              <a:rPr sz="2000" spc="-55" dirty="0"/>
              <a:t> </a:t>
            </a:r>
            <a:r>
              <a:rPr sz="2000" spc="-10" dirty="0"/>
              <a:t>accordingly.</a:t>
            </a:r>
            <a:endParaRPr sz="2000" dirty="0"/>
          </a:p>
          <a:p>
            <a:pPr marL="243204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/>
              <a:t>For the price </a:t>
            </a:r>
            <a:r>
              <a:rPr sz="2000" spc="-5" dirty="0"/>
              <a:t>prediction </a:t>
            </a:r>
            <a:r>
              <a:rPr sz="2000" dirty="0"/>
              <a:t>we will be using </a:t>
            </a:r>
            <a:r>
              <a:rPr lang="en-US" sz="2000" dirty="0" err="1"/>
              <a:t>keras</a:t>
            </a:r>
            <a:r>
              <a:rPr lang="en-US" sz="2000" dirty="0"/>
              <a:t> Algorithm</a:t>
            </a:r>
            <a:r>
              <a:rPr sz="2000" dirty="0"/>
              <a:t>.</a:t>
            </a:r>
          </a:p>
          <a:p>
            <a:pPr marL="243204" marR="5080" indent="-229235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2000" dirty="0"/>
              <a:t>The </a:t>
            </a:r>
            <a:r>
              <a:rPr sz="2000" spc="-5" dirty="0"/>
              <a:t>functioning of </a:t>
            </a:r>
            <a:r>
              <a:rPr sz="2000" spc="-10" dirty="0"/>
              <a:t>this </a:t>
            </a:r>
            <a:r>
              <a:rPr sz="2000" spc="-5" dirty="0"/>
              <a:t>project involves </a:t>
            </a:r>
            <a:r>
              <a:rPr sz="2000" spc="-15" dirty="0"/>
              <a:t>some </a:t>
            </a:r>
            <a:r>
              <a:rPr sz="2000" dirty="0"/>
              <a:t>good </a:t>
            </a:r>
            <a:r>
              <a:rPr sz="2000" spc="-5" dirty="0"/>
              <a:t>amount </a:t>
            </a:r>
            <a:r>
              <a:rPr sz="2000" dirty="0"/>
              <a:t>of </a:t>
            </a:r>
            <a:r>
              <a:rPr sz="2000" spc="-5" dirty="0"/>
              <a:t>dataset on which prediction can </a:t>
            </a:r>
            <a:r>
              <a:rPr sz="2000" spc="5" dirty="0"/>
              <a:t>be  </a:t>
            </a:r>
            <a:r>
              <a:rPr sz="2000" dirty="0"/>
              <a:t>done.</a:t>
            </a:r>
          </a:p>
          <a:p>
            <a:pPr marL="13969" indent="0">
              <a:lnSpc>
                <a:spcPct val="100000"/>
              </a:lnSpc>
              <a:spcBef>
                <a:spcPts val="770"/>
              </a:spcBef>
              <a:buNone/>
              <a:tabLst>
                <a:tab pos="243840" algn="l"/>
                <a:tab pos="244475" algn="l"/>
              </a:tabLst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814" y="626440"/>
            <a:ext cx="4500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</a:t>
            </a:r>
            <a:r>
              <a:rPr spc="-2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386" y="1476832"/>
            <a:ext cx="8620125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  <a:tab pos="2200910" algn="l"/>
                <a:tab pos="3880485" algn="l"/>
                <a:tab pos="5090795" algn="l"/>
                <a:tab pos="5685155" algn="l"/>
              </a:tabLst>
            </a:pPr>
            <a:r>
              <a:rPr sz="2000" spc="-5" dirty="0">
                <a:latin typeface="Times New Roman"/>
                <a:cs typeface="Times New Roman"/>
              </a:rPr>
              <a:t>Linear 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regression	is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	commonly	</a:t>
            </a:r>
            <a:r>
              <a:rPr sz="2000" dirty="0">
                <a:latin typeface="Times New Roman"/>
                <a:cs typeface="Times New Roman"/>
              </a:rPr>
              <a:t>used	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predictive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regression </a:t>
            </a:r>
            <a:r>
              <a:rPr sz="2000" spc="-5" dirty="0">
                <a:latin typeface="Times New Roman"/>
                <a:cs typeface="Times New Roman"/>
              </a:rPr>
              <a:t>is to examine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things: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1593" y="1476832"/>
            <a:ext cx="21412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overall idea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386" y="2055723"/>
            <a:ext cx="10991215" cy="33851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84605" indent="-358775">
              <a:lnSpc>
                <a:spcPct val="100000"/>
              </a:lnSpc>
              <a:spcBef>
                <a:spcPts val="865"/>
              </a:spcBef>
              <a:buAutoNum type="arabicParenBoth"/>
              <a:tabLst>
                <a:tab pos="1285240" algn="l"/>
              </a:tabLst>
            </a:pPr>
            <a:r>
              <a:rPr sz="2000" dirty="0">
                <a:latin typeface="Times New Roman"/>
                <a:cs typeface="Times New Roman"/>
              </a:rPr>
              <a:t>does a set of predictor variables do a </a:t>
            </a:r>
            <a:r>
              <a:rPr sz="2000" spc="5" dirty="0">
                <a:latin typeface="Times New Roman"/>
                <a:cs typeface="Times New Roman"/>
              </a:rPr>
              <a:t>good job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predicting </a:t>
            </a:r>
            <a:r>
              <a:rPr sz="2000" spc="-5" dirty="0">
                <a:latin typeface="Times New Roman"/>
                <a:cs typeface="Times New Roman"/>
              </a:rPr>
              <a:t>an outcome </a:t>
            </a:r>
            <a:r>
              <a:rPr sz="2000" dirty="0">
                <a:latin typeface="Times New Roman"/>
                <a:cs typeface="Times New Roman"/>
              </a:rPr>
              <a:t>(dependent)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variable?</a:t>
            </a:r>
            <a:endParaRPr sz="2000">
              <a:latin typeface="Times New Roman"/>
              <a:cs typeface="Times New Roman"/>
            </a:endParaRPr>
          </a:p>
          <a:p>
            <a:pPr marL="12700" marR="5080" indent="913765">
              <a:lnSpc>
                <a:spcPts val="2160"/>
              </a:lnSpc>
              <a:spcBef>
                <a:spcPts val="1040"/>
              </a:spcBef>
              <a:buAutoNum type="arabicParenBoth"/>
              <a:tabLst>
                <a:tab pos="1313180" algn="l"/>
              </a:tabLst>
            </a:pPr>
            <a:r>
              <a:rPr sz="2000" spc="-5" dirty="0">
                <a:latin typeface="Times New Roman"/>
                <a:cs typeface="Times New Roman"/>
              </a:rPr>
              <a:t>Which variables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particular are significant predictors of the outcome variable, and in </a:t>
            </a:r>
            <a:r>
              <a:rPr sz="2000" dirty="0">
                <a:latin typeface="Times New Roman"/>
                <a:cs typeface="Times New Roman"/>
              </a:rPr>
              <a:t>what  way do </a:t>
            </a:r>
            <a:r>
              <a:rPr sz="2000" spc="-5" dirty="0">
                <a:latin typeface="Times New Roman"/>
                <a:cs typeface="Times New Roman"/>
              </a:rPr>
              <a:t>they–indicated </a:t>
            </a:r>
            <a:r>
              <a:rPr sz="2000" dirty="0">
                <a:latin typeface="Times New Roman"/>
                <a:cs typeface="Times New Roman"/>
              </a:rPr>
              <a:t>by the </a:t>
            </a:r>
            <a:r>
              <a:rPr sz="2000" spc="-5" dirty="0">
                <a:latin typeface="Times New Roman"/>
                <a:cs typeface="Times New Roman"/>
              </a:rPr>
              <a:t>magnitude </a:t>
            </a:r>
            <a:r>
              <a:rPr sz="2000" dirty="0">
                <a:latin typeface="Times New Roman"/>
                <a:cs typeface="Times New Roman"/>
              </a:rPr>
              <a:t>and sign of the beta </a:t>
            </a:r>
            <a:r>
              <a:rPr sz="2000" spc="-5" dirty="0">
                <a:latin typeface="Times New Roman"/>
                <a:cs typeface="Times New Roman"/>
              </a:rPr>
              <a:t>estimates–impact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outcome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variable?</a:t>
            </a:r>
            <a:endParaRPr sz="200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These </a:t>
            </a:r>
            <a:r>
              <a:rPr sz="2000" spc="-5" dirty="0">
                <a:latin typeface="Times New Roman"/>
                <a:cs typeface="Times New Roman"/>
              </a:rPr>
              <a:t>regression </a:t>
            </a:r>
            <a:r>
              <a:rPr sz="2000" spc="-10" dirty="0">
                <a:latin typeface="Times New Roman"/>
                <a:cs typeface="Times New Roman"/>
              </a:rPr>
              <a:t>estimates are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explain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relationship </a:t>
            </a:r>
            <a:r>
              <a:rPr sz="2000" dirty="0">
                <a:latin typeface="Times New Roman"/>
                <a:cs typeface="Times New Roman"/>
              </a:rPr>
              <a:t>between one </a:t>
            </a:r>
            <a:r>
              <a:rPr sz="2000" spc="-5" dirty="0">
                <a:latin typeface="Times New Roman"/>
                <a:cs typeface="Times New Roman"/>
              </a:rPr>
              <a:t>dependent variable and </a:t>
            </a:r>
            <a:r>
              <a:rPr sz="2000" dirty="0">
                <a:latin typeface="Times New Roman"/>
                <a:cs typeface="Times New Roman"/>
              </a:rPr>
              <a:t>one  or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independent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Three </a:t>
            </a:r>
            <a:r>
              <a:rPr sz="2000" spc="-5" dirty="0">
                <a:latin typeface="Times New Roman"/>
                <a:cs typeface="Times New Roman"/>
              </a:rPr>
              <a:t>major </a:t>
            </a:r>
            <a:r>
              <a:rPr sz="2000" dirty="0">
                <a:latin typeface="Times New Roman"/>
                <a:cs typeface="Times New Roman"/>
              </a:rPr>
              <a:t>uses for regression analysis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1284605" lvl="1" indent="-358775">
              <a:lnSpc>
                <a:spcPct val="100000"/>
              </a:lnSpc>
              <a:spcBef>
                <a:spcPts val="765"/>
              </a:spcBef>
              <a:buAutoNum type="arabicParenBoth"/>
              <a:tabLst>
                <a:tab pos="1285240" algn="l"/>
              </a:tabLst>
            </a:pPr>
            <a:r>
              <a:rPr sz="2000" spc="-5" dirty="0">
                <a:latin typeface="Times New Roman"/>
                <a:cs typeface="Times New Roman"/>
              </a:rPr>
              <a:t>determining </a:t>
            </a:r>
            <a:r>
              <a:rPr sz="2000" dirty="0">
                <a:latin typeface="Times New Roman"/>
                <a:cs typeface="Times New Roman"/>
              </a:rPr>
              <a:t>the strength of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predictors.</a:t>
            </a:r>
            <a:endParaRPr sz="2000">
              <a:latin typeface="Times New Roman"/>
              <a:cs typeface="Times New Roman"/>
            </a:endParaRPr>
          </a:p>
          <a:p>
            <a:pPr marL="1284605" lvl="1" indent="-358775">
              <a:lnSpc>
                <a:spcPct val="100000"/>
              </a:lnSpc>
              <a:spcBef>
                <a:spcPts val="760"/>
              </a:spcBef>
              <a:buAutoNum type="arabicParenBoth"/>
              <a:tabLst>
                <a:tab pos="1285240" algn="l"/>
              </a:tabLst>
            </a:pPr>
            <a:r>
              <a:rPr sz="2000" dirty="0">
                <a:latin typeface="Times New Roman"/>
                <a:cs typeface="Times New Roman"/>
              </a:rPr>
              <a:t>forecasting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effect.</a:t>
            </a:r>
            <a:endParaRPr sz="2000">
              <a:latin typeface="Times New Roman"/>
              <a:cs typeface="Times New Roman"/>
            </a:endParaRPr>
          </a:p>
          <a:p>
            <a:pPr marL="1284605" lvl="1" indent="-358775">
              <a:lnSpc>
                <a:spcPct val="100000"/>
              </a:lnSpc>
              <a:spcBef>
                <a:spcPts val="755"/>
              </a:spcBef>
              <a:buAutoNum type="arabicParenBoth"/>
              <a:tabLst>
                <a:tab pos="1285240" algn="l"/>
              </a:tabLst>
            </a:pPr>
            <a:r>
              <a:rPr sz="2000" dirty="0">
                <a:latin typeface="Times New Roman"/>
                <a:cs typeface="Times New Roman"/>
              </a:rPr>
              <a:t>trend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forecasting.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790" y="626440"/>
            <a:ext cx="5648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NEED FOR</a:t>
            </a:r>
            <a:r>
              <a:rPr spc="-85" dirty="0"/>
              <a:t> </a:t>
            </a:r>
            <a:r>
              <a:rPr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3999"/>
            <a:ext cx="8483600" cy="203136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provide a </a:t>
            </a:r>
            <a:r>
              <a:rPr sz="2000" spc="-5" dirty="0">
                <a:latin typeface="Times New Roman"/>
                <a:cs typeface="Times New Roman"/>
              </a:rPr>
              <a:t>better </a:t>
            </a:r>
            <a:r>
              <a:rPr sz="2000" dirty="0">
                <a:latin typeface="Times New Roman"/>
                <a:cs typeface="Times New Roman"/>
              </a:rPr>
              <a:t>and fast way of performing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operations.</a:t>
            </a: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provide proper house price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customers.</a:t>
            </a: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eliminate </a:t>
            </a:r>
            <a:r>
              <a:rPr sz="2000" dirty="0">
                <a:latin typeface="Times New Roman"/>
                <a:cs typeface="Times New Roman"/>
              </a:rPr>
              <a:t>need of real </a:t>
            </a:r>
            <a:r>
              <a:rPr sz="2000" spc="-5" dirty="0">
                <a:latin typeface="Times New Roman"/>
                <a:cs typeface="Times New Roman"/>
              </a:rPr>
              <a:t>estate </a:t>
            </a:r>
            <a:r>
              <a:rPr sz="2000" dirty="0">
                <a:latin typeface="Times New Roman"/>
                <a:cs typeface="Times New Roman"/>
              </a:rPr>
              <a:t>agent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gain information regarding house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prices.</a:t>
            </a: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provide best price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user without </a:t>
            </a:r>
            <a:r>
              <a:rPr sz="2000" spc="-5" dirty="0">
                <a:latin typeface="Times New Roman"/>
                <a:cs typeface="Times New Roman"/>
              </a:rPr>
              <a:t>getting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cheated.</a:t>
            </a: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enable user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search </a:t>
            </a:r>
            <a:r>
              <a:rPr sz="2000" spc="-5" dirty="0">
                <a:latin typeface="Times New Roman"/>
                <a:cs typeface="Times New Roman"/>
              </a:rPr>
              <a:t>home as </a:t>
            </a:r>
            <a:r>
              <a:rPr sz="2000" dirty="0">
                <a:latin typeface="Times New Roman"/>
                <a:cs typeface="Times New Roman"/>
              </a:rPr>
              <a:t>per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budget.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1714" y="626440"/>
            <a:ext cx="1529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</a:t>
            </a:r>
            <a:r>
              <a:rPr spc="-325" dirty="0"/>
              <a:t>AT</a:t>
            </a:r>
            <a:r>
              <a:rPr dirty="0"/>
              <a:t>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4B782-05D8-4884-93DD-EA3D61444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676400"/>
            <a:ext cx="7620268" cy="44748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610" y="391159"/>
            <a:ext cx="176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Heat </a:t>
            </a:r>
            <a:r>
              <a:rPr sz="2000" spc="-10" dirty="0">
                <a:latin typeface="Times New Roman"/>
                <a:cs typeface="Times New Roman"/>
              </a:rPr>
              <a:t>map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plot: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85E34-C020-414D-A966-E8920DB24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3" t="12280" r="26974" b="4679"/>
          <a:stretch/>
        </p:blipFill>
        <p:spPr>
          <a:xfrm>
            <a:off x="2362200" y="838200"/>
            <a:ext cx="6934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39425FA-1169-4498-A01D-D83FAB3CE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34379"/>
            <a:ext cx="5410200" cy="417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8714" y="626440"/>
            <a:ext cx="3816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</a:t>
            </a:r>
            <a:r>
              <a:rPr spc="-15" dirty="0"/>
              <a:t>S</a:t>
            </a:r>
            <a:r>
              <a:rPr dirty="0"/>
              <a:t>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411952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3204" marR="8255" indent="-229235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243840" algn="l"/>
                <a:tab pos="244475" algn="l"/>
                <a:tab pos="1087755" algn="l"/>
                <a:tab pos="1627505" algn="l"/>
                <a:tab pos="2649220" algn="l"/>
                <a:tab pos="3264535" algn="l"/>
                <a:tab pos="4302760" algn="l"/>
                <a:tab pos="4857115" algn="l"/>
                <a:tab pos="5941060" algn="l"/>
                <a:tab pos="6387465" algn="l"/>
                <a:tab pos="7331075" algn="l"/>
                <a:tab pos="8786495" algn="l"/>
                <a:tab pos="9218295" algn="l"/>
                <a:tab pos="9850755" algn="l"/>
              </a:tabLst>
            </a:pP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us,</a:t>
            </a:r>
            <a:r>
              <a:rPr dirty="0"/>
              <a:t>	</a:t>
            </a:r>
            <a:r>
              <a:rPr spc="-10" dirty="0"/>
              <a:t>w</a:t>
            </a:r>
            <a:r>
              <a:rPr spc="-5" dirty="0"/>
              <a:t>e</a:t>
            </a:r>
            <a:r>
              <a:rPr dirty="0"/>
              <a:t>	</a:t>
            </a:r>
            <a:r>
              <a:rPr spc="-20" dirty="0"/>
              <a:t>s</a:t>
            </a:r>
            <a:r>
              <a:rPr spc="-5" dirty="0"/>
              <a:t>tudied</a:t>
            </a:r>
            <a:r>
              <a:rPr dirty="0"/>
              <a:t>	</a:t>
            </a:r>
            <a:r>
              <a:rPr spc="-5" dirty="0"/>
              <a:t>a</a:t>
            </a:r>
            <a:r>
              <a:rPr spc="-15" dirty="0"/>
              <a:t>n</a:t>
            </a:r>
            <a:r>
              <a:rPr spc="-5" dirty="0"/>
              <a:t>d</a:t>
            </a:r>
            <a:r>
              <a:rPr dirty="0"/>
              <a:t>	</a:t>
            </a:r>
            <a:r>
              <a:rPr spc="-5" dirty="0"/>
              <a:t>ap</a:t>
            </a:r>
            <a:r>
              <a:rPr dirty="0"/>
              <a:t>p</a:t>
            </a:r>
            <a:r>
              <a:rPr spc="-5" dirty="0"/>
              <a:t>lied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co</a:t>
            </a:r>
            <a:r>
              <a:rPr dirty="0"/>
              <a:t>n</a:t>
            </a:r>
            <a:r>
              <a:rPr spc="-5" dirty="0"/>
              <a:t>cept</a:t>
            </a:r>
            <a:r>
              <a:rPr lang="en-US" spc="-5" dirty="0"/>
              <a:t> </a:t>
            </a:r>
            <a:r>
              <a:rPr dirty="0"/>
              <a:t>o</a:t>
            </a:r>
            <a:r>
              <a:rPr spc="-5" dirty="0"/>
              <a:t>f</a:t>
            </a:r>
            <a:r>
              <a:rPr lang="en-US" spc="-5" dirty="0"/>
              <a:t> </a:t>
            </a:r>
            <a:r>
              <a:rPr lang="en-US" spc="-5" dirty="0" err="1"/>
              <a:t>keras</a:t>
            </a:r>
            <a:r>
              <a:rPr lang="en-US" spc="-5" dirty="0"/>
              <a:t> Algorithm </a:t>
            </a:r>
            <a:r>
              <a:rPr spc="-5" dirty="0"/>
              <a:t>in</a:t>
            </a:r>
            <a:r>
              <a:rPr lang="en-US" spc="-5" dirty="0"/>
              <a:t> </a:t>
            </a:r>
            <a:r>
              <a:rPr spc="-5" dirty="0"/>
              <a:t>real</a:t>
            </a:r>
            <a:r>
              <a:rPr lang="en-US" spc="-5" dirty="0"/>
              <a:t> </a:t>
            </a:r>
            <a:r>
              <a:rPr spc="-5" dirty="0"/>
              <a:t>t</a:t>
            </a:r>
            <a:r>
              <a:rPr spc="5" dirty="0"/>
              <a:t>i</a:t>
            </a:r>
            <a:r>
              <a:rPr spc="-25" dirty="0"/>
              <a:t>m</a:t>
            </a:r>
            <a:r>
              <a:rPr spc="-5" dirty="0"/>
              <a:t>e  implementation so as to </a:t>
            </a:r>
            <a:r>
              <a:rPr spc="-10" dirty="0"/>
              <a:t>ease </a:t>
            </a:r>
            <a:r>
              <a:rPr spc="-5" dirty="0"/>
              <a:t>the life </a:t>
            </a:r>
            <a:r>
              <a:rPr dirty="0"/>
              <a:t>of</a:t>
            </a:r>
            <a:r>
              <a:rPr spc="85" dirty="0"/>
              <a:t> </a:t>
            </a:r>
            <a:r>
              <a:rPr spc="-5" dirty="0"/>
              <a:t>human.</a:t>
            </a:r>
          </a:p>
          <a:p>
            <a:pPr marL="243204" indent="-229235">
              <a:lnSpc>
                <a:spcPts val="2510"/>
              </a:lnSpc>
              <a:spcBef>
                <a:spcPts val="69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pc="-5" dirty="0"/>
              <a:t>Determining the price of </a:t>
            </a:r>
            <a:r>
              <a:rPr dirty="0"/>
              <a:t>property </a:t>
            </a:r>
            <a:r>
              <a:rPr spc="-5" dirty="0"/>
              <a:t>without complete </a:t>
            </a:r>
            <a:r>
              <a:rPr dirty="0"/>
              <a:t>knowledge </a:t>
            </a:r>
            <a:r>
              <a:rPr spc="-5" dirty="0"/>
              <a:t>about the surrounding</a:t>
            </a:r>
            <a:r>
              <a:rPr spc="-120" dirty="0"/>
              <a:t> </a:t>
            </a:r>
            <a:r>
              <a:rPr spc="-5" dirty="0"/>
              <a:t>is</a:t>
            </a:r>
            <a:r>
              <a:rPr lang="en-US" spc="-5" dirty="0"/>
              <a:t> </a:t>
            </a:r>
            <a:r>
              <a:rPr spc="-5" dirty="0"/>
              <a:t>quite riskier for both customer and the</a:t>
            </a:r>
            <a:r>
              <a:rPr spc="65" dirty="0"/>
              <a:t> </a:t>
            </a:r>
            <a:r>
              <a:rPr spc="-20" dirty="0"/>
              <a:t>seller.</a:t>
            </a:r>
          </a:p>
          <a:p>
            <a:pPr marL="243204" marR="8890" indent="-229235">
              <a:lnSpc>
                <a:spcPts val="2380"/>
              </a:lnSpc>
              <a:spcBef>
                <a:spcPts val="104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pc="-5" dirty="0"/>
              <a:t>In order to overcome this </a:t>
            </a:r>
            <a:r>
              <a:rPr lang="en-US" spc="-5" dirty="0"/>
              <a:t>problem,</a:t>
            </a:r>
            <a:r>
              <a:rPr spc="-5" dirty="0"/>
              <a:t> we </a:t>
            </a:r>
            <a:r>
              <a:rPr dirty="0"/>
              <a:t>have </a:t>
            </a:r>
            <a:r>
              <a:rPr spc="-5" dirty="0"/>
              <a:t>tried to develop application which determines  the price </a:t>
            </a:r>
            <a:r>
              <a:rPr dirty="0"/>
              <a:t>of </a:t>
            </a:r>
            <a:r>
              <a:rPr spc="-5" dirty="0"/>
              <a:t>the property based </a:t>
            </a:r>
            <a:r>
              <a:rPr dirty="0"/>
              <a:t>on </a:t>
            </a:r>
            <a:r>
              <a:rPr spc="-5" dirty="0"/>
              <a:t>various parameters </a:t>
            </a:r>
            <a:r>
              <a:rPr dirty="0"/>
              <a:t>of </a:t>
            </a:r>
            <a:r>
              <a:rPr spc="-5" dirty="0"/>
              <a:t>the</a:t>
            </a:r>
            <a:r>
              <a:rPr spc="85" dirty="0"/>
              <a:t> </a:t>
            </a:r>
            <a:r>
              <a:rPr dirty="0"/>
              <a:t>surrounding.</a:t>
            </a:r>
          </a:p>
          <a:p>
            <a:pPr marL="243204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pc="-5" dirty="0"/>
              <a:t>Data </a:t>
            </a:r>
            <a:r>
              <a:rPr dirty="0"/>
              <a:t>provide </a:t>
            </a:r>
            <a:r>
              <a:rPr spc="-5" dirty="0"/>
              <a:t>us with the complete data </a:t>
            </a:r>
            <a:r>
              <a:rPr dirty="0"/>
              <a:t>about </a:t>
            </a:r>
            <a:r>
              <a:rPr spc="-5" dirty="0"/>
              <a:t>the </a:t>
            </a:r>
            <a:r>
              <a:rPr dirty="0"/>
              <a:t>surrounding </a:t>
            </a:r>
            <a:r>
              <a:rPr spc="-5" dirty="0"/>
              <a:t>in the form of</a:t>
            </a:r>
            <a:r>
              <a:rPr spc="90" dirty="0"/>
              <a:t> </a:t>
            </a:r>
            <a:r>
              <a:rPr spc="-5" dirty="0"/>
              <a:t>dataset.</a:t>
            </a:r>
          </a:p>
          <a:p>
            <a:pPr marL="243204" marR="5715" indent="-229235">
              <a:lnSpc>
                <a:spcPts val="2380"/>
              </a:lnSpc>
              <a:spcBef>
                <a:spcPts val="103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pc="-5" dirty="0"/>
              <a:t>Dataset helps to get the insight </a:t>
            </a:r>
            <a:r>
              <a:rPr dirty="0"/>
              <a:t>of </a:t>
            </a:r>
            <a:r>
              <a:rPr spc="-5" dirty="0"/>
              <a:t>the surrounding </a:t>
            </a:r>
            <a:r>
              <a:rPr spc="-10" dirty="0"/>
              <a:t>and </a:t>
            </a:r>
            <a:r>
              <a:rPr spc="-5" dirty="0"/>
              <a:t>machine </a:t>
            </a:r>
            <a:r>
              <a:rPr dirty="0"/>
              <a:t>learning </a:t>
            </a:r>
            <a:r>
              <a:rPr spc="-5" dirty="0"/>
              <a:t>model helps to  predict the price </a:t>
            </a:r>
            <a:r>
              <a:rPr dirty="0"/>
              <a:t>of </a:t>
            </a:r>
            <a:r>
              <a:rPr spc="-5" dirty="0"/>
              <a:t>the property based </a:t>
            </a:r>
            <a:r>
              <a:rPr dirty="0"/>
              <a:t>on </a:t>
            </a:r>
            <a:r>
              <a:rPr spc="-5" dirty="0"/>
              <a:t>the training provided </a:t>
            </a:r>
            <a:r>
              <a:rPr dirty="0"/>
              <a:t>by </a:t>
            </a:r>
            <a:r>
              <a:rPr spc="-5" dirty="0"/>
              <a:t>the</a:t>
            </a:r>
            <a:r>
              <a:rPr spc="95" dirty="0"/>
              <a:t> </a:t>
            </a:r>
            <a:r>
              <a:rPr spc="-5" dirty="0"/>
              <a:t>dataset.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7723" y="2964560"/>
            <a:ext cx="8522970" cy="1433830"/>
            <a:chOff x="1847723" y="2964560"/>
            <a:chExt cx="8522970" cy="1433830"/>
          </a:xfrm>
        </p:grpSpPr>
        <p:sp>
          <p:nvSpPr>
            <p:cNvPr id="3" name="object 3"/>
            <p:cNvSpPr/>
            <p:nvPr/>
          </p:nvSpPr>
          <p:spPr>
            <a:xfrm>
              <a:off x="2035019" y="3941063"/>
              <a:ext cx="8205047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47723" y="2964560"/>
              <a:ext cx="8522970" cy="10116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386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Predicting House Price</vt:lpstr>
      <vt:lpstr>ABSTRACT</vt:lpstr>
      <vt:lpstr>INTRODUCTION</vt:lpstr>
      <vt:lpstr>NEED FOR PROJECT</vt:lpstr>
      <vt:lpstr>DATA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</dc:title>
  <cp:lastModifiedBy>Akash Singh</cp:lastModifiedBy>
  <cp:revision>3</cp:revision>
  <dcterms:created xsi:type="dcterms:W3CDTF">2021-11-28T13:57:40Z</dcterms:created>
  <dcterms:modified xsi:type="dcterms:W3CDTF">2021-12-05T07:44:56Z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2021-11-28T00:00:00Z</vt:filetime>
  </property>
</Properties>
</file>