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9" r:id="rId8"/>
    <p:sldId id="270" r:id="rId9"/>
    <p:sldId id="262" r:id="rId10"/>
    <p:sldId id="266"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12/22/2021</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12/22/2021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12/22/2021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12/22/2021</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AB7A-D098-4317-8EDE-46EA124B5B11}"/>
              </a:ext>
            </a:extLst>
          </p:cNvPr>
          <p:cNvSpPr>
            <a:spLocks noGrp="1"/>
          </p:cNvSpPr>
          <p:nvPr>
            <p:ph type="ctrTitle"/>
          </p:nvPr>
        </p:nvSpPr>
        <p:spPr>
          <a:xfrm>
            <a:off x="1576911" y="1643556"/>
            <a:ext cx="8825658" cy="3398383"/>
          </a:xfrm>
        </p:spPr>
        <p:txBody>
          <a:bodyPr/>
          <a:lstStyle/>
          <a:p>
            <a:r>
              <a:rPr lang="en-IN" sz="7200" dirty="0"/>
              <a:t>ONLINE </a:t>
            </a:r>
            <a:br>
              <a:rPr lang="en-IN" sz="7200" dirty="0"/>
            </a:br>
            <a:r>
              <a:rPr lang="en-IN" sz="7200" dirty="0"/>
              <a:t>PRODUCT </a:t>
            </a:r>
            <a:br>
              <a:rPr lang="en-IN" sz="7200" dirty="0"/>
            </a:br>
            <a:r>
              <a:rPr lang="en-IN" sz="7200" dirty="0"/>
              <a:t>DELIVERY</a:t>
            </a:r>
            <a:br>
              <a:rPr lang="en-IN" sz="7200" dirty="0"/>
            </a:br>
            <a:r>
              <a:rPr lang="en-IN" sz="7200" dirty="0"/>
              <a:t> SYSTEM</a:t>
            </a:r>
          </a:p>
        </p:txBody>
      </p:sp>
      <p:sp>
        <p:nvSpPr>
          <p:cNvPr id="3" name="Subtitle 2">
            <a:extLst>
              <a:ext uri="{FF2B5EF4-FFF2-40B4-BE49-F238E27FC236}">
                <a16:creationId xmlns:a16="http://schemas.microsoft.com/office/drawing/2014/main" id="{B57FA91A-5516-4B7F-AB8B-4C70E311D35B}"/>
              </a:ext>
            </a:extLst>
          </p:cNvPr>
          <p:cNvSpPr>
            <a:spLocks noGrp="1"/>
          </p:cNvSpPr>
          <p:nvPr>
            <p:ph type="subTitle" idx="1"/>
          </p:nvPr>
        </p:nvSpPr>
        <p:spPr>
          <a:xfrm>
            <a:off x="7919124" y="3342747"/>
            <a:ext cx="8825658" cy="861420"/>
          </a:xfrm>
        </p:spPr>
        <p:txBody>
          <a:bodyPr>
            <a:noAutofit/>
          </a:bodyPr>
          <a:lstStyle/>
          <a:p>
            <a:r>
              <a:rPr lang="en-IN" sz="2400" b="1" dirty="0"/>
              <a:t>PRESENTED BY:</a:t>
            </a:r>
          </a:p>
          <a:p>
            <a:r>
              <a:rPr lang="en-IN" sz="2400" b="1" dirty="0"/>
              <a:t>GOWTHAMI.M </a:t>
            </a:r>
          </a:p>
          <a:p>
            <a:r>
              <a:rPr lang="en-IN" sz="2400" b="1" dirty="0"/>
              <a:t>RAMKUMAR.S</a:t>
            </a:r>
          </a:p>
          <a:p>
            <a:r>
              <a:rPr lang="en-IN" sz="2400" b="1" dirty="0"/>
              <a:t>DHARMARAJ.S </a:t>
            </a:r>
          </a:p>
        </p:txBody>
      </p:sp>
    </p:spTree>
    <p:extLst>
      <p:ext uri="{BB962C8B-B14F-4D97-AF65-F5344CB8AC3E}">
        <p14:creationId xmlns:p14="http://schemas.microsoft.com/office/powerpoint/2010/main" val="27242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3B6BB-F315-475F-825F-F419CFEBCF5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539A5EE4-AD88-47F0-A1B1-F796532E648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DFAFAEE-A8AC-41CE-B8C2-DDADE06BEF19}"/>
              </a:ext>
            </a:extLst>
          </p:cNvPr>
          <p:cNvPicPr>
            <a:picLocks noChangeAspect="1"/>
          </p:cNvPicPr>
          <p:nvPr/>
        </p:nvPicPr>
        <p:blipFill>
          <a:blip r:embed="rId2"/>
          <a:stretch>
            <a:fillRect/>
          </a:stretch>
        </p:blipFill>
        <p:spPr>
          <a:xfrm>
            <a:off x="683580" y="683581"/>
            <a:ext cx="9685537" cy="5504155"/>
          </a:xfrm>
          <a:prstGeom prst="rect">
            <a:avLst/>
          </a:prstGeom>
        </p:spPr>
      </p:pic>
    </p:spTree>
    <p:extLst>
      <p:ext uri="{BB962C8B-B14F-4D97-AF65-F5344CB8AC3E}">
        <p14:creationId xmlns:p14="http://schemas.microsoft.com/office/powerpoint/2010/main" val="200216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6B51-14AE-47E7-83BC-9A8DE51A1D7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F1F9F29B-BA32-45DF-94FB-886DF625838C}"/>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5E94953-F54A-4340-8845-2EAD73988184}"/>
              </a:ext>
            </a:extLst>
          </p:cNvPr>
          <p:cNvPicPr>
            <a:picLocks noChangeAspect="1"/>
          </p:cNvPicPr>
          <p:nvPr/>
        </p:nvPicPr>
        <p:blipFill>
          <a:blip r:embed="rId2"/>
          <a:stretch>
            <a:fillRect/>
          </a:stretch>
        </p:blipFill>
        <p:spPr>
          <a:xfrm>
            <a:off x="790113" y="628259"/>
            <a:ext cx="9552372" cy="5601482"/>
          </a:xfrm>
          <a:prstGeom prst="rect">
            <a:avLst/>
          </a:prstGeom>
        </p:spPr>
      </p:pic>
    </p:spTree>
    <p:extLst>
      <p:ext uri="{BB962C8B-B14F-4D97-AF65-F5344CB8AC3E}">
        <p14:creationId xmlns:p14="http://schemas.microsoft.com/office/powerpoint/2010/main" val="306673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DC683F-263D-4CFD-A469-0599C85C7860}"/>
              </a:ext>
            </a:extLst>
          </p:cNvPr>
          <p:cNvSpPr>
            <a:spLocks noGrp="1"/>
          </p:cNvSpPr>
          <p:nvPr>
            <p:ph type="ctrTitle"/>
          </p:nvPr>
        </p:nvSpPr>
        <p:spPr/>
        <p:txBody>
          <a:bodyPr/>
          <a:lstStyle/>
          <a:p>
            <a:endParaRPr lang="en-IN" dirty="0"/>
          </a:p>
        </p:txBody>
      </p:sp>
      <p:sp>
        <p:nvSpPr>
          <p:cNvPr id="5" name="Subtitle 4">
            <a:extLst>
              <a:ext uri="{FF2B5EF4-FFF2-40B4-BE49-F238E27FC236}">
                <a16:creationId xmlns:a16="http://schemas.microsoft.com/office/drawing/2014/main" id="{C7074CC1-85E9-4CA9-8744-72F14EC13878}"/>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98395322-2437-429D-8263-4C1BD3F028FE}"/>
              </a:ext>
            </a:extLst>
          </p:cNvPr>
          <p:cNvPicPr>
            <a:picLocks noChangeAspect="1"/>
          </p:cNvPicPr>
          <p:nvPr/>
        </p:nvPicPr>
        <p:blipFill>
          <a:blip r:embed="rId2"/>
          <a:stretch>
            <a:fillRect/>
          </a:stretch>
        </p:blipFill>
        <p:spPr>
          <a:xfrm>
            <a:off x="648070" y="575641"/>
            <a:ext cx="9694415" cy="5718627"/>
          </a:xfrm>
          <a:prstGeom prst="rect">
            <a:avLst/>
          </a:prstGeom>
        </p:spPr>
      </p:pic>
    </p:spTree>
    <p:extLst>
      <p:ext uri="{BB962C8B-B14F-4D97-AF65-F5344CB8AC3E}">
        <p14:creationId xmlns:p14="http://schemas.microsoft.com/office/powerpoint/2010/main" val="406247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D345-4C66-45E9-B71D-435109FC76D3}"/>
              </a:ext>
            </a:extLst>
          </p:cNvPr>
          <p:cNvSpPr>
            <a:spLocks noGrp="1"/>
          </p:cNvSpPr>
          <p:nvPr>
            <p:ph type="ctrTitle"/>
          </p:nvPr>
        </p:nvSpPr>
        <p:spPr>
          <a:xfrm>
            <a:off x="3880399" y="443884"/>
            <a:ext cx="8825658" cy="3427975"/>
          </a:xfrm>
        </p:spPr>
        <p:txBody>
          <a:bodyPr/>
          <a:lstStyle/>
          <a:p>
            <a:r>
              <a:rPr lang="en-US" b="1" dirty="0"/>
              <a:t>THANK YOU</a:t>
            </a:r>
            <a:endParaRPr lang="en-IN" b="1" dirty="0"/>
          </a:p>
        </p:txBody>
      </p:sp>
    </p:spTree>
    <p:extLst>
      <p:ext uri="{BB962C8B-B14F-4D97-AF65-F5344CB8AC3E}">
        <p14:creationId xmlns:p14="http://schemas.microsoft.com/office/powerpoint/2010/main" val="242683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090E3B-01EE-4614-B8AA-84B520532512}"/>
              </a:ext>
            </a:extLst>
          </p:cNvPr>
          <p:cNvSpPr>
            <a:spLocks noGrp="1"/>
          </p:cNvSpPr>
          <p:nvPr>
            <p:ph type="ctrTitle"/>
          </p:nvPr>
        </p:nvSpPr>
        <p:spPr>
          <a:xfrm>
            <a:off x="1012912" y="-730193"/>
            <a:ext cx="8825658" cy="2677648"/>
          </a:xfrm>
        </p:spPr>
        <p:txBody>
          <a:bodyPr/>
          <a:lstStyle/>
          <a:p>
            <a:r>
              <a:rPr lang="en-IN" dirty="0"/>
              <a:t>Introduction</a:t>
            </a:r>
          </a:p>
        </p:txBody>
      </p:sp>
      <p:sp>
        <p:nvSpPr>
          <p:cNvPr id="5" name="Subtitle 4">
            <a:extLst>
              <a:ext uri="{FF2B5EF4-FFF2-40B4-BE49-F238E27FC236}">
                <a16:creationId xmlns:a16="http://schemas.microsoft.com/office/drawing/2014/main" id="{31B324B8-1DA7-4D9C-9528-2AEA63CB716C}"/>
              </a:ext>
            </a:extLst>
          </p:cNvPr>
          <p:cNvSpPr>
            <a:spLocks noGrp="1"/>
          </p:cNvSpPr>
          <p:nvPr>
            <p:ph type="subTitle" idx="1"/>
          </p:nvPr>
        </p:nvSpPr>
        <p:spPr>
          <a:xfrm>
            <a:off x="1154954" y="2192784"/>
            <a:ext cx="9214163" cy="3426781"/>
          </a:xfrm>
        </p:spPr>
        <p:txBody>
          <a:bodyPr anchor="t">
            <a:noAutofit/>
          </a:bodyPr>
          <a:lstStyle/>
          <a:p>
            <a:pPr algn="just"/>
            <a:r>
              <a:rPr lang="en-US" sz="2000" cap="none" dirty="0">
                <a:solidFill>
                  <a:schemeClr val="bg1"/>
                </a:solidFill>
              </a:rPr>
              <a:t>The online product delivery system application enables vendors to set up online shops , customers to browse through the shops, and a system administrator to approve and reject requests for new shops and maintain lists of shop categories. Also the developer is designing an online shopping site to manage the items in the shop and also help customers to purchase them online without visiting the shop physically. The online shopping system will use the internet as the sole method for selling goods to its consumers</a:t>
            </a:r>
            <a:endParaRPr lang="en-IN" sz="2000" cap="none" dirty="0">
              <a:solidFill>
                <a:schemeClr val="bg1"/>
              </a:solidFill>
            </a:endParaRPr>
          </a:p>
        </p:txBody>
      </p:sp>
    </p:spTree>
    <p:extLst>
      <p:ext uri="{BB962C8B-B14F-4D97-AF65-F5344CB8AC3E}">
        <p14:creationId xmlns:p14="http://schemas.microsoft.com/office/powerpoint/2010/main" val="15827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3DE479-B5C5-419D-B8E2-EA1719939144}"/>
              </a:ext>
            </a:extLst>
          </p:cNvPr>
          <p:cNvSpPr>
            <a:spLocks noGrp="1"/>
          </p:cNvSpPr>
          <p:nvPr>
            <p:ph type="ctrTitle"/>
          </p:nvPr>
        </p:nvSpPr>
        <p:spPr>
          <a:xfrm>
            <a:off x="4084586" y="-883103"/>
            <a:ext cx="8397418" cy="2677648"/>
          </a:xfrm>
        </p:spPr>
        <p:txBody>
          <a:bodyPr/>
          <a:lstStyle/>
          <a:p>
            <a:r>
              <a:rPr lang="en-IN" dirty="0"/>
              <a:t>MODULES</a:t>
            </a:r>
          </a:p>
        </p:txBody>
      </p:sp>
      <p:sp>
        <p:nvSpPr>
          <p:cNvPr id="5" name="Subtitle 4">
            <a:extLst>
              <a:ext uri="{FF2B5EF4-FFF2-40B4-BE49-F238E27FC236}">
                <a16:creationId xmlns:a16="http://schemas.microsoft.com/office/drawing/2014/main" id="{C238465C-E64C-49E6-835C-0ED3892B5027}"/>
              </a:ext>
            </a:extLst>
          </p:cNvPr>
          <p:cNvSpPr>
            <a:spLocks noGrp="1"/>
          </p:cNvSpPr>
          <p:nvPr>
            <p:ph type="subTitle" idx="1"/>
          </p:nvPr>
        </p:nvSpPr>
        <p:spPr>
          <a:xfrm>
            <a:off x="1416842" y="1794545"/>
            <a:ext cx="8825658" cy="4100228"/>
          </a:xfrm>
        </p:spPr>
        <p:txBody>
          <a:bodyPr>
            <a:normAutofit fontScale="92500" lnSpcReduction="10000"/>
          </a:bodyPr>
          <a:lstStyle/>
          <a:p>
            <a:r>
              <a:rPr lang="en-US" sz="2200" b="1" dirty="0">
                <a:solidFill>
                  <a:schemeClr val="bg1"/>
                </a:solidFill>
              </a:rPr>
              <a:t>1.PRODUCt</a:t>
            </a:r>
          </a:p>
          <a:p>
            <a:endParaRPr lang="en-US" sz="2000" b="1" dirty="0">
              <a:solidFill>
                <a:schemeClr val="bg1"/>
              </a:solidFill>
            </a:endParaRPr>
          </a:p>
          <a:p>
            <a:r>
              <a:rPr lang="en-US" sz="2200" cap="none" dirty="0">
                <a:solidFill>
                  <a:schemeClr val="bg1"/>
                </a:solidFill>
              </a:rPr>
              <a:t>This module deals with selecting the products to be purchased and adding to the cart.</a:t>
            </a:r>
          </a:p>
          <a:p>
            <a:endParaRPr lang="en-US" dirty="0"/>
          </a:p>
          <a:p>
            <a:r>
              <a:rPr lang="en-US" sz="2200" b="1" dirty="0">
                <a:solidFill>
                  <a:schemeClr val="bg1"/>
                </a:solidFill>
              </a:rPr>
              <a:t>2.CUSTOMER</a:t>
            </a:r>
          </a:p>
          <a:p>
            <a:endParaRPr lang="en-US" b="1" dirty="0">
              <a:solidFill>
                <a:schemeClr val="bg1"/>
              </a:solidFill>
            </a:endParaRPr>
          </a:p>
          <a:p>
            <a:r>
              <a:rPr lang="en-US" sz="2200" cap="none" dirty="0">
                <a:solidFill>
                  <a:schemeClr val="bg1"/>
                </a:solidFill>
              </a:rPr>
              <a:t>This module deals with the registration of customer. Customer should enter all his/her details i.e. the details of the customer like name, email address, password, etc. Registration successful and customer is allowed to logged in the website. so that he/she can access most of the features available in the website.</a:t>
            </a:r>
            <a:endParaRPr lang="en-IN" sz="2200" cap="none" dirty="0">
              <a:solidFill>
                <a:schemeClr val="bg1"/>
              </a:solidFill>
            </a:endParaRPr>
          </a:p>
        </p:txBody>
      </p:sp>
    </p:spTree>
    <p:extLst>
      <p:ext uri="{BB962C8B-B14F-4D97-AF65-F5344CB8AC3E}">
        <p14:creationId xmlns:p14="http://schemas.microsoft.com/office/powerpoint/2010/main" val="358419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B51D50-E2FA-4AE8-8483-D2FCA96A544A}"/>
              </a:ext>
            </a:extLst>
          </p:cNvPr>
          <p:cNvSpPr>
            <a:spLocks noGrp="1"/>
          </p:cNvSpPr>
          <p:nvPr>
            <p:ph type="ctrTitle"/>
          </p:nvPr>
        </p:nvSpPr>
        <p:spPr>
          <a:xfrm>
            <a:off x="1683171" y="3147507"/>
            <a:ext cx="8825658" cy="861420"/>
          </a:xfrm>
        </p:spPr>
        <p:txBody>
          <a:bodyPr/>
          <a:lstStyle/>
          <a:p>
            <a:r>
              <a:rPr lang="en-IN" sz="2000" b="1" cap="all" dirty="0">
                <a:solidFill>
                  <a:schemeClr val="bg1"/>
                </a:solidFill>
                <a:latin typeface="+mn-lt"/>
                <a:ea typeface="+mn-ea"/>
                <a:cs typeface="+mn-cs"/>
              </a:rPr>
              <a:t>3.USER </a:t>
            </a:r>
            <a:br>
              <a:rPr lang="en-IN" sz="2000" b="1" cap="all" dirty="0">
                <a:solidFill>
                  <a:schemeClr val="bg1"/>
                </a:solidFill>
                <a:latin typeface="+mn-lt"/>
                <a:ea typeface="+mn-ea"/>
                <a:cs typeface="+mn-cs"/>
              </a:rPr>
            </a:br>
            <a:br>
              <a:rPr lang="en-IN" sz="2000" b="1" cap="all" dirty="0">
                <a:solidFill>
                  <a:schemeClr val="bg1"/>
                </a:solidFill>
                <a:latin typeface="+mn-lt"/>
                <a:ea typeface="+mn-ea"/>
                <a:cs typeface="+mn-cs"/>
              </a:rPr>
            </a:br>
            <a:r>
              <a:rPr lang="en-IN" sz="2000" dirty="0">
                <a:solidFill>
                  <a:schemeClr val="bg1"/>
                </a:solidFill>
                <a:latin typeface="+mn-lt"/>
                <a:ea typeface="+mn-ea"/>
                <a:cs typeface="+mn-cs"/>
              </a:rPr>
              <a:t>This feature deals with login and register and view product. </a:t>
            </a:r>
            <a:br>
              <a:rPr lang="en-IN" sz="2000" b="1" cap="all" dirty="0">
                <a:solidFill>
                  <a:schemeClr val="bg1"/>
                </a:solidFill>
                <a:latin typeface="+mn-lt"/>
                <a:ea typeface="+mn-ea"/>
                <a:cs typeface="+mn-cs"/>
              </a:rPr>
            </a:br>
            <a:br>
              <a:rPr lang="en-IN" sz="2000" b="1" cap="all" dirty="0">
                <a:solidFill>
                  <a:schemeClr val="bg1"/>
                </a:solidFill>
                <a:latin typeface="+mn-lt"/>
                <a:ea typeface="+mn-ea"/>
                <a:cs typeface="+mn-cs"/>
              </a:rPr>
            </a:br>
            <a:r>
              <a:rPr lang="en-IN" sz="2000" b="1" cap="all" dirty="0">
                <a:solidFill>
                  <a:schemeClr val="bg1"/>
                </a:solidFill>
                <a:latin typeface="+mn-lt"/>
                <a:ea typeface="+mn-ea"/>
                <a:cs typeface="+mn-cs"/>
              </a:rPr>
              <a:t>4.CART</a:t>
            </a:r>
            <a:br>
              <a:rPr lang="en-IN" sz="2000" b="1" cap="all" dirty="0">
                <a:solidFill>
                  <a:schemeClr val="bg1"/>
                </a:solidFill>
                <a:latin typeface="+mn-lt"/>
                <a:ea typeface="+mn-ea"/>
                <a:cs typeface="+mn-cs"/>
              </a:rPr>
            </a:br>
            <a:br>
              <a:rPr lang="en-IN" sz="2000" b="1" cap="all" dirty="0">
                <a:solidFill>
                  <a:schemeClr val="bg1"/>
                </a:solidFill>
                <a:latin typeface="+mn-lt"/>
                <a:ea typeface="+mn-ea"/>
                <a:cs typeface="+mn-cs"/>
              </a:rPr>
            </a:br>
            <a:r>
              <a:rPr lang="en-US" sz="2000" dirty="0">
                <a:solidFill>
                  <a:schemeClr val="bg1"/>
                </a:solidFill>
                <a:latin typeface="+mn-lt"/>
                <a:ea typeface="+mn-ea"/>
                <a:cs typeface="+mn-cs"/>
              </a:rPr>
              <a:t>This feature deals with the addition of items to the cart, update of the quantity of items and deletes the items from the cart.</a:t>
            </a:r>
            <a:endParaRPr lang="en-IN" sz="2000" dirty="0">
              <a:solidFill>
                <a:schemeClr val="bg1"/>
              </a:solidFill>
              <a:latin typeface="+mn-lt"/>
              <a:ea typeface="+mn-ea"/>
              <a:cs typeface="+mn-cs"/>
            </a:endParaRPr>
          </a:p>
        </p:txBody>
      </p:sp>
    </p:spTree>
    <p:extLst>
      <p:ext uri="{BB962C8B-B14F-4D97-AF65-F5344CB8AC3E}">
        <p14:creationId xmlns:p14="http://schemas.microsoft.com/office/powerpoint/2010/main" val="256629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DA0272-81C0-4C6C-85DD-650BD4679032}"/>
              </a:ext>
            </a:extLst>
          </p:cNvPr>
          <p:cNvSpPr>
            <a:spLocks noGrp="1"/>
          </p:cNvSpPr>
          <p:nvPr>
            <p:ph type="ctrTitle"/>
          </p:nvPr>
        </p:nvSpPr>
        <p:spPr>
          <a:xfrm>
            <a:off x="1554449" y="514903"/>
            <a:ext cx="8825658" cy="5264460"/>
          </a:xfrm>
        </p:spPr>
        <p:txBody>
          <a:bodyPr/>
          <a:lstStyle/>
          <a:p>
            <a:r>
              <a:rPr lang="en-IN" sz="2000" b="1" cap="all" dirty="0">
                <a:solidFill>
                  <a:schemeClr val="bg1"/>
                </a:solidFill>
                <a:latin typeface="+mn-lt"/>
                <a:ea typeface="+mn-ea"/>
                <a:cs typeface="+mn-cs"/>
              </a:rPr>
              <a:t>5.ORDER</a:t>
            </a:r>
            <a:br>
              <a:rPr lang="en-IN" sz="2000" b="1" cap="all" dirty="0">
                <a:solidFill>
                  <a:schemeClr val="bg1"/>
                </a:solidFill>
                <a:latin typeface="+mn-lt"/>
                <a:ea typeface="+mn-ea"/>
                <a:cs typeface="+mn-cs"/>
              </a:rPr>
            </a:br>
            <a:br>
              <a:rPr lang="en-IN" sz="2000" b="1" cap="all" dirty="0">
                <a:solidFill>
                  <a:schemeClr val="bg1"/>
                </a:solidFill>
                <a:latin typeface="+mn-lt"/>
                <a:ea typeface="+mn-ea"/>
                <a:cs typeface="+mn-cs"/>
              </a:rPr>
            </a:br>
            <a:r>
              <a:rPr lang="en-US" sz="2000" dirty="0">
                <a:solidFill>
                  <a:schemeClr val="bg1"/>
                </a:solidFill>
                <a:latin typeface="+mn-lt"/>
                <a:ea typeface="+mn-ea"/>
                <a:cs typeface="+mn-cs"/>
              </a:rPr>
              <a:t>Order screen shows all the selected items, here quantity as to be entered. And also option is provided to deselect the products.</a:t>
            </a:r>
            <a:br>
              <a:rPr lang="en-US" sz="2000" dirty="0">
                <a:solidFill>
                  <a:schemeClr val="bg1"/>
                </a:solidFill>
                <a:latin typeface="+mn-lt"/>
                <a:ea typeface="+mn-ea"/>
                <a:cs typeface="+mn-cs"/>
              </a:rPr>
            </a:br>
            <a:br>
              <a:rPr lang="en-IN" sz="2000" dirty="0">
                <a:solidFill>
                  <a:schemeClr val="bg1"/>
                </a:solidFill>
                <a:latin typeface="+mn-lt"/>
                <a:ea typeface="+mn-ea"/>
                <a:cs typeface="+mn-cs"/>
              </a:rPr>
            </a:br>
            <a:r>
              <a:rPr lang="en-IN" sz="2000" b="1" cap="all" dirty="0">
                <a:solidFill>
                  <a:schemeClr val="bg1"/>
                </a:solidFill>
                <a:latin typeface="+mn-lt"/>
                <a:ea typeface="+mn-ea"/>
                <a:cs typeface="+mn-cs"/>
              </a:rPr>
              <a:t>6.ADDRESS</a:t>
            </a:r>
            <a:br>
              <a:rPr lang="en-IN" sz="2000" b="1" cap="all" dirty="0">
                <a:solidFill>
                  <a:schemeClr val="bg1"/>
                </a:solidFill>
                <a:latin typeface="+mn-lt"/>
                <a:ea typeface="+mn-ea"/>
                <a:cs typeface="+mn-cs"/>
              </a:rPr>
            </a:br>
            <a:br>
              <a:rPr lang="en-IN" sz="2000" b="1" cap="all" dirty="0">
                <a:solidFill>
                  <a:schemeClr val="bg1"/>
                </a:solidFill>
                <a:latin typeface="+mn-lt"/>
                <a:ea typeface="+mn-ea"/>
                <a:cs typeface="+mn-cs"/>
              </a:rPr>
            </a:br>
            <a:r>
              <a:rPr lang="en-US" sz="2000" dirty="0">
                <a:solidFill>
                  <a:schemeClr val="bg1"/>
                </a:solidFill>
                <a:latin typeface="+mn-lt"/>
                <a:ea typeface="+mn-ea"/>
                <a:cs typeface="+mn-cs"/>
              </a:rPr>
              <a:t>The address module lets customers add or select the address for an order during the checkout flow. If a customer is signed in, any addresses that were previously saved for that customer are shown, and the customer can select among them. The customer can also add a new address. The address module is used for all items on an order that require shipping.</a:t>
            </a:r>
            <a:br>
              <a:rPr lang="en-IN" sz="2000" dirty="0">
                <a:solidFill>
                  <a:schemeClr val="bg1"/>
                </a:solidFill>
                <a:latin typeface="+mn-lt"/>
                <a:ea typeface="+mn-ea"/>
                <a:cs typeface="+mn-cs"/>
              </a:rPr>
            </a:br>
            <a:br>
              <a:rPr lang="en-IN" sz="2000" dirty="0">
                <a:solidFill>
                  <a:schemeClr val="bg1"/>
                </a:solidFill>
                <a:latin typeface="+mn-lt"/>
                <a:ea typeface="+mn-ea"/>
                <a:cs typeface="+mn-cs"/>
              </a:rPr>
            </a:br>
            <a:br>
              <a:rPr lang="en-IN" sz="2000" dirty="0">
                <a:solidFill>
                  <a:schemeClr val="bg1"/>
                </a:solidFill>
                <a:latin typeface="+mn-lt"/>
                <a:ea typeface="+mn-ea"/>
                <a:cs typeface="+mn-cs"/>
              </a:rPr>
            </a:br>
            <a:endParaRPr lang="en-IN" sz="2000" dirty="0">
              <a:solidFill>
                <a:schemeClr val="bg1"/>
              </a:solidFill>
              <a:latin typeface="+mn-lt"/>
              <a:ea typeface="+mn-ea"/>
              <a:cs typeface="+mn-cs"/>
            </a:endParaRPr>
          </a:p>
        </p:txBody>
      </p:sp>
    </p:spTree>
    <p:extLst>
      <p:ext uri="{BB962C8B-B14F-4D97-AF65-F5344CB8AC3E}">
        <p14:creationId xmlns:p14="http://schemas.microsoft.com/office/powerpoint/2010/main" val="47943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79DEE2-DAF6-46A0-9B52-38142F743B73}"/>
              </a:ext>
            </a:extLst>
          </p:cNvPr>
          <p:cNvSpPr>
            <a:spLocks noGrp="1"/>
          </p:cNvSpPr>
          <p:nvPr>
            <p:ph type="ctrTitle"/>
          </p:nvPr>
        </p:nvSpPr>
        <p:spPr>
          <a:xfrm>
            <a:off x="2335685" y="-1979720"/>
            <a:ext cx="8825658" cy="3623283"/>
          </a:xfrm>
        </p:spPr>
        <p:txBody>
          <a:bodyPr/>
          <a:lstStyle/>
          <a:p>
            <a:r>
              <a:rPr lang="en-IN" dirty="0"/>
              <a:t>Technologies used</a:t>
            </a:r>
          </a:p>
        </p:txBody>
      </p:sp>
      <p:sp>
        <p:nvSpPr>
          <p:cNvPr id="5" name="Subtitle 4">
            <a:extLst>
              <a:ext uri="{FF2B5EF4-FFF2-40B4-BE49-F238E27FC236}">
                <a16:creationId xmlns:a16="http://schemas.microsoft.com/office/drawing/2014/main" id="{1E3D9F3D-1E93-4292-952D-F97AFB9B119A}"/>
              </a:ext>
            </a:extLst>
          </p:cNvPr>
          <p:cNvSpPr>
            <a:spLocks noGrp="1"/>
          </p:cNvSpPr>
          <p:nvPr>
            <p:ph type="subTitle" idx="1"/>
          </p:nvPr>
        </p:nvSpPr>
        <p:spPr>
          <a:xfrm>
            <a:off x="2415584" y="1874382"/>
            <a:ext cx="8825658" cy="2111692"/>
          </a:xfrm>
        </p:spPr>
        <p:txBody>
          <a:bodyPr>
            <a:normAutofit fontScale="25000" lnSpcReduction="20000"/>
          </a:bodyPr>
          <a:lstStyle/>
          <a:p>
            <a:r>
              <a:rPr lang="en-IN" sz="7200" b="1" dirty="0"/>
              <a:t>Database:</a:t>
            </a:r>
          </a:p>
          <a:p>
            <a:pPr marL="0" indent="0">
              <a:buNone/>
            </a:pPr>
            <a:r>
              <a:rPr lang="en-US" sz="7200" i="0" dirty="0">
                <a:solidFill>
                  <a:schemeClr val="bg1"/>
                </a:solidFill>
                <a:effectLst/>
                <a:latin typeface="Google Sans Text"/>
              </a:rPr>
              <a:t>Oracle Database 11g Express Edition</a:t>
            </a:r>
          </a:p>
          <a:p>
            <a:r>
              <a:rPr lang="en-US" sz="7200" b="1" dirty="0"/>
              <a:t>Back-End:</a:t>
            </a:r>
          </a:p>
          <a:p>
            <a:pPr marL="0" indent="0">
              <a:buNone/>
            </a:pPr>
            <a:r>
              <a:rPr lang="en-US" sz="7200" dirty="0">
                <a:solidFill>
                  <a:schemeClr val="bg1"/>
                </a:solidFill>
                <a:latin typeface="Google Sans Text"/>
              </a:rPr>
              <a:t>Java </a:t>
            </a:r>
          </a:p>
          <a:p>
            <a:pPr marL="0" indent="0">
              <a:buNone/>
            </a:pPr>
            <a:r>
              <a:rPr lang="en-US" sz="7200" dirty="0">
                <a:solidFill>
                  <a:schemeClr val="bg1"/>
                </a:solidFill>
                <a:latin typeface="Google Sans Text"/>
              </a:rPr>
              <a:t>Spring Boot </a:t>
            </a:r>
          </a:p>
          <a:p>
            <a:r>
              <a:rPr lang="en-US" sz="7200" b="1" dirty="0"/>
              <a:t>Front-End:</a:t>
            </a:r>
          </a:p>
          <a:p>
            <a:r>
              <a:rPr lang="en-US" sz="7200" dirty="0">
                <a:solidFill>
                  <a:schemeClr val="bg1"/>
                </a:solidFill>
                <a:latin typeface="Google Sans Text"/>
              </a:rPr>
              <a:t>HTML CSS </a:t>
            </a:r>
          </a:p>
          <a:p>
            <a:r>
              <a:rPr lang="en-US" sz="7200" dirty="0">
                <a:solidFill>
                  <a:schemeClr val="bg1"/>
                </a:solidFill>
                <a:latin typeface="Google Sans Text"/>
              </a:rPr>
              <a:t>JavaScript </a:t>
            </a:r>
          </a:p>
          <a:p>
            <a:r>
              <a:rPr lang="en-US" sz="7200" dirty="0">
                <a:solidFill>
                  <a:schemeClr val="bg1"/>
                </a:solidFill>
                <a:latin typeface="Google Sans Text"/>
              </a:rPr>
              <a:t>React Js</a:t>
            </a:r>
          </a:p>
          <a:p>
            <a:endParaRPr lang="en-IN" dirty="0"/>
          </a:p>
        </p:txBody>
      </p:sp>
    </p:spTree>
    <p:extLst>
      <p:ext uri="{BB962C8B-B14F-4D97-AF65-F5344CB8AC3E}">
        <p14:creationId xmlns:p14="http://schemas.microsoft.com/office/powerpoint/2010/main" val="160584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687D-0287-4536-B32B-ADFF2F9192EA}"/>
              </a:ext>
            </a:extLst>
          </p:cNvPr>
          <p:cNvSpPr>
            <a:spLocks noGrp="1"/>
          </p:cNvSpPr>
          <p:nvPr>
            <p:ph type="ctrTitle"/>
          </p:nvPr>
        </p:nvSpPr>
        <p:spPr>
          <a:xfrm>
            <a:off x="613417" y="524691"/>
            <a:ext cx="8825658" cy="861420"/>
          </a:xfrm>
        </p:spPr>
        <p:txBody>
          <a:bodyPr/>
          <a:lstStyle/>
          <a:p>
            <a:r>
              <a:rPr lang="en-US" sz="3600" dirty="0"/>
              <a:t>USE CASE DIAGRAM</a:t>
            </a:r>
            <a:endParaRPr lang="en-IN" sz="3600" dirty="0"/>
          </a:p>
        </p:txBody>
      </p:sp>
      <p:sp>
        <p:nvSpPr>
          <p:cNvPr id="3" name="Subtitle 2">
            <a:extLst>
              <a:ext uri="{FF2B5EF4-FFF2-40B4-BE49-F238E27FC236}">
                <a16:creationId xmlns:a16="http://schemas.microsoft.com/office/drawing/2014/main" id="{62736D4C-1656-4467-BC50-37A99BBE53A3}"/>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7B2726D0-C0D0-4BA3-B465-AE000D2AE2E8}"/>
              </a:ext>
            </a:extLst>
          </p:cNvPr>
          <p:cNvPicPr>
            <a:picLocks noChangeAspect="1"/>
          </p:cNvPicPr>
          <p:nvPr/>
        </p:nvPicPr>
        <p:blipFill>
          <a:blip r:embed="rId2"/>
          <a:stretch>
            <a:fillRect/>
          </a:stretch>
        </p:blipFill>
        <p:spPr>
          <a:xfrm>
            <a:off x="2885148" y="1478100"/>
            <a:ext cx="6480794" cy="4684555"/>
          </a:xfrm>
          <a:prstGeom prst="rect">
            <a:avLst/>
          </a:prstGeom>
        </p:spPr>
      </p:pic>
    </p:spTree>
    <p:extLst>
      <p:ext uri="{BB962C8B-B14F-4D97-AF65-F5344CB8AC3E}">
        <p14:creationId xmlns:p14="http://schemas.microsoft.com/office/powerpoint/2010/main" val="3792283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F751F-E8B9-4DCE-9FC0-32BA31FB4EA7}"/>
              </a:ext>
            </a:extLst>
          </p:cNvPr>
          <p:cNvSpPr>
            <a:spLocks noGrp="1"/>
          </p:cNvSpPr>
          <p:nvPr>
            <p:ph type="ctrTitle"/>
          </p:nvPr>
        </p:nvSpPr>
        <p:spPr>
          <a:xfrm>
            <a:off x="711071" y="665825"/>
            <a:ext cx="8825658" cy="675898"/>
          </a:xfrm>
        </p:spPr>
        <p:txBody>
          <a:bodyPr/>
          <a:lstStyle/>
          <a:p>
            <a:r>
              <a:rPr lang="en-US" sz="3600" dirty="0"/>
              <a:t>BLOCK DIAGRAM</a:t>
            </a:r>
            <a:endParaRPr lang="en-IN" sz="3600" dirty="0"/>
          </a:p>
        </p:txBody>
      </p:sp>
      <p:sp>
        <p:nvSpPr>
          <p:cNvPr id="5" name="Subtitle 4">
            <a:extLst>
              <a:ext uri="{FF2B5EF4-FFF2-40B4-BE49-F238E27FC236}">
                <a16:creationId xmlns:a16="http://schemas.microsoft.com/office/drawing/2014/main" id="{6FDE4CFB-6854-46FD-A4BB-6AE14DEAFDB6}"/>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5837E9AD-5F60-4BCF-AE38-3D2980478008}"/>
              </a:ext>
            </a:extLst>
          </p:cNvPr>
          <p:cNvPicPr>
            <a:picLocks noChangeAspect="1"/>
          </p:cNvPicPr>
          <p:nvPr/>
        </p:nvPicPr>
        <p:blipFill>
          <a:blip r:embed="rId2"/>
          <a:stretch>
            <a:fillRect/>
          </a:stretch>
        </p:blipFill>
        <p:spPr>
          <a:xfrm>
            <a:off x="2505520" y="1526959"/>
            <a:ext cx="7031209" cy="4665216"/>
          </a:xfrm>
          <a:prstGeom prst="rect">
            <a:avLst/>
          </a:prstGeom>
        </p:spPr>
      </p:pic>
    </p:spTree>
    <p:extLst>
      <p:ext uri="{BB962C8B-B14F-4D97-AF65-F5344CB8AC3E}">
        <p14:creationId xmlns:p14="http://schemas.microsoft.com/office/powerpoint/2010/main" val="317635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4C84BA-8BC8-443E-8387-BED7BD8BA741}"/>
              </a:ext>
            </a:extLst>
          </p:cNvPr>
          <p:cNvSpPr>
            <a:spLocks noGrp="1"/>
          </p:cNvSpPr>
          <p:nvPr>
            <p:ph type="ctrTitle"/>
          </p:nvPr>
        </p:nvSpPr>
        <p:spPr/>
        <p:txBody>
          <a:bodyPr/>
          <a:lstStyle/>
          <a:p>
            <a:endParaRPr lang="en-IN" dirty="0"/>
          </a:p>
        </p:txBody>
      </p:sp>
      <p:sp>
        <p:nvSpPr>
          <p:cNvPr id="5" name="Subtitle 4">
            <a:extLst>
              <a:ext uri="{FF2B5EF4-FFF2-40B4-BE49-F238E27FC236}">
                <a16:creationId xmlns:a16="http://schemas.microsoft.com/office/drawing/2014/main" id="{96905BE0-C877-46DE-9655-753CECF9A2FB}"/>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3385D535-08FF-47F6-89F4-C2FC47EC20D6}"/>
              </a:ext>
            </a:extLst>
          </p:cNvPr>
          <p:cNvPicPr>
            <a:picLocks noChangeAspect="1"/>
          </p:cNvPicPr>
          <p:nvPr/>
        </p:nvPicPr>
        <p:blipFill>
          <a:blip r:embed="rId2"/>
          <a:stretch>
            <a:fillRect/>
          </a:stretch>
        </p:blipFill>
        <p:spPr>
          <a:xfrm>
            <a:off x="1341386" y="894425"/>
            <a:ext cx="9072122" cy="5069149"/>
          </a:xfrm>
          <a:prstGeom prst="rect">
            <a:avLst/>
          </a:prstGeom>
        </p:spPr>
      </p:pic>
    </p:spTree>
    <p:extLst>
      <p:ext uri="{BB962C8B-B14F-4D97-AF65-F5344CB8AC3E}">
        <p14:creationId xmlns:p14="http://schemas.microsoft.com/office/powerpoint/2010/main" val="1191999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2792</TotalTime>
  <Words>382</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Google Sans Text</vt:lpstr>
      <vt:lpstr>Wingdings 3</vt:lpstr>
      <vt:lpstr>Ion Boardroom</vt:lpstr>
      <vt:lpstr>ONLINE  PRODUCT  DELIVERY  SYSTEM</vt:lpstr>
      <vt:lpstr>Introduction</vt:lpstr>
      <vt:lpstr>MODULES</vt:lpstr>
      <vt:lpstr>3.USER   This feature deals with login and register and view product.   4.CART  This feature deals with the addition of items to the cart, update of the quantity of items and deletes the items from the cart.</vt:lpstr>
      <vt:lpstr>5.ORDER  Order screen shows all the selected items, here quantity as to be entered. And also option is provided to deselect the products.  6.ADDRESS  The address module lets customers add or select the address for an order during the checkout flow. If a customer is signed in, any addresses that were previously saved for that customer are shown, and the customer can select among them. The customer can also add a new address. The address module is used for all items on an order that require shipping.   </vt:lpstr>
      <vt:lpstr>Technologies used</vt:lpstr>
      <vt:lpstr>USE CASE DIAGRAM</vt:lpstr>
      <vt:lpstr>BLOCK DIAGRAM</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PRODUCT  DELIVERY  SYSTEM</dc:title>
  <dc:creator>Ramkumar S</dc:creator>
  <cp:lastModifiedBy>Ramkumar S</cp:lastModifiedBy>
  <cp:revision>5</cp:revision>
  <dcterms:created xsi:type="dcterms:W3CDTF">2021-12-19T12:43:53Z</dcterms:created>
  <dcterms:modified xsi:type="dcterms:W3CDTF">2021-12-23T05:36:07Z</dcterms:modified>
</cp:coreProperties>
</file>