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71" r:id="rId2"/>
    <p:sldId id="287" r:id="rId3"/>
    <p:sldId id="288" r:id="rId4"/>
    <p:sldId id="291" r:id="rId5"/>
    <p:sldId id="283" r:id="rId6"/>
    <p:sldId id="292" r:id="rId7"/>
    <p:sldId id="293" r:id="rId8"/>
    <p:sldId id="294" r:id="rId9"/>
    <p:sldId id="299" r:id="rId10"/>
    <p:sldId id="300" r:id="rId11"/>
    <p:sldId id="284" r:id="rId12"/>
    <p:sldId id="295" r:id="rId13"/>
    <p:sldId id="296" r:id="rId14"/>
    <p:sldId id="297" r:id="rId15"/>
    <p:sldId id="298" r:id="rId16"/>
    <p:sldId id="301" r:id="rId17"/>
    <p:sldId id="285" r:id="rId18"/>
    <p:sldId id="302" r:id="rId19"/>
    <p:sldId id="303" r:id="rId20"/>
    <p:sldId id="286" r:id="rId21"/>
    <p:sldId id="304" r:id="rId22"/>
    <p:sldId id="305" r:id="rId23"/>
    <p:sldId id="30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LID" id="{B9B51309-D148-4332-87C2-07BE32FBCA3B}">
          <p14:sldIdLst>
            <p14:sldId id="271"/>
            <p14:sldId id="287"/>
            <p14:sldId id="288"/>
            <p14:sldId id="291"/>
            <p14:sldId id="283"/>
            <p14:sldId id="292"/>
            <p14:sldId id="293"/>
            <p14:sldId id="294"/>
            <p14:sldId id="299"/>
            <p14:sldId id="300"/>
            <p14:sldId id="284"/>
            <p14:sldId id="295"/>
            <p14:sldId id="296"/>
            <p14:sldId id="297"/>
            <p14:sldId id="298"/>
            <p14:sldId id="301"/>
            <p14:sldId id="285"/>
            <p14:sldId id="302"/>
            <p14:sldId id="303"/>
            <p14:sldId id="286"/>
            <p14:sldId id="304"/>
            <p14:sldId id="30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94268"/>
            <a:ext cx="6877119" cy="640080"/>
          </a:xfrm>
        </p:spPr>
        <p:txBody>
          <a:bodyPr>
            <a:noAutofit/>
          </a:bodyPr>
          <a:lstStyle/>
          <a:p>
            <a:r>
              <a:rPr lang="en-IN" b="1" i="0" dirty="0">
                <a:solidFill>
                  <a:srgbClr val="273239"/>
                </a:solidFill>
                <a:effectLst/>
                <a:latin typeface="urw-din"/>
              </a:rPr>
              <a:t>SOLID principle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b="0" i="0" dirty="0">
                <a:solidFill>
                  <a:srgbClr val="273239"/>
                </a:solidFill>
                <a:effectLst/>
                <a:latin typeface="Arial" panose="020B0604020202020204" pitchFamily="34" charset="0"/>
                <a:cs typeface="Arial" panose="020B0604020202020204" pitchFamily="34" charset="0"/>
              </a:rPr>
              <a:t>In software development, </a:t>
            </a:r>
            <a:r>
              <a:rPr lang="en-US" sz="1800" b="1" i="0" dirty="0">
                <a:solidFill>
                  <a:srgbClr val="273239"/>
                </a:solidFill>
                <a:effectLst/>
                <a:latin typeface="Arial" panose="020B0604020202020204" pitchFamily="34" charset="0"/>
                <a:cs typeface="Arial" panose="020B0604020202020204" pitchFamily="34" charset="0"/>
              </a:rPr>
              <a:t>Object-Oriented Design</a:t>
            </a:r>
            <a:r>
              <a:rPr lang="en-US" sz="1800" b="0" i="0" dirty="0">
                <a:solidFill>
                  <a:srgbClr val="273239"/>
                </a:solidFill>
                <a:effectLst/>
                <a:latin typeface="Arial" panose="020B0604020202020204" pitchFamily="34" charset="0"/>
                <a:cs typeface="Arial" panose="020B0604020202020204" pitchFamily="34" charset="0"/>
              </a:rPr>
              <a:t> plays a crucial role when it comes to writing flexible, scalable, maintainable, and reusable code. There are so many benefits of using OOD </a:t>
            </a:r>
            <a:r>
              <a:rPr lang="en-US" sz="1800" b="1" i="0" dirty="0">
                <a:solidFill>
                  <a:srgbClr val="273239"/>
                </a:solidFill>
                <a:effectLst/>
                <a:latin typeface="Arial" panose="020B0604020202020204" pitchFamily="34" charset="0"/>
                <a:cs typeface="Arial" panose="020B0604020202020204" pitchFamily="34" charset="0"/>
              </a:rPr>
              <a:t>but every developer should also have the knowledge of the SOLID principle for good object-oriented design in programming</a:t>
            </a:r>
            <a:r>
              <a:rPr lang="en-US" sz="1800" b="0" i="0" dirty="0">
                <a:solidFill>
                  <a:srgbClr val="273239"/>
                </a:solidFill>
                <a:effectLst/>
                <a:latin typeface="Arial" panose="020B0604020202020204" pitchFamily="34" charset="0"/>
                <a:cs typeface="Arial" panose="020B0604020202020204" pitchFamily="34" charset="0"/>
              </a:rPr>
              <a:t>. The SOLID principle was introduced by </a:t>
            </a:r>
            <a:r>
              <a:rPr lang="en-US" sz="1800" b="1" i="1" dirty="0">
                <a:solidFill>
                  <a:srgbClr val="273239"/>
                </a:solidFill>
                <a:effectLst/>
                <a:latin typeface="Arial" panose="020B0604020202020204" pitchFamily="34" charset="0"/>
                <a:cs typeface="Arial" panose="020B0604020202020204" pitchFamily="34" charset="0"/>
              </a:rPr>
              <a:t>Robert C. Martin</a:t>
            </a:r>
            <a:r>
              <a:rPr lang="en-US" sz="1800" b="0" i="0" dirty="0">
                <a:solidFill>
                  <a:srgbClr val="273239"/>
                </a:solidFill>
                <a:effectLst/>
                <a:latin typeface="Arial" panose="020B0604020202020204" pitchFamily="34" charset="0"/>
                <a:cs typeface="Arial" panose="020B0604020202020204" pitchFamily="34" charset="0"/>
              </a:rPr>
              <a:t>, also known as </a:t>
            </a:r>
            <a:r>
              <a:rPr lang="en-US" sz="1800" b="0" i="1" dirty="0">
                <a:solidFill>
                  <a:srgbClr val="273239"/>
                </a:solidFill>
                <a:effectLst/>
                <a:latin typeface="Arial" panose="020B0604020202020204" pitchFamily="34" charset="0"/>
                <a:cs typeface="Arial" panose="020B0604020202020204" pitchFamily="34" charset="0"/>
              </a:rPr>
              <a:t>Uncle Bob</a:t>
            </a:r>
            <a:r>
              <a:rPr lang="en-US" sz="1800" b="0" i="0" dirty="0">
                <a:solidFill>
                  <a:srgbClr val="273239"/>
                </a:solidFill>
                <a:effectLst/>
                <a:latin typeface="Arial" panose="020B0604020202020204" pitchFamily="34" charset="0"/>
                <a:cs typeface="Arial" panose="020B0604020202020204" pitchFamily="34" charset="0"/>
              </a:rPr>
              <a:t> and it is a coding standard in programming. This principle is an acronym of the five principles which is given below…</a:t>
            </a:r>
          </a:p>
          <a:p>
            <a:pPr algn="l" fontAlgn="base">
              <a:buFont typeface="+mj-lt"/>
              <a:buAutoNum type="arabicPeriod"/>
            </a:pPr>
            <a:r>
              <a:rPr lang="en-US" sz="1800" b="0" i="0" dirty="0">
                <a:solidFill>
                  <a:srgbClr val="273239"/>
                </a:solidFill>
                <a:effectLst/>
                <a:latin typeface="Arial" panose="020B0604020202020204" pitchFamily="34" charset="0"/>
                <a:cs typeface="Arial" panose="020B0604020202020204" pitchFamily="34" charset="0"/>
              </a:rPr>
              <a:t>Single Responsibility Principle (SRP)</a:t>
            </a:r>
          </a:p>
          <a:p>
            <a:pPr algn="l" fontAlgn="base">
              <a:buFont typeface="+mj-lt"/>
              <a:buAutoNum type="arabicPeriod"/>
            </a:pPr>
            <a:r>
              <a:rPr lang="en-US" sz="1800" b="0" i="0" dirty="0">
                <a:solidFill>
                  <a:srgbClr val="273239"/>
                </a:solidFill>
                <a:effectLst/>
                <a:latin typeface="Arial" panose="020B0604020202020204" pitchFamily="34" charset="0"/>
                <a:cs typeface="Arial" panose="020B0604020202020204" pitchFamily="34" charset="0"/>
              </a:rPr>
              <a:t>Open/Closed Principle</a:t>
            </a:r>
          </a:p>
          <a:p>
            <a:pPr algn="l" fontAlgn="base">
              <a:buFont typeface="+mj-lt"/>
              <a:buAutoNum type="arabicPeriod"/>
            </a:pPr>
            <a:r>
              <a:rPr lang="en-US" sz="1800" b="0" i="0" dirty="0" err="1">
                <a:solidFill>
                  <a:srgbClr val="273239"/>
                </a:solidFill>
                <a:effectLst/>
                <a:latin typeface="Arial" panose="020B0604020202020204" pitchFamily="34" charset="0"/>
                <a:cs typeface="Arial" panose="020B0604020202020204" pitchFamily="34" charset="0"/>
              </a:rPr>
              <a:t>Liskov’s</a:t>
            </a:r>
            <a:r>
              <a:rPr lang="en-US" sz="1800" b="0" i="0" dirty="0">
                <a:solidFill>
                  <a:srgbClr val="273239"/>
                </a:solidFill>
                <a:effectLst/>
                <a:latin typeface="Arial" panose="020B0604020202020204" pitchFamily="34" charset="0"/>
                <a:cs typeface="Arial" panose="020B0604020202020204" pitchFamily="34" charset="0"/>
              </a:rPr>
              <a:t> Substitution Principle (LSP)</a:t>
            </a:r>
          </a:p>
          <a:p>
            <a:pPr algn="l" fontAlgn="base">
              <a:buFont typeface="+mj-lt"/>
              <a:buAutoNum type="arabicPeriod"/>
            </a:pPr>
            <a:r>
              <a:rPr lang="en-US" sz="1800" b="0" i="0" dirty="0">
                <a:solidFill>
                  <a:srgbClr val="273239"/>
                </a:solidFill>
                <a:effectLst/>
                <a:latin typeface="Arial" panose="020B0604020202020204" pitchFamily="34" charset="0"/>
                <a:cs typeface="Arial" panose="020B0604020202020204" pitchFamily="34" charset="0"/>
              </a:rPr>
              <a:t>Interface Segregation Principle (ISP)</a:t>
            </a:r>
          </a:p>
          <a:p>
            <a:pPr algn="l" fontAlgn="base">
              <a:buFont typeface="+mj-lt"/>
              <a:buAutoNum type="arabicPeriod"/>
            </a:pPr>
            <a:r>
              <a:rPr lang="en-US" sz="1800" b="0" i="0" dirty="0">
                <a:solidFill>
                  <a:srgbClr val="273239"/>
                </a:solidFill>
                <a:effectLst/>
                <a:latin typeface="Arial" panose="020B0604020202020204" pitchFamily="34" charset="0"/>
                <a:cs typeface="Arial" panose="020B0604020202020204" pitchFamily="34" charset="0"/>
              </a:rPr>
              <a:t>Dependency Inversion Principle (DIP)</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48C-9A6B-F416-83AE-4AFB88B9C147}"/>
              </a:ext>
            </a:extLst>
          </p:cNvPr>
          <p:cNvSpPr>
            <a:spLocks noGrp="1"/>
          </p:cNvSpPr>
          <p:nvPr>
            <p:ph type="title"/>
          </p:nvPr>
        </p:nvSpPr>
        <p:spPr/>
        <p:txBody>
          <a:bodyPr/>
          <a:lstStyle/>
          <a:p>
            <a:r>
              <a:rPr lang="en-IN" dirty="0"/>
              <a:t>Follow OECM principle</a:t>
            </a:r>
          </a:p>
        </p:txBody>
      </p:sp>
      <p:sp>
        <p:nvSpPr>
          <p:cNvPr id="3" name="Content Placeholder 2">
            <a:extLst>
              <a:ext uri="{FF2B5EF4-FFF2-40B4-BE49-F238E27FC236}">
                <a16:creationId xmlns:a16="http://schemas.microsoft.com/office/drawing/2014/main" id="{1B9D08D2-EE3E-D37B-35CC-E77EA6F57A09}"/>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09FE9B80-A4AB-FDA7-A123-BE99DA3637A4}"/>
              </a:ext>
            </a:extLst>
          </p:cNvPr>
          <p:cNvPicPr>
            <a:picLocks noChangeAspect="1"/>
          </p:cNvPicPr>
          <p:nvPr/>
        </p:nvPicPr>
        <p:blipFill>
          <a:blip r:embed="rId2"/>
          <a:stretch>
            <a:fillRect/>
          </a:stretch>
        </p:blipFill>
        <p:spPr>
          <a:xfrm>
            <a:off x="609125" y="1290918"/>
            <a:ext cx="8050781" cy="5199529"/>
          </a:xfrm>
          <a:prstGeom prst="rect">
            <a:avLst/>
          </a:prstGeom>
        </p:spPr>
      </p:pic>
    </p:spTree>
    <p:extLst>
      <p:ext uri="{BB962C8B-B14F-4D97-AF65-F5344CB8AC3E}">
        <p14:creationId xmlns:p14="http://schemas.microsoft.com/office/powerpoint/2010/main" val="26133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67374"/>
            <a:ext cx="6877119" cy="640080"/>
          </a:xfrm>
        </p:spPr>
        <p:txBody>
          <a:bodyPr>
            <a:noAutofit/>
          </a:bodyPr>
          <a:lstStyle/>
          <a:p>
            <a:r>
              <a:rPr lang="en-IN" b="1" i="0" dirty="0" err="1">
                <a:solidFill>
                  <a:srgbClr val="273239"/>
                </a:solidFill>
                <a:effectLst/>
                <a:latin typeface="urw-din"/>
              </a:rPr>
              <a:t>Liskov’s</a:t>
            </a:r>
            <a:r>
              <a:rPr lang="en-IN" b="1" i="0" dirty="0">
                <a:solidFill>
                  <a:srgbClr val="273239"/>
                </a:solidFill>
                <a:effectLst/>
                <a:latin typeface="urw-din"/>
              </a:rPr>
              <a:t> Substitution Principle</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0" i="0" dirty="0">
                <a:solidFill>
                  <a:srgbClr val="0A0A23"/>
                </a:solidFill>
                <a:effectLst/>
                <a:latin typeface="Arial" panose="020B0604020202020204" pitchFamily="34" charset="0"/>
                <a:cs typeface="Arial" panose="020B0604020202020204" pitchFamily="34" charset="0"/>
              </a:rPr>
              <a:t>The </a:t>
            </a:r>
            <a:r>
              <a:rPr lang="en-US" sz="1800" b="0" i="0" dirty="0" err="1">
                <a:solidFill>
                  <a:srgbClr val="0A0A23"/>
                </a:solidFill>
                <a:effectLst/>
                <a:latin typeface="Arial" panose="020B0604020202020204" pitchFamily="34" charset="0"/>
                <a:cs typeface="Arial" panose="020B0604020202020204" pitchFamily="34" charset="0"/>
              </a:rPr>
              <a:t>Liskov</a:t>
            </a:r>
            <a:r>
              <a:rPr lang="en-US" sz="1800" b="0" i="0" dirty="0">
                <a:solidFill>
                  <a:srgbClr val="0A0A23"/>
                </a:solidFill>
                <a:effectLst/>
                <a:latin typeface="Arial" panose="020B0604020202020204" pitchFamily="34" charset="0"/>
                <a:cs typeface="Arial" panose="020B0604020202020204" pitchFamily="34" charset="0"/>
              </a:rPr>
              <a:t> Substitution Principle states that </a:t>
            </a:r>
            <a:r>
              <a:rPr lang="en-US" sz="1800" b="1" i="0" dirty="0">
                <a:solidFill>
                  <a:srgbClr val="0A0A23"/>
                </a:solidFill>
                <a:effectLst/>
                <a:latin typeface="Arial" panose="020B0604020202020204" pitchFamily="34" charset="0"/>
                <a:cs typeface="Arial" panose="020B0604020202020204" pitchFamily="34" charset="0"/>
              </a:rPr>
              <a:t>subclasses should be substitutable for their base classes</a:t>
            </a:r>
            <a:r>
              <a:rPr lang="en-US" sz="1800" b="0" i="0" dirty="0">
                <a:solidFill>
                  <a:srgbClr val="0A0A23"/>
                </a:solidFill>
                <a:effectLst/>
                <a:latin typeface="Arial" panose="020B0604020202020204" pitchFamily="34" charset="0"/>
                <a:cs typeface="Arial" panose="020B0604020202020204" pitchFamily="34" charset="0"/>
              </a:rPr>
              <a:t>.</a:t>
            </a:r>
          </a:p>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This principle ensures that any class that is the child of a parent class should be usable in place of its parent without any unexpected behavior.</a:t>
            </a:r>
          </a:p>
          <a:p>
            <a:pPr marL="0" lvl="0" indent="0">
              <a:spcAft>
                <a:spcPts val="600"/>
              </a:spcAft>
              <a:buNone/>
              <a:defRPr/>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768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D977-EE73-0CCC-9893-04953C592E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531F12-C206-DA12-4380-F325847D7546}"/>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B9FEFD81-B662-A0D4-A412-62B750358C28}"/>
              </a:ext>
            </a:extLst>
          </p:cNvPr>
          <p:cNvPicPr>
            <a:picLocks noChangeAspect="1"/>
          </p:cNvPicPr>
          <p:nvPr/>
        </p:nvPicPr>
        <p:blipFill>
          <a:blip r:embed="rId2"/>
          <a:stretch>
            <a:fillRect/>
          </a:stretch>
        </p:blipFill>
        <p:spPr>
          <a:xfrm>
            <a:off x="539496" y="1192305"/>
            <a:ext cx="8733277" cy="5109883"/>
          </a:xfrm>
          <a:prstGeom prst="rect">
            <a:avLst/>
          </a:prstGeom>
        </p:spPr>
      </p:pic>
    </p:spTree>
    <p:extLst>
      <p:ext uri="{BB962C8B-B14F-4D97-AF65-F5344CB8AC3E}">
        <p14:creationId xmlns:p14="http://schemas.microsoft.com/office/powerpoint/2010/main" val="278378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D291-05C3-EF35-12CE-E130E3BF3C51}"/>
              </a:ext>
            </a:extLst>
          </p:cNvPr>
          <p:cNvSpPr>
            <a:spLocks noGrp="1"/>
          </p:cNvSpPr>
          <p:nvPr>
            <p:ph type="title"/>
          </p:nvPr>
        </p:nvSpPr>
        <p:spPr/>
        <p:txBody>
          <a:bodyPr/>
          <a:lstStyle/>
          <a:p>
            <a:r>
              <a:rPr lang="en-IN" dirty="0"/>
              <a:t>What’s wrong?</a:t>
            </a:r>
          </a:p>
        </p:txBody>
      </p:sp>
      <p:sp>
        <p:nvSpPr>
          <p:cNvPr id="3" name="Content Placeholder 2">
            <a:extLst>
              <a:ext uri="{FF2B5EF4-FFF2-40B4-BE49-F238E27FC236}">
                <a16:creationId xmlns:a16="http://schemas.microsoft.com/office/drawing/2014/main" id="{BC26FB68-2D73-C1BA-B3FE-1BDFF139CEF5}"/>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A31ADB2D-E48F-AAD2-2350-567FE0AEAC53}"/>
              </a:ext>
            </a:extLst>
          </p:cNvPr>
          <p:cNvPicPr>
            <a:picLocks noChangeAspect="1"/>
          </p:cNvPicPr>
          <p:nvPr/>
        </p:nvPicPr>
        <p:blipFill>
          <a:blip r:embed="rId2"/>
          <a:stretch>
            <a:fillRect/>
          </a:stretch>
        </p:blipFill>
        <p:spPr>
          <a:xfrm>
            <a:off x="439271" y="1173284"/>
            <a:ext cx="8564011" cy="5236660"/>
          </a:xfrm>
          <a:prstGeom prst="rect">
            <a:avLst/>
          </a:prstGeom>
        </p:spPr>
      </p:pic>
    </p:spTree>
    <p:extLst>
      <p:ext uri="{BB962C8B-B14F-4D97-AF65-F5344CB8AC3E}">
        <p14:creationId xmlns:p14="http://schemas.microsoft.com/office/powerpoint/2010/main" val="107673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D291-05C3-EF35-12CE-E130E3BF3C51}"/>
              </a:ext>
            </a:extLst>
          </p:cNvPr>
          <p:cNvSpPr>
            <a:spLocks noGrp="1"/>
          </p:cNvSpPr>
          <p:nvPr>
            <p:ph type="title"/>
          </p:nvPr>
        </p:nvSpPr>
        <p:spPr/>
        <p:txBody>
          <a:bodyPr/>
          <a:lstStyle/>
          <a:p>
            <a:r>
              <a:rPr lang="en-IN" dirty="0"/>
              <a:t>What’s wrong?</a:t>
            </a:r>
          </a:p>
        </p:txBody>
      </p:sp>
      <p:sp>
        <p:nvSpPr>
          <p:cNvPr id="3" name="Content Placeholder 2">
            <a:extLst>
              <a:ext uri="{FF2B5EF4-FFF2-40B4-BE49-F238E27FC236}">
                <a16:creationId xmlns:a16="http://schemas.microsoft.com/office/drawing/2014/main" id="{BC26FB68-2D73-C1BA-B3FE-1BDFF139CEF5}"/>
              </a:ext>
            </a:extLst>
          </p:cNvPr>
          <p:cNvSpPr>
            <a:spLocks noGrp="1"/>
          </p:cNvSpPr>
          <p:nvPr>
            <p:ph sz="quarter" idx="10"/>
          </p:nvPr>
        </p:nvSpPr>
        <p:spPr/>
        <p:txBody>
          <a:bodyPr/>
          <a:lstStyle/>
          <a:p>
            <a:endParaRPr lang="en-IN"/>
          </a:p>
        </p:txBody>
      </p:sp>
      <p:pic>
        <p:nvPicPr>
          <p:cNvPr id="6" name="Picture 5">
            <a:extLst>
              <a:ext uri="{FF2B5EF4-FFF2-40B4-BE49-F238E27FC236}">
                <a16:creationId xmlns:a16="http://schemas.microsoft.com/office/drawing/2014/main" id="{80FF5ECA-CF91-8EE9-FA49-6965481F81EE}"/>
              </a:ext>
            </a:extLst>
          </p:cNvPr>
          <p:cNvPicPr>
            <a:picLocks noChangeAspect="1"/>
          </p:cNvPicPr>
          <p:nvPr/>
        </p:nvPicPr>
        <p:blipFill>
          <a:blip r:embed="rId2"/>
          <a:stretch>
            <a:fillRect/>
          </a:stretch>
        </p:blipFill>
        <p:spPr>
          <a:xfrm>
            <a:off x="340444" y="313764"/>
            <a:ext cx="10579337" cy="6096001"/>
          </a:xfrm>
          <a:prstGeom prst="rect">
            <a:avLst/>
          </a:prstGeom>
        </p:spPr>
      </p:pic>
    </p:spTree>
    <p:extLst>
      <p:ext uri="{BB962C8B-B14F-4D97-AF65-F5344CB8AC3E}">
        <p14:creationId xmlns:p14="http://schemas.microsoft.com/office/powerpoint/2010/main" val="200368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153B-4C99-7263-946B-08E4EC7AAF9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905DD1-FAB7-1ABE-EE3D-37C75A2A2D6E}"/>
              </a:ext>
            </a:extLst>
          </p:cNvPr>
          <p:cNvPicPr>
            <a:picLocks noGrp="1" noChangeAspect="1"/>
          </p:cNvPicPr>
          <p:nvPr>
            <p:ph sz="quarter" idx="10"/>
          </p:nvPr>
        </p:nvPicPr>
        <p:blipFill>
          <a:blip r:embed="rId2"/>
          <a:stretch>
            <a:fillRect/>
          </a:stretch>
        </p:blipFill>
        <p:spPr>
          <a:xfrm>
            <a:off x="539750" y="1183341"/>
            <a:ext cx="6004485" cy="3845859"/>
          </a:xfrm>
        </p:spPr>
      </p:pic>
    </p:spTree>
    <p:extLst>
      <p:ext uri="{BB962C8B-B14F-4D97-AF65-F5344CB8AC3E}">
        <p14:creationId xmlns:p14="http://schemas.microsoft.com/office/powerpoint/2010/main" val="356870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9D88-EBCE-4865-8EB9-B174D43BC90B}"/>
              </a:ext>
            </a:extLst>
          </p:cNvPr>
          <p:cNvSpPr>
            <a:spLocks noGrp="1"/>
          </p:cNvSpPr>
          <p:nvPr>
            <p:ph type="title"/>
          </p:nvPr>
        </p:nvSpPr>
        <p:spPr/>
        <p:txBody>
          <a:bodyPr/>
          <a:lstStyle/>
          <a:p>
            <a:r>
              <a:rPr lang="en-IN" dirty="0"/>
              <a:t>Another example : LSP</a:t>
            </a:r>
          </a:p>
        </p:txBody>
      </p:sp>
      <p:sp>
        <p:nvSpPr>
          <p:cNvPr id="3" name="Content Placeholder 2">
            <a:extLst>
              <a:ext uri="{FF2B5EF4-FFF2-40B4-BE49-F238E27FC236}">
                <a16:creationId xmlns:a16="http://schemas.microsoft.com/office/drawing/2014/main" id="{5FDACBE1-BCDD-BB27-D3BF-B8D5B61CC584}"/>
              </a:ext>
            </a:extLst>
          </p:cNvPr>
          <p:cNvSpPr>
            <a:spLocks noGrp="1"/>
          </p:cNvSpPr>
          <p:nvPr>
            <p:ph sz="quarter" idx="10"/>
          </p:nvPr>
        </p:nvSpPr>
        <p:spPr/>
        <p:txBody>
          <a:bodyPr/>
          <a:lstStyle/>
          <a:p>
            <a:endParaRPr lang="en-IN"/>
          </a:p>
        </p:txBody>
      </p:sp>
      <p:pic>
        <p:nvPicPr>
          <p:cNvPr id="7" name="Picture 6">
            <a:extLst>
              <a:ext uri="{FF2B5EF4-FFF2-40B4-BE49-F238E27FC236}">
                <a16:creationId xmlns:a16="http://schemas.microsoft.com/office/drawing/2014/main" id="{9067AC09-3576-2EE5-D5F0-A16D65B26AA4}"/>
              </a:ext>
            </a:extLst>
          </p:cNvPr>
          <p:cNvPicPr>
            <a:picLocks noChangeAspect="1"/>
          </p:cNvPicPr>
          <p:nvPr/>
        </p:nvPicPr>
        <p:blipFill>
          <a:blip r:embed="rId2"/>
          <a:stretch>
            <a:fillRect/>
          </a:stretch>
        </p:blipFill>
        <p:spPr>
          <a:xfrm>
            <a:off x="521207" y="1292018"/>
            <a:ext cx="8560040" cy="5198429"/>
          </a:xfrm>
          <a:prstGeom prst="rect">
            <a:avLst/>
          </a:prstGeom>
        </p:spPr>
      </p:pic>
    </p:spTree>
    <p:extLst>
      <p:ext uri="{BB962C8B-B14F-4D97-AF65-F5344CB8AC3E}">
        <p14:creationId xmlns:p14="http://schemas.microsoft.com/office/powerpoint/2010/main" val="213021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67374"/>
            <a:ext cx="6877119" cy="640080"/>
          </a:xfrm>
        </p:spPr>
        <p:txBody>
          <a:bodyPr>
            <a:noAutofit/>
          </a:bodyPr>
          <a:lstStyle/>
          <a:p>
            <a:r>
              <a:rPr lang="en-IN" b="1" i="0" dirty="0">
                <a:solidFill>
                  <a:srgbClr val="273239"/>
                </a:solidFill>
                <a:effectLst/>
                <a:latin typeface="urw-din"/>
              </a:rPr>
              <a:t>Interface Segregation Principle</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It states that “</a:t>
            </a:r>
            <a:r>
              <a:rPr lang="en-US" sz="1800" b="1" i="1" dirty="0">
                <a:solidFill>
                  <a:srgbClr val="273239"/>
                </a:solidFill>
                <a:effectLst/>
                <a:latin typeface="Arial" panose="020B0604020202020204" pitchFamily="34" charset="0"/>
                <a:cs typeface="Arial" panose="020B0604020202020204" pitchFamily="34" charset="0"/>
              </a:rPr>
              <a:t>do not force any client to implement an interface which is irrelevant to them</a:t>
            </a:r>
            <a:r>
              <a:rPr lang="en-US" sz="1800" b="0" i="0" dirty="0">
                <a:solidFill>
                  <a:srgbClr val="273239"/>
                </a:solidFill>
                <a:effectLst/>
                <a:latin typeface="Arial" panose="020B0604020202020204" pitchFamily="34" charset="0"/>
                <a:cs typeface="Arial" panose="020B0604020202020204" pitchFamily="34" charset="0"/>
              </a:rPr>
              <a:t>“.</a:t>
            </a:r>
          </a:p>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 Here your main goal is to focus on avoiding fat interface and give preference to many small client-specific interfaces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021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94EE-6CFC-5BF6-9BD6-B7F581611306}"/>
              </a:ext>
            </a:extLst>
          </p:cNvPr>
          <p:cNvSpPr>
            <a:spLocks noGrp="1"/>
          </p:cNvSpPr>
          <p:nvPr>
            <p:ph type="title"/>
          </p:nvPr>
        </p:nvSpPr>
        <p:spPr/>
        <p:txBody>
          <a:bodyPr/>
          <a:lstStyle/>
          <a:p>
            <a:r>
              <a:rPr lang="en-IN" dirty="0"/>
              <a:t>What’s wrong?</a:t>
            </a:r>
          </a:p>
        </p:txBody>
      </p:sp>
      <p:sp>
        <p:nvSpPr>
          <p:cNvPr id="3" name="Content Placeholder 2">
            <a:extLst>
              <a:ext uri="{FF2B5EF4-FFF2-40B4-BE49-F238E27FC236}">
                <a16:creationId xmlns:a16="http://schemas.microsoft.com/office/drawing/2014/main" id="{50A4E73E-5C96-B5E7-E6B4-A1CB4B53A44C}"/>
              </a:ext>
            </a:extLst>
          </p:cNvPr>
          <p:cNvSpPr>
            <a:spLocks noGrp="1"/>
          </p:cNvSpPr>
          <p:nvPr>
            <p:ph sz="quarter" idx="10"/>
          </p:nvPr>
        </p:nvSpPr>
        <p:spPr/>
        <p:txBody>
          <a:bodyPr/>
          <a:lstStyle/>
          <a:p>
            <a:endParaRPr lang="en-IN"/>
          </a:p>
        </p:txBody>
      </p:sp>
      <p:pic>
        <p:nvPicPr>
          <p:cNvPr id="7" name="Picture 6">
            <a:extLst>
              <a:ext uri="{FF2B5EF4-FFF2-40B4-BE49-F238E27FC236}">
                <a16:creationId xmlns:a16="http://schemas.microsoft.com/office/drawing/2014/main" id="{375B5BA2-7610-232E-069B-7D9DA7BBEDA5}"/>
              </a:ext>
            </a:extLst>
          </p:cNvPr>
          <p:cNvPicPr>
            <a:picLocks noChangeAspect="1"/>
          </p:cNvPicPr>
          <p:nvPr/>
        </p:nvPicPr>
        <p:blipFill>
          <a:blip r:embed="rId2"/>
          <a:stretch>
            <a:fillRect/>
          </a:stretch>
        </p:blipFill>
        <p:spPr>
          <a:xfrm>
            <a:off x="566389" y="1210656"/>
            <a:ext cx="9207944" cy="4894310"/>
          </a:xfrm>
          <a:prstGeom prst="rect">
            <a:avLst/>
          </a:prstGeom>
        </p:spPr>
      </p:pic>
    </p:spTree>
    <p:extLst>
      <p:ext uri="{BB962C8B-B14F-4D97-AF65-F5344CB8AC3E}">
        <p14:creationId xmlns:p14="http://schemas.microsoft.com/office/powerpoint/2010/main" val="362018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CDDA-2CBD-20F8-52FB-9A59F3448D52}"/>
              </a:ext>
            </a:extLst>
          </p:cNvPr>
          <p:cNvSpPr>
            <a:spLocks noGrp="1"/>
          </p:cNvSpPr>
          <p:nvPr>
            <p:ph type="title"/>
          </p:nvPr>
        </p:nvSpPr>
        <p:spPr/>
        <p:txBody>
          <a:bodyPr/>
          <a:lstStyle/>
          <a:p>
            <a:r>
              <a:rPr lang="en-IN" dirty="0"/>
              <a:t>ISP</a:t>
            </a:r>
          </a:p>
        </p:txBody>
      </p:sp>
      <p:sp>
        <p:nvSpPr>
          <p:cNvPr id="3" name="Content Placeholder 2">
            <a:extLst>
              <a:ext uri="{FF2B5EF4-FFF2-40B4-BE49-F238E27FC236}">
                <a16:creationId xmlns:a16="http://schemas.microsoft.com/office/drawing/2014/main" id="{9A0BBC41-1D60-F179-C8C8-9BD7519FA99D}"/>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CFC11F33-7D73-291A-4B63-A07941778A53}"/>
              </a:ext>
            </a:extLst>
          </p:cNvPr>
          <p:cNvPicPr>
            <a:picLocks noChangeAspect="1"/>
          </p:cNvPicPr>
          <p:nvPr/>
        </p:nvPicPr>
        <p:blipFill>
          <a:blip r:embed="rId2"/>
          <a:stretch>
            <a:fillRect/>
          </a:stretch>
        </p:blipFill>
        <p:spPr>
          <a:xfrm>
            <a:off x="521207" y="1140267"/>
            <a:ext cx="8999311" cy="5677392"/>
          </a:xfrm>
          <a:prstGeom prst="rect">
            <a:avLst/>
          </a:prstGeom>
        </p:spPr>
      </p:pic>
    </p:spTree>
    <p:extLst>
      <p:ext uri="{BB962C8B-B14F-4D97-AF65-F5344CB8AC3E}">
        <p14:creationId xmlns:p14="http://schemas.microsoft.com/office/powerpoint/2010/main" val="35769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94268"/>
            <a:ext cx="6877119" cy="640080"/>
          </a:xfrm>
        </p:spPr>
        <p:txBody>
          <a:bodyPr>
            <a:noAutofit/>
          </a:bodyPr>
          <a:lstStyle/>
          <a:p>
            <a:r>
              <a:rPr lang="en-IN" b="1" i="0" dirty="0">
                <a:solidFill>
                  <a:srgbClr val="273239"/>
                </a:solidFill>
                <a:effectLst/>
                <a:latin typeface="urw-din"/>
              </a:rPr>
              <a:t>Single Responsibility Principle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This principle states that “</a:t>
            </a:r>
            <a:r>
              <a:rPr lang="en-US" sz="1800" b="1" i="1" dirty="0">
                <a:solidFill>
                  <a:srgbClr val="273239"/>
                </a:solidFill>
                <a:effectLst/>
                <a:latin typeface="Arial" panose="020B0604020202020204" pitchFamily="34" charset="0"/>
                <a:cs typeface="Arial" panose="020B0604020202020204" pitchFamily="34" charset="0"/>
              </a:rPr>
              <a:t>a class should have only one reason to change</a:t>
            </a:r>
            <a:r>
              <a:rPr lang="en-US" sz="1800" b="0" i="0" dirty="0">
                <a:solidFill>
                  <a:srgbClr val="273239"/>
                </a:solidFill>
                <a:effectLst/>
                <a:latin typeface="Arial" panose="020B0604020202020204" pitchFamily="34" charset="0"/>
                <a:cs typeface="Arial" panose="020B0604020202020204" pitchFamily="34" charset="0"/>
              </a:rPr>
              <a:t>”. </a:t>
            </a:r>
          </a:p>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which means every class should have a single responsibility or single job or single purpose. </a:t>
            </a:r>
          </a:p>
          <a:p>
            <a:pPr marL="0" lvl="0" indent="0">
              <a:spcAft>
                <a:spcPts val="600"/>
              </a:spcAft>
              <a:buNone/>
              <a:defRPr/>
            </a:pPr>
            <a:br>
              <a:rPr lang="en-US" sz="1800" dirty="0">
                <a:latin typeface="Arial" panose="020B0604020202020204" pitchFamily="34" charset="0"/>
                <a:cs typeface="Arial" panose="020B0604020202020204" pitchFamily="34" charset="0"/>
              </a:rPr>
            </a:br>
            <a:r>
              <a:rPr lang="en-US" sz="1800" b="0" i="0" dirty="0">
                <a:solidFill>
                  <a:srgbClr val="273239"/>
                </a:solidFill>
                <a:effectLst/>
                <a:latin typeface="Arial" panose="020B0604020202020204" pitchFamily="34" charset="0"/>
                <a:cs typeface="Arial" panose="020B0604020202020204" pitchFamily="34" charset="0"/>
              </a:rPr>
              <a:t>Most of the time it happens that when programmers have to add features or new behavior they implement everything into the existing class which is completely wrong. It makes their code lengthy, complex and consumes time when later something needs to be modified. Use </a:t>
            </a:r>
            <a:r>
              <a:rPr lang="en-US" sz="1800" b="0" i="1" dirty="0">
                <a:solidFill>
                  <a:srgbClr val="273239"/>
                </a:solidFill>
                <a:effectLst/>
                <a:latin typeface="Arial" panose="020B0604020202020204" pitchFamily="34" charset="0"/>
                <a:cs typeface="Arial" panose="020B0604020202020204" pitchFamily="34" charset="0"/>
              </a:rPr>
              <a:t>layers</a:t>
            </a:r>
            <a:r>
              <a:rPr lang="en-US" sz="1800" b="0" i="0" dirty="0">
                <a:solidFill>
                  <a:srgbClr val="273239"/>
                </a:solidFill>
                <a:effectLst/>
                <a:latin typeface="Arial" panose="020B0604020202020204" pitchFamily="34" charset="0"/>
                <a:cs typeface="Arial" panose="020B0604020202020204" pitchFamily="34" charset="0"/>
              </a:rPr>
              <a:t> in your application and break God classes into smaller classes or modules</a:t>
            </a:r>
            <a:r>
              <a:rPr lang="en-US" b="0" i="0" dirty="0">
                <a:solidFill>
                  <a:srgbClr val="273239"/>
                </a:solidFill>
                <a:effectLst/>
                <a:latin typeface="urw-din"/>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5306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67374"/>
            <a:ext cx="6877119" cy="640080"/>
          </a:xfrm>
        </p:spPr>
        <p:txBody>
          <a:bodyPr>
            <a:noAutofit/>
          </a:bodyPr>
          <a:lstStyle/>
          <a:p>
            <a:r>
              <a:rPr lang="en-IN" b="1" i="0" dirty="0">
                <a:solidFill>
                  <a:srgbClr val="273239"/>
                </a:solidFill>
                <a:effectLst/>
                <a:latin typeface="urw-din"/>
              </a:rPr>
              <a:t> Dependency Inversion Principle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sz="1800" b="0" i="0" dirty="0">
                <a:solidFill>
                  <a:srgbClr val="273239"/>
                </a:solidFill>
                <a:effectLst/>
                <a:latin typeface="Arial" panose="020B0604020202020204" pitchFamily="34" charset="0"/>
                <a:cs typeface="Arial" panose="020B0604020202020204" pitchFamily="34" charset="0"/>
              </a:rPr>
              <a:t>This principle says </a:t>
            </a:r>
          </a:p>
          <a:p>
            <a:pPr algn="l" fontAlgn="base">
              <a:buFont typeface="Arial" panose="020B0604020202020204" pitchFamily="34" charset="0"/>
              <a:buChar char="•"/>
            </a:pPr>
            <a:r>
              <a:rPr lang="en-US" sz="1800" b="0" i="0" dirty="0">
                <a:solidFill>
                  <a:srgbClr val="273239"/>
                </a:solidFill>
                <a:effectLst/>
                <a:latin typeface="Arial" panose="020B0604020202020204" pitchFamily="34" charset="0"/>
                <a:cs typeface="Arial" panose="020B0604020202020204" pitchFamily="34" charset="0"/>
              </a:rPr>
              <a:t>High-level modules/classes should not depend on low-level modules/classes. Both should depend upon abstractions.</a:t>
            </a:r>
          </a:p>
          <a:p>
            <a:pPr algn="l" fontAlgn="base">
              <a:buFont typeface="Arial" panose="020B0604020202020204" pitchFamily="34" charset="0"/>
              <a:buChar char="•"/>
            </a:pPr>
            <a:r>
              <a:rPr lang="en-US" sz="1800" b="0" i="0" dirty="0">
                <a:solidFill>
                  <a:srgbClr val="0A0A23"/>
                </a:solidFill>
                <a:effectLst/>
                <a:latin typeface="Arial" panose="020B0604020202020204" pitchFamily="34" charset="0"/>
                <a:cs typeface="Arial" panose="020B0604020202020204" pitchFamily="34" charset="0"/>
              </a:rPr>
              <a:t>The Dependency Inversion principle states that our classes should depend upon interfaces or abstract classes instead of concrete classes and function</a:t>
            </a:r>
            <a:r>
              <a:rPr lang="en-US" sz="1800" b="0" i="0" dirty="0">
                <a:solidFill>
                  <a:srgbClr val="273239"/>
                </a:solidFill>
                <a:effectLst/>
                <a:latin typeface="Arial" panose="020B0604020202020204" pitchFamily="34" charset="0"/>
                <a:cs typeface="Arial" panose="020B0604020202020204" pitchFamily="34" charset="0"/>
              </a:rPr>
              <a:t>.</a:t>
            </a:r>
          </a:p>
          <a:p>
            <a:pPr marL="0" lvl="0" indent="0">
              <a:spcAft>
                <a:spcPts val="600"/>
              </a:spcAft>
              <a:buNone/>
              <a:defRPr/>
            </a:pPr>
            <a:endParaRPr lang="en-US" sz="1800" b="0" i="0" dirty="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411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058E-DE94-01AF-5575-7CE70F7F53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B3F9FD-C56F-8254-AA57-1B042B90CF5D}"/>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6A1E354D-3B0A-B906-C249-667EA55D7FBE}"/>
              </a:ext>
            </a:extLst>
          </p:cNvPr>
          <p:cNvPicPr>
            <a:picLocks noChangeAspect="1"/>
          </p:cNvPicPr>
          <p:nvPr/>
        </p:nvPicPr>
        <p:blipFill>
          <a:blip r:embed="rId2"/>
          <a:stretch>
            <a:fillRect/>
          </a:stretch>
        </p:blipFill>
        <p:spPr>
          <a:xfrm>
            <a:off x="539496" y="1342268"/>
            <a:ext cx="8676222" cy="5067675"/>
          </a:xfrm>
          <a:prstGeom prst="rect">
            <a:avLst/>
          </a:prstGeom>
        </p:spPr>
      </p:pic>
    </p:spTree>
    <p:extLst>
      <p:ext uri="{BB962C8B-B14F-4D97-AF65-F5344CB8AC3E}">
        <p14:creationId xmlns:p14="http://schemas.microsoft.com/office/powerpoint/2010/main" val="290159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C73B-C1AF-C744-822D-66AD04C17430}"/>
              </a:ext>
            </a:extLst>
          </p:cNvPr>
          <p:cNvSpPr>
            <a:spLocks noGrp="1"/>
          </p:cNvSpPr>
          <p:nvPr>
            <p:ph type="title"/>
          </p:nvPr>
        </p:nvSpPr>
        <p:spPr/>
        <p:txBody>
          <a:bodyPr/>
          <a:lstStyle/>
          <a:p>
            <a:r>
              <a:rPr lang="en-IN" dirty="0"/>
              <a:t>Removed dependency</a:t>
            </a:r>
          </a:p>
        </p:txBody>
      </p:sp>
      <p:sp>
        <p:nvSpPr>
          <p:cNvPr id="3" name="Content Placeholder 2">
            <a:extLst>
              <a:ext uri="{FF2B5EF4-FFF2-40B4-BE49-F238E27FC236}">
                <a16:creationId xmlns:a16="http://schemas.microsoft.com/office/drawing/2014/main" id="{3CC3C516-AE3F-A62C-5CD8-716465354B66}"/>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B63ED395-E27B-B785-4E26-9DD4E7FDD510}"/>
              </a:ext>
            </a:extLst>
          </p:cNvPr>
          <p:cNvPicPr>
            <a:picLocks noChangeAspect="1"/>
          </p:cNvPicPr>
          <p:nvPr/>
        </p:nvPicPr>
        <p:blipFill>
          <a:blip r:embed="rId2"/>
          <a:stretch>
            <a:fillRect/>
          </a:stretch>
        </p:blipFill>
        <p:spPr>
          <a:xfrm>
            <a:off x="521207" y="1284853"/>
            <a:ext cx="10962581" cy="5125091"/>
          </a:xfrm>
          <a:prstGeom prst="rect">
            <a:avLst/>
          </a:prstGeom>
        </p:spPr>
      </p:pic>
    </p:spTree>
    <p:extLst>
      <p:ext uri="{BB962C8B-B14F-4D97-AF65-F5344CB8AC3E}">
        <p14:creationId xmlns:p14="http://schemas.microsoft.com/office/powerpoint/2010/main" val="377749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368-B360-BE4E-F46F-7AC3C8C09517}"/>
              </a:ext>
            </a:extLst>
          </p:cNvPr>
          <p:cNvSpPr>
            <a:spLocks noGrp="1"/>
          </p:cNvSpPr>
          <p:nvPr>
            <p:ph type="title"/>
          </p:nvPr>
        </p:nvSpPr>
        <p:spPr/>
        <p:txBody>
          <a:bodyPr/>
          <a:lstStyle/>
          <a:p>
            <a:r>
              <a:rPr lang="en-IN" dirty="0"/>
              <a:t>Depend </a:t>
            </a:r>
            <a:r>
              <a:rPr lang="en-IN"/>
              <a:t>upon abstraction</a:t>
            </a:r>
          </a:p>
        </p:txBody>
      </p:sp>
      <p:sp>
        <p:nvSpPr>
          <p:cNvPr id="3" name="Content Placeholder 2">
            <a:extLst>
              <a:ext uri="{FF2B5EF4-FFF2-40B4-BE49-F238E27FC236}">
                <a16:creationId xmlns:a16="http://schemas.microsoft.com/office/drawing/2014/main" id="{C6F8D7F1-3351-62D8-0EA0-4E4542941745}"/>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EF9EC6A3-1A05-143B-220B-6B4BA80655B4}"/>
              </a:ext>
            </a:extLst>
          </p:cNvPr>
          <p:cNvPicPr>
            <a:picLocks noChangeAspect="1"/>
          </p:cNvPicPr>
          <p:nvPr/>
        </p:nvPicPr>
        <p:blipFill>
          <a:blip r:embed="rId2"/>
          <a:stretch>
            <a:fillRect/>
          </a:stretch>
        </p:blipFill>
        <p:spPr>
          <a:xfrm>
            <a:off x="354746" y="1209760"/>
            <a:ext cx="11088061" cy="5486875"/>
          </a:xfrm>
          <a:prstGeom prst="rect">
            <a:avLst/>
          </a:prstGeom>
        </p:spPr>
      </p:pic>
    </p:spTree>
    <p:extLst>
      <p:ext uri="{BB962C8B-B14F-4D97-AF65-F5344CB8AC3E}">
        <p14:creationId xmlns:p14="http://schemas.microsoft.com/office/powerpoint/2010/main" val="283550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B7B7-3629-6FDE-B884-96E84C6B8C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6497094-E238-4DA6-B980-C369116F2D8D}"/>
              </a:ext>
            </a:extLst>
          </p:cNvPr>
          <p:cNvPicPr>
            <a:picLocks noGrp="1" noChangeAspect="1"/>
          </p:cNvPicPr>
          <p:nvPr>
            <p:ph sz="quarter" idx="10"/>
          </p:nvPr>
        </p:nvPicPr>
        <p:blipFill>
          <a:blip r:embed="rId2"/>
          <a:stretch>
            <a:fillRect/>
          </a:stretch>
        </p:blipFill>
        <p:spPr>
          <a:xfrm>
            <a:off x="430305" y="768096"/>
            <a:ext cx="5342965" cy="5593610"/>
          </a:xfrm>
        </p:spPr>
      </p:pic>
      <p:pic>
        <p:nvPicPr>
          <p:cNvPr id="9" name="Picture 8">
            <a:extLst>
              <a:ext uri="{FF2B5EF4-FFF2-40B4-BE49-F238E27FC236}">
                <a16:creationId xmlns:a16="http://schemas.microsoft.com/office/drawing/2014/main" id="{FA39BF8D-F92D-0279-17CF-CF9662922273}"/>
              </a:ext>
            </a:extLst>
          </p:cNvPr>
          <p:cNvPicPr>
            <a:picLocks noChangeAspect="1"/>
          </p:cNvPicPr>
          <p:nvPr/>
        </p:nvPicPr>
        <p:blipFill>
          <a:blip r:embed="rId3"/>
          <a:stretch>
            <a:fillRect/>
          </a:stretch>
        </p:blipFill>
        <p:spPr>
          <a:xfrm>
            <a:off x="4614497" y="768096"/>
            <a:ext cx="6958938" cy="5593611"/>
          </a:xfrm>
          <a:prstGeom prst="rect">
            <a:avLst/>
          </a:prstGeom>
        </p:spPr>
      </p:pic>
    </p:spTree>
    <p:extLst>
      <p:ext uri="{BB962C8B-B14F-4D97-AF65-F5344CB8AC3E}">
        <p14:creationId xmlns:p14="http://schemas.microsoft.com/office/powerpoint/2010/main" val="21822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94268"/>
            <a:ext cx="6877119" cy="640080"/>
          </a:xfrm>
        </p:spPr>
        <p:txBody>
          <a:bodyPr>
            <a:noAutofit/>
          </a:bodyPr>
          <a:lstStyle/>
          <a:p>
            <a:r>
              <a:rPr lang="en-US" sz="2800" b="0" i="0" dirty="0">
                <a:solidFill>
                  <a:srgbClr val="0A0A23"/>
                </a:solidFill>
                <a:effectLst/>
                <a:latin typeface="Arial" panose="020B0604020202020204" pitchFamily="34" charset="0"/>
                <a:cs typeface="Arial" panose="020B0604020202020204" pitchFamily="34" charset="0"/>
              </a:rPr>
              <a:t>what's going on here?</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0" i="0" dirty="0">
                <a:solidFill>
                  <a:srgbClr val="0A0A23"/>
                </a:solidFill>
                <a:effectLst/>
                <a:latin typeface="Arial" panose="020B0604020202020204" pitchFamily="34" charset="0"/>
                <a:cs typeface="Arial" panose="020B0604020202020204" pitchFamily="34" charset="0"/>
              </a:rPr>
              <a:t>Our class violates the Single Responsibility Principle in multiple ways</a:t>
            </a:r>
            <a:br>
              <a:rPr lang="en-US" sz="1800" b="0" i="0" dirty="0">
                <a:solidFill>
                  <a:srgbClr val="0A0A23"/>
                </a:solidFill>
                <a:effectLst/>
                <a:latin typeface="Arial" panose="020B0604020202020204" pitchFamily="34" charset="0"/>
                <a:cs typeface="Arial" panose="020B0604020202020204" pitchFamily="34" charset="0"/>
              </a:rPr>
            </a:br>
            <a:br>
              <a:rPr lang="en-US" sz="1800" b="0" i="0" dirty="0">
                <a:solidFill>
                  <a:srgbClr val="0A0A23"/>
                </a:solidFill>
                <a:effectLst/>
                <a:latin typeface="Arial" panose="020B0604020202020204" pitchFamily="34" charset="0"/>
                <a:cs typeface="Arial" panose="020B0604020202020204" pitchFamily="34" charset="0"/>
              </a:rPr>
            </a:br>
            <a:r>
              <a:rPr lang="en-US" sz="1800" b="0" i="0" dirty="0">
                <a:solidFill>
                  <a:srgbClr val="0A0A23"/>
                </a:solidFill>
                <a:effectLst/>
                <a:latin typeface="Arial" panose="020B0604020202020204" pitchFamily="34" charset="0"/>
                <a:cs typeface="Arial" panose="020B0604020202020204" pitchFamily="34" charset="0"/>
              </a:rPr>
              <a:t>The first violation is the </a:t>
            </a:r>
            <a:r>
              <a:rPr lang="en-US" sz="1800" b="1" i="0" dirty="0" err="1">
                <a:effectLst/>
                <a:latin typeface="Arial" panose="020B0604020202020204" pitchFamily="34" charset="0"/>
                <a:cs typeface="Arial" panose="020B0604020202020204" pitchFamily="34" charset="0"/>
              </a:rPr>
              <a:t>printInvoice</a:t>
            </a:r>
            <a:r>
              <a:rPr lang="en-US" sz="1800" b="1" i="0" dirty="0">
                <a:effectLst/>
                <a:latin typeface="Arial" panose="020B0604020202020204" pitchFamily="34" charset="0"/>
                <a:cs typeface="Arial" panose="020B0604020202020204" pitchFamily="34" charset="0"/>
              </a:rPr>
              <a:t> </a:t>
            </a:r>
            <a:r>
              <a:rPr lang="en-US" sz="1800" b="0" i="0" dirty="0">
                <a:solidFill>
                  <a:srgbClr val="0A0A23"/>
                </a:solidFill>
                <a:effectLst/>
                <a:latin typeface="Arial" panose="020B0604020202020204" pitchFamily="34" charset="0"/>
                <a:cs typeface="Arial" panose="020B0604020202020204" pitchFamily="34" charset="0"/>
              </a:rPr>
              <a:t>method, which contains our printing logic</a:t>
            </a:r>
            <a:br>
              <a:rPr lang="en-US" sz="1800" b="0" i="0" dirty="0">
                <a:solidFill>
                  <a:srgbClr val="0A0A23"/>
                </a:solidFill>
                <a:effectLst/>
                <a:latin typeface="Arial" panose="020B0604020202020204" pitchFamily="34" charset="0"/>
                <a:cs typeface="Arial" panose="020B0604020202020204" pitchFamily="34" charset="0"/>
              </a:rPr>
            </a:br>
            <a:r>
              <a:rPr lang="en-IN" sz="1800" b="0" i="0" dirty="0">
                <a:solidFill>
                  <a:srgbClr val="0A0A23"/>
                </a:solidFill>
                <a:effectLst/>
                <a:latin typeface="Arial" panose="020B0604020202020204" pitchFamily="34" charset="0"/>
                <a:cs typeface="Arial" panose="020B0604020202020204" pitchFamily="34" charset="0"/>
              </a:rPr>
              <a:t>the </a:t>
            </a:r>
            <a:r>
              <a:rPr lang="en-IN" sz="1800" b="1" i="0" dirty="0" err="1">
                <a:effectLst/>
                <a:latin typeface="Arial" panose="020B0604020202020204" pitchFamily="34" charset="0"/>
                <a:cs typeface="Arial" panose="020B0604020202020204" pitchFamily="34" charset="0"/>
              </a:rPr>
              <a:t>saveToFile</a:t>
            </a:r>
            <a:r>
              <a:rPr lang="en-IN" sz="1800" b="1" i="0" dirty="0">
                <a:effectLst/>
                <a:latin typeface="Arial" panose="020B0604020202020204" pitchFamily="34" charset="0"/>
                <a:cs typeface="Arial" panose="020B0604020202020204" pitchFamily="34" charset="0"/>
              </a:rPr>
              <a:t> </a:t>
            </a:r>
            <a:r>
              <a:rPr lang="en-IN" sz="1800" b="0" i="0" dirty="0">
                <a:solidFill>
                  <a:srgbClr val="0A0A23"/>
                </a:solidFill>
                <a:effectLst/>
                <a:latin typeface="Arial" panose="020B0604020202020204" pitchFamily="34" charset="0"/>
                <a:cs typeface="Arial" panose="020B0604020202020204" pitchFamily="34" charset="0"/>
              </a:rPr>
              <a:t>method</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2A527BF-271D-33C7-12FA-3DFB1D2E1CD9}"/>
              </a:ext>
            </a:extLst>
          </p:cNvPr>
          <p:cNvPicPr>
            <a:picLocks noChangeAspect="1"/>
          </p:cNvPicPr>
          <p:nvPr/>
        </p:nvPicPr>
        <p:blipFill>
          <a:blip r:embed="rId2"/>
          <a:stretch>
            <a:fillRect/>
          </a:stretch>
        </p:blipFill>
        <p:spPr>
          <a:xfrm>
            <a:off x="313766" y="242047"/>
            <a:ext cx="8130987" cy="6329083"/>
          </a:xfrm>
          <a:prstGeom prst="rect">
            <a:avLst/>
          </a:prstGeom>
        </p:spPr>
      </p:pic>
      <p:pic>
        <p:nvPicPr>
          <p:cNvPr id="5" name="Picture 4">
            <a:extLst>
              <a:ext uri="{FF2B5EF4-FFF2-40B4-BE49-F238E27FC236}">
                <a16:creationId xmlns:a16="http://schemas.microsoft.com/office/drawing/2014/main" id="{E4ADC561-CD11-EF46-2895-B745CC81727A}"/>
              </a:ext>
            </a:extLst>
          </p:cNvPr>
          <p:cNvPicPr>
            <a:picLocks noChangeAspect="1"/>
          </p:cNvPicPr>
          <p:nvPr/>
        </p:nvPicPr>
        <p:blipFill>
          <a:blip r:embed="rId3"/>
          <a:stretch>
            <a:fillRect/>
          </a:stretch>
        </p:blipFill>
        <p:spPr>
          <a:xfrm>
            <a:off x="7165440" y="4636408"/>
            <a:ext cx="4359018" cy="1925757"/>
          </a:xfrm>
          <a:prstGeom prst="rect">
            <a:avLst/>
          </a:prstGeom>
        </p:spPr>
      </p:pic>
    </p:spTree>
    <p:extLst>
      <p:ext uri="{BB962C8B-B14F-4D97-AF65-F5344CB8AC3E}">
        <p14:creationId xmlns:p14="http://schemas.microsoft.com/office/powerpoint/2010/main" val="2168561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394268"/>
            <a:ext cx="6877119" cy="640080"/>
          </a:xfrm>
        </p:spPr>
        <p:txBody>
          <a:bodyPr>
            <a:noAutofit/>
          </a:bodyPr>
          <a:lstStyle/>
          <a:p>
            <a:r>
              <a:rPr lang="en-IN" b="1" i="0" dirty="0">
                <a:solidFill>
                  <a:srgbClr val="273239"/>
                </a:solidFill>
                <a:effectLst/>
                <a:latin typeface="urw-din"/>
              </a:rPr>
              <a:t>Open/Closed Principle</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36625" cy="4571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0" i="0" dirty="0">
                <a:solidFill>
                  <a:srgbClr val="273239"/>
                </a:solidFill>
                <a:effectLst/>
                <a:latin typeface="Arial" panose="020B0604020202020204" pitchFamily="34" charset="0"/>
                <a:cs typeface="Arial" panose="020B0604020202020204" pitchFamily="34" charset="0"/>
              </a:rPr>
              <a:t>This principle states that “</a:t>
            </a:r>
            <a:r>
              <a:rPr lang="en-US" sz="1800" b="1" i="1" dirty="0">
                <a:solidFill>
                  <a:srgbClr val="273239"/>
                </a:solidFill>
                <a:effectLst/>
                <a:latin typeface="Arial" panose="020B0604020202020204" pitchFamily="34" charset="0"/>
                <a:cs typeface="Arial" panose="020B0604020202020204" pitchFamily="34" charset="0"/>
              </a:rPr>
              <a:t>software entities (classes, modules, functions, etc.) should be open for extension, but closed for modification</a:t>
            </a:r>
            <a:r>
              <a:rPr lang="en-US" sz="1800" b="0" i="0" dirty="0">
                <a:solidFill>
                  <a:srgbClr val="273239"/>
                </a:solidFill>
                <a:effectLst/>
                <a:latin typeface="Arial" panose="020B0604020202020204" pitchFamily="34" charset="0"/>
                <a:cs typeface="Arial" panose="020B0604020202020204" pitchFamily="34" charset="0"/>
              </a:rPr>
              <a:t>”. </a:t>
            </a:r>
          </a:p>
          <a:p>
            <a:pPr marL="0" lvl="0" indent="0">
              <a:spcAft>
                <a:spcPts val="600"/>
              </a:spcAft>
              <a:buNone/>
              <a:defRPr/>
            </a:pPr>
            <a:r>
              <a:rPr lang="en-US" sz="1800" dirty="0">
                <a:solidFill>
                  <a:srgbClr val="273239"/>
                </a:solidFill>
                <a:latin typeface="Arial" panose="020B0604020202020204" pitchFamily="34" charset="0"/>
                <a:cs typeface="Arial" panose="020B0604020202020204" pitchFamily="34" charset="0"/>
              </a:rPr>
              <a:t>W</a:t>
            </a:r>
            <a:r>
              <a:rPr lang="en-US" sz="1800" b="0" i="0" dirty="0">
                <a:solidFill>
                  <a:srgbClr val="273239"/>
                </a:solidFill>
                <a:effectLst/>
                <a:latin typeface="Arial" panose="020B0604020202020204" pitchFamily="34" charset="0"/>
                <a:cs typeface="Arial" panose="020B0604020202020204" pitchFamily="34" charset="0"/>
              </a:rPr>
              <a:t>hich means you should be able to extend a class behavior, without modifying it.</a:t>
            </a:r>
          </a:p>
          <a:p>
            <a:pPr marL="0" lvl="0" indent="0">
              <a:spcAft>
                <a:spcPts val="600"/>
              </a:spcAft>
              <a:buNone/>
              <a:defRPr/>
            </a:pPr>
            <a:endParaRPr lang="en-US" sz="1800" dirty="0">
              <a:solidFill>
                <a:srgbClr val="273239"/>
              </a:solidFill>
              <a:latin typeface="Arial" panose="020B0604020202020204" pitchFamily="34" charset="0"/>
              <a:cs typeface="Arial" panose="020B0604020202020204" pitchFamily="34" charset="0"/>
            </a:endParaRPr>
          </a:p>
          <a:p>
            <a:pPr marL="0" lvl="0" indent="0">
              <a:spcAft>
                <a:spcPts val="600"/>
              </a:spcAft>
              <a:buNone/>
              <a:defRPr/>
            </a:pPr>
            <a:r>
              <a:rPr lang="en-US" sz="1800" b="0" i="0" dirty="0">
                <a:solidFill>
                  <a:srgbClr val="0A0A23"/>
                </a:solidFill>
                <a:effectLst/>
                <a:latin typeface="Arial" panose="020B0604020202020204" pitchFamily="34" charset="0"/>
                <a:cs typeface="Arial" panose="020B0604020202020204" pitchFamily="34" charset="0"/>
              </a:rPr>
              <a:t>Modification means changing the code of an existing class, and extension means adding new functionality.</a:t>
            </a:r>
            <a:br>
              <a:rPr lang="en-US" sz="1800" b="0" i="0" dirty="0">
                <a:solidFill>
                  <a:srgbClr val="0A0A23"/>
                </a:solidFill>
                <a:effectLst/>
                <a:latin typeface="Arial" panose="020B0604020202020204" pitchFamily="34" charset="0"/>
                <a:cs typeface="Arial" panose="020B0604020202020204" pitchFamily="34" charset="0"/>
              </a:rPr>
            </a:br>
            <a:br>
              <a:rPr lang="en-US" sz="1800" b="0" i="0" dirty="0">
                <a:solidFill>
                  <a:srgbClr val="0A0A23"/>
                </a:solidFill>
                <a:effectLst/>
                <a:latin typeface="Arial" panose="020B0604020202020204" pitchFamily="34" charset="0"/>
                <a:cs typeface="Arial" panose="020B0604020202020204" pitchFamily="34" charset="0"/>
              </a:rPr>
            </a:br>
            <a:r>
              <a:rPr lang="en-US" sz="1800" b="0" i="0" dirty="0">
                <a:solidFill>
                  <a:srgbClr val="0A0A23"/>
                </a:solidFill>
                <a:effectLst/>
                <a:latin typeface="Arial" panose="020B0604020202020204" pitchFamily="34" charset="0"/>
                <a:cs typeface="Arial" panose="020B0604020202020204" pitchFamily="34" charset="0"/>
              </a:rPr>
              <a:t>But how are we going to add new functionality without touching the class, you may ask. It is usually done with the help of interfaces and abstract classes.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475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3525-F80C-515A-BC83-2B987C95D897}"/>
              </a:ext>
            </a:extLst>
          </p:cNvPr>
          <p:cNvSpPr>
            <a:spLocks noGrp="1"/>
          </p:cNvSpPr>
          <p:nvPr>
            <p:ph type="title"/>
          </p:nvPr>
        </p:nvSpPr>
        <p:spPr>
          <a:xfrm>
            <a:off x="521207" y="448056"/>
            <a:ext cx="9537193" cy="640080"/>
          </a:xfrm>
        </p:spPr>
        <p:txBody>
          <a:bodyPr>
            <a:normAutofit fontScale="90000"/>
          </a:bodyPr>
          <a:lstStyle/>
          <a:p>
            <a:r>
              <a:rPr lang="en-US" sz="1800" b="0" i="0" dirty="0">
                <a:solidFill>
                  <a:srgbClr val="0A0A23"/>
                </a:solidFill>
                <a:effectLst/>
                <a:latin typeface="Arial" panose="020B0604020202020204" pitchFamily="34" charset="0"/>
                <a:cs typeface="Arial" panose="020B0604020202020204" pitchFamily="34" charset="0"/>
              </a:rPr>
              <a:t>So, In order to add this` </a:t>
            </a:r>
            <a:r>
              <a:rPr lang="en-US" sz="1800" b="0" i="0" dirty="0" err="1">
                <a:solidFill>
                  <a:srgbClr val="0A0A23"/>
                </a:solidFill>
                <a:effectLst/>
                <a:latin typeface="Arial" panose="020B0604020202020204" pitchFamily="34" charset="0"/>
                <a:cs typeface="Arial" panose="020B0604020202020204" pitchFamily="34" charset="0"/>
              </a:rPr>
              <a:t>SaveToDatabase</a:t>
            </a:r>
            <a:r>
              <a:rPr lang="en-US" sz="1800" b="0" i="0" dirty="0">
                <a:solidFill>
                  <a:srgbClr val="0A0A23"/>
                </a:solidFill>
                <a:effectLst/>
                <a:latin typeface="Arial" panose="020B0604020202020204" pitchFamily="34" charset="0"/>
                <a:cs typeface="Arial" panose="020B0604020202020204" pitchFamily="34" charset="0"/>
              </a:rPr>
              <a:t> feature, we have modified the </a:t>
            </a:r>
            <a:r>
              <a:rPr lang="en-US" sz="1800" b="1" i="0" dirty="0" err="1">
                <a:effectLst/>
                <a:latin typeface="Arial" panose="020B0604020202020204" pitchFamily="34" charset="0"/>
                <a:cs typeface="Arial" panose="020B0604020202020204" pitchFamily="34" charset="0"/>
              </a:rPr>
              <a:t>InvoicePersistence</a:t>
            </a:r>
            <a:r>
              <a:rPr lang="en-US" sz="1800" b="1" i="0" dirty="0">
                <a:effectLst/>
                <a:latin typeface="Arial" panose="020B0604020202020204" pitchFamily="34" charset="0"/>
                <a:cs typeface="Arial" panose="020B0604020202020204" pitchFamily="34" charset="0"/>
              </a:rPr>
              <a:t> </a:t>
            </a:r>
            <a:r>
              <a:rPr lang="en-US" sz="1800" b="0" i="0" dirty="0">
                <a:solidFill>
                  <a:srgbClr val="0A0A23"/>
                </a:solidFill>
                <a:effectLst/>
                <a:latin typeface="Arial" panose="020B0604020202020204" pitchFamily="34" charset="0"/>
                <a:cs typeface="Arial" panose="020B0604020202020204" pitchFamily="34" charset="0"/>
              </a:rPr>
              <a:t>class.</a:t>
            </a:r>
            <a:br>
              <a:rPr lang="en-US" sz="1800" b="0" i="0" dirty="0">
                <a:solidFill>
                  <a:srgbClr val="0A0A23"/>
                </a:solidFill>
                <a:effectLst/>
                <a:latin typeface="Arial" panose="020B0604020202020204" pitchFamily="34" charset="0"/>
                <a:cs typeface="Arial" panose="020B0604020202020204" pitchFamily="34" charset="0"/>
              </a:rPr>
            </a:br>
            <a:r>
              <a:rPr lang="en-US" sz="1800" b="0" i="0" dirty="0">
                <a:solidFill>
                  <a:srgbClr val="0A0A23"/>
                </a:solidFill>
                <a:effectLst/>
                <a:latin typeface="Arial" panose="020B0604020202020204" pitchFamily="34" charset="0"/>
                <a:cs typeface="Arial" panose="020B0604020202020204" pitchFamily="34" charset="0"/>
              </a:rPr>
              <a:t>How to solve this?</a:t>
            </a:r>
            <a:br>
              <a:rPr lang="en-US" sz="1800" b="0" i="0" dirty="0">
                <a:solidFill>
                  <a:srgbClr val="0A0A23"/>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3A58194-ACAE-641C-290D-2C601648CC1D}"/>
              </a:ext>
            </a:extLst>
          </p:cNvPr>
          <p:cNvPicPr>
            <a:picLocks noGrp="1" noChangeAspect="1"/>
          </p:cNvPicPr>
          <p:nvPr>
            <p:ph sz="quarter" idx="10"/>
          </p:nvPr>
        </p:nvPicPr>
        <p:blipFill>
          <a:blip r:embed="rId2"/>
          <a:stretch>
            <a:fillRect/>
          </a:stretch>
        </p:blipFill>
        <p:spPr>
          <a:xfrm>
            <a:off x="539750" y="1317812"/>
            <a:ext cx="6138956" cy="4114799"/>
          </a:xfrm>
        </p:spPr>
      </p:pic>
    </p:spTree>
    <p:extLst>
      <p:ext uri="{BB962C8B-B14F-4D97-AF65-F5344CB8AC3E}">
        <p14:creationId xmlns:p14="http://schemas.microsoft.com/office/powerpoint/2010/main" val="283649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F4A6-7DE6-A788-6297-89FBD117172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B7CBCE-270D-815E-7FF6-4848491ED9D7}"/>
              </a:ext>
            </a:extLst>
          </p:cNvPr>
          <p:cNvPicPr>
            <a:picLocks noGrp="1" noChangeAspect="1"/>
          </p:cNvPicPr>
          <p:nvPr>
            <p:ph sz="quarter" idx="10"/>
          </p:nvPr>
        </p:nvPicPr>
        <p:blipFill>
          <a:blip r:embed="rId2"/>
          <a:stretch>
            <a:fillRect/>
          </a:stretch>
        </p:blipFill>
        <p:spPr>
          <a:xfrm>
            <a:off x="596634" y="1435100"/>
            <a:ext cx="8215672" cy="5109135"/>
          </a:xfrm>
        </p:spPr>
      </p:pic>
    </p:spTree>
    <p:extLst>
      <p:ext uri="{BB962C8B-B14F-4D97-AF65-F5344CB8AC3E}">
        <p14:creationId xmlns:p14="http://schemas.microsoft.com/office/powerpoint/2010/main" val="237211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7AB6-47A0-F2BA-6E59-687383D343BB}"/>
              </a:ext>
            </a:extLst>
          </p:cNvPr>
          <p:cNvSpPr>
            <a:spLocks noGrp="1"/>
          </p:cNvSpPr>
          <p:nvPr>
            <p:ph type="title"/>
          </p:nvPr>
        </p:nvSpPr>
        <p:spPr/>
        <p:txBody>
          <a:bodyPr/>
          <a:lstStyle/>
          <a:p>
            <a:r>
              <a:rPr lang="en-IN" dirty="0"/>
              <a:t>Class Structure</a:t>
            </a:r>
          </a:p>
        </p:txBody>
      </p:sp>
      <p:sp>
        <p:nvSpPr>
          <p:cNvPr id="3" name="Content Placeholder 2">
            <a:extLst>
              <a:ext uri="{FF2B5EF4-FFF2-40B4-BE49-F238E27FC236}">
                <a16:creationId xmlns:a16="http://schemas.microsoft.com/office/drawing/2014/main" id="{B82936A8-6810-F278-B51A-2744F8EA7A4C}"/>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DE48E3F8-4EEA-0D88-0DF9-6F52D4E77C5A}"/>
              </a:ext>
            </a:extLst>
          </p:cNvPr>
          <p:cNvPicPr>
            <a:picLocks noChangeAspect="1"/>
          </p:cNvPicPr>
          <p:nvPr/>
        </p:nvPicPr>
        <p:blipFill>
          <a:blip r:embed="rId2"/>
          <a:stretch>
            <a:fillRect/>
          </a:stretch>
        </p:blipFill>
        <p:spPr>
          <a:xfrm>
            <a:off x="539496" y="1497752"/>
            <a:ext cx="7216765" cy="3924640"/>
          </a:xfrm>
          <a:prstGeom prst="rect">
            <a:avLst/>
          </a:prstGeom>
        </p:spPr>
      </p:pic>
    </p:spTree>
    <p:extLst>
      <p:ext uri="{BB962C8B-B14F-4D97-AF65-F5344CB8AC3E}">
        <p14:creationId xmlns:p14="http://schemas.microsoft.com/office/powerpoint/2010/main" val="201596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C7BE-FC65-83AE-3EB0-243400C4A956}"/>
              </a:ext>
            </a:extLst>
          </p:cNvPr>
          <p:cNvSpPr>
            <a:spLocks noGrp="1"/>
          </p:cNvSpPr>
          <p:nvPr>
            <p:ph type="title"/>
          </p:nvPr>
        </p:nvSpPr>
        <p:spPr/>
        <p:txBody>
          <a:bodyPr/>
          <a:lstStyle/>
          <a:p>
            <a:r>
              <a:rPr lang="en-IN" dirty="0"/>
              <a:t>What’s wrong?</a:t>
            </a:r>
          </a:p>
        </p:txBody>
      </p:sp>
      <p:sp>
        <p:nvSpPr>
          <p:cNvPr id="3" name="Content Placeholder 2">
            <a:extLst>
              <a:ext uri="{FF2B5EF4-FFF2-40B4-BE49-F238E27FC236}">
                <a16:creationId xmlns:a16="http://schemas.microsoft.com/office/drawing/2014/main" id="{CF2A9FE4-0D85-7383-9909-89FFB937E86A}"/>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4A5F6F2E-7006-A576-747E-51450E843CFE}"/>
              </a:ext>
            </a:extLst>
          </p:cNvPr>
          <p:cNvPicPr>
            <a:picLocks noChangeAspect="1"/>
          </p:cNvPicPr>
          <p:nvPr/>
        </p:nvPicPr>
        <p:blipFill>
          <a:blip r:embed="rId2"/>
          <a:stretch>
            <a:fillRect/>
          </a:stretch>
        </p:blipFill>
        <p:spPr>
          <a:xfrm>
            <a:off x="521206" y="1210234"/>
            <a:ext cx="8999311" cy="5298141"/>
          </a:xfrm>
          <a:prstGeom prst="rect">
            <a:avLst/>
          </a:prstGeom>
        </p:spPr>
      </p:pic>
    </p:spTree>
    <p:extLst>
      <p:ext uri="{BB962C8B-B14F-4D97-AF65-F5344CB8AC3E}">
        <p14:creationId xmlns:p14="http://schemas.microsoft.com/office/powerpoint/2010/main" val="211410993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{5E8506B0-DDE6-4A81-8C87-3395A8D89EE9}tf10001108_win32</Template>
  <TotalTime>1468</TotalTime>
  <Words>535</Words>
  <Application>Microsoft Office PowerPoint</Application>
  <PresentationFormat>Widescreen</PresentationFormat>
  <Paragraphs>39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Light</vt:lpstr>
      <vt:lpstr>urw-din</vt:lpstr>
      <vt:lpstr>WelcomeDoc</vt:lpstr>
      <vt:lpstr>SOLID principle</vt:lpstr>
      <vt:lpstr>Single Responsibility Principle</vt:lpstr>
      <vt:lpstr>PowerPoint Presentation</vt:lpstr>
      <vt:lpstr>what's going on here?</vt:lpstr>
      <vt:lpstr>Open/Closed Principle</vt:lpstr>
      <vt:lpstr>So, In order to add this` SaveToDatabase feature, we have modified the InvoicePersistence class. How to solve this? </vt:lpstr>
      <vt:lpstr>PowerPoint Presentation</vt:lpstr>
      <vt:lpstr>Class Structure</vt:lpstr>
      <vt:lpstr>What’s wrong?</vt:lpstr>
      <vt:lpstr>Follow OECM principle</vt:lpstr>
      <vt:lpstr>Liskov’s Substitution Principle</vt:lpstr>
      <vt:lpstr>PowerPoint Presentation</vt:lpstr>
      <vt:lpstr>What’s wrong?</vt:lpstr>
      <vt:lpstr>What’s wrong?</vt:lpstr>
      <vt:lpstr>PowerPoint Presentation</vt:lpstr>
      <vt:lpstr>Another example : LSP</vt:lpstr>
      <vt:lpstr>Interface Segregation Principle</vt:lpstr>
      <vt:lpstr>What’s wrong?</vt:lpstr>
      <vt:lpstr>ISP</vt:lpstr>
      <vt:lpstr> Dependency Inversion Principle</vt:lpstr>
      <vt:lpstr>PowerPoint Presentation</vt:lpstr>
      <vt:lpstr>Removed dependency</vt:lpstr>
      <vt:lpstr>Depend upon 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Responsibility Principle</dc:title>
  <dc:creator>Ramkumar lodhi</dc:creator>
  <cp:keywords/>
  <cp:lastModifiedBy>Ramkumar lodhi</cp:lastModifiedBy>
  <cp:revision>2</cp:revision>
  <dcterms:created xsi:type="dcterms:W3CDTF">2022-09-30T13:46:23Z</dcterms:created>
  <dcterms:modified xsi:type="dcterms:W3CDTF">2022-10-01T14:16:29Z</dcterms:modified>
  <cp:version/>
</cp:coreProperties>
</file>