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4" r:id="rId8"/>
    <p:sldId id="312" r:id="rId9"/>
    <p:sldId id="302" r:id="rId10"/>
    <p:sldId id="303" r:id="rId11"/>
    <p:sldId id="313" r:id="rId12"/>
    <p:sldId id="314" r:id="rId13"/>
    <p:sldId id="315" r:id="rId14"/>
    <p:sldId id="316" r:id="rId15"/>
    <p:sldId id="306" r:id="rId16"/>
    <p:sldId id="317" r:id="rId17"/>
    <p:sldId id="318" r:id="rId18"/>
    <p:sldId id="319" r:id="rId19"/>
    <p:sldId id="320" r:id="rId20"/>
    <p:sldId id="321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88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Capstone project: Crime Data Analysis with MySQL and Python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RAMKUMAR </a:t>
            </a:r>
            <a:r>
              <a:rPr lang="en-US" sz="1600" dirty="0" err="1"/>
              <a:t>Sembaiyan</a:t>
            </a:r>
            <a:r>
              <a:rPr lang="en-US" sz="1600" dirty="0"/>
              <a:t> –s9034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Victim Demographics (</a:t>
            </a:r>
            <a:r>
              <a:rPr lang="en-IN" b="1" i="0" dirty="0" err="1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contd</a:t>
            </a:r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7495-632B-9755-D652-6DFA8A28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1. Age Group with Highest Frequency: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data suggests that the age group with the highest number of victims is 25-35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yrs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as evidenced by the peak in the histogram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2. Age Distribution Pattern: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There is a trend of increased victimization rates across 20-30 years of age. There also a peak at the age &lt;1. For validation we can consider this as outliers.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3. Gender Proportion: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data indicates that 278 of victims are male, while 155 are Females. X - 39 and unspecified -27 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4. Gender Difference:</a:t>
            </a:r>
          </a:p>
          <a:p>
            <a:pPr mar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There is a significant difference in the number of victims between males and females. Males account for a higher proportion [278] of victims</a:t>
            </a:r>
            <a:r>
              <a:rPr lang="en-US" sz="1200" dirty="0"/>
              <a:t>.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Victim Demographics (common premises)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7495-632B-9755-D652-6DFA8A28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7107"/>
            <a:ext cx="3236725" cy="365198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Common premises where crime occur –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Street,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Sidewalk,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Parking lot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(reference – Bar plot (premises desc vs count))</a:t>
            </a:r>
            <a:endParaRPr lang="en-US" sz="1200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46463-EAED-4521-62BF-8074B777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37" y="1929009"/>
            <a:ext cx="7810874" cy="39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Status Analysis: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CF79A-9757-D6B4-DCF5-A931684F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23" y="2108200"/>
            <a:ext cx="8517698" cy="3760788"/>
          </a:xfrm>
        </p:spPr>
      </p:pic>
    </p:spTree>
    <p:extLst>
      <p:ext uri="{BB962C8B-B14F-4D97-AF65-F5344CB8AC3E}">
        <p14:creationId xmlns:p14="http://schemas.microsoft.com/office/powerpoint/2010/main" val="22848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Status Analysis</a:t>
            </a:r>
            <a:r>
              <a:rPr lang="en-IN" b="1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  <a:sym typeface="Wingdings" panose="05000000000000000000" pitchFamily="2" charset="2"/>
              </a:rPr>
              <a:t>: (contd..)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pie chart distribution: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Inactive Case (IC)        :89.6 %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 Arrest (AA)         :5.4 %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Assigned Officer (AO)   :4.8%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Juvenile Offence (JO)  :0.3 %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Question (Spatial)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56331" cy="376089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b="0" i="1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Where are the geographical hotspots for reported crimes?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: The geographical hotspot for reported crimes appears to be around the longitude range -118.3 to -118.2. The heatmap shows a concentrated area with a deep red color, indicating a high density or clustering of crime incidents around that longitude value.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While the latitude range covers values from around 34.0 to 34.1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A5CA0-FE53-285A-3012-1E08C046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50" y="2316421"/>
            <a:ext cx="4058433" cy="33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Question (Victim Demographics)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56331" cy="3760891"/>
          </a:xfrm>
        </p:spPr>
        <p:txBody>
          <a:bodyPr>
            <a:normAutofit fontScale="92500" lnSpcReduction="10000"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Q:</a:t>
            </a:r>
            <a:r>
              <a:rPr lang="en-US" sz="18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 is the distribution of victim ages in reported crimes?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1. Age Group with Highest Frequency: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The data suggests that the age group with the highest number of victims is 25-35 </a:t>
            </a:r>
            <a:r>
              <a:rPr 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yrs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as evidenced by the peak in the histogram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2. Age Distribution Pattern: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There is a trend of increased victimization rates across 20-30 years of age. There also a peak at the age &lt;1. For validation we can consider this as outliers.</a:t>
            </a: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Q: Is there a significant difference in crime rates between male and female victims?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There is a significant difference in the number of victims between males and females. Males account for a higher proportion [278] of victims. 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endParaRPr lang="en-US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SofiaPro"/>
            </a:endParaRPr>
          </a:p>
          <a:p>
            <a:endParaRPr lang="en-US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646D92FD-5B86-F9A9-BA9D-859176913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340" y="2108199"/>
            <a:ext cx="3770334" cy="39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Question (Location Analysis)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41515" cy="3760891"/>
          </a:xfrm>
        </p:spPr>
        <p:txBody>
          <a:bodyPr>
            <a:norm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Q:</a:t>
            </a:r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Where do most crimes occur based on the "Location" column?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fiaPro"/>
              </a:rPr>
              <a:t>The location for reported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fiaPro"/>
              </a:rPr>
              <a:t>barplot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fiaPro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fiaPro"/>
              </a:rPr>
              <a:t>cleary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ofiaPro"/>
              </a:rPr>
              <a:t> shows that most of the crime occurs in '800 N Alameda street' with 14 crimes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D149-144A-82C9-FC81-77C80B3F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28" y="2068290"/>
            <a:ext cx="5440471" cy="40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4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Question (Crime code Analysis)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72" y="2037985"/>
            <a:ext cx="5779509" cy="3760891"/>
          </a:xfrm>
        </p:spPr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Q:</a:t>
            </a:r>
            <a:r>
              <a:rPr lang="en-US" sz="1000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 is the distribution of reported crimes based on Crime Code?</a:t>
            </a:r>
            <a:endParaRPr lang="en-US" sz="1000" dirty="0">
              <a:solidFill>
                <a:srgbClr val="00224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Distribution Plot shows the top Crime Codes with the highest counts of reported crimes are: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330 (82 reported crimes) -BURGLARY FROM VEHICLE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624 (74 reported crimes) -BATTERY - SIMPLE ASSAULT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440 (44 reported crimes) -THEFT PLAIN - PETTY ($950 &amp; UNDER)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442 (28 reported crimes) -SHOPLIFTING - PETTY THEFT ($950 &amp; UNDER)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510 (28 reported crimes) -VEHICLE - STOLEN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341 (26 reported crimes) -THEFT-GRAND ($950.01 &amp; OVER)EXCPT,GUNS,FOWL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Crime Code 230 (24 reported crimes) -ASSAULT WITH DEADLY WEAPON, AGGRAVATED ASSAULT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There are several other Crime Codes with lower but still notable counts, such as 480, 662, 740, 888, and 930</a:t>
            </a:r>
          </a:p>
          <a:p>
            <a:r>
              <a:rPr lang="en-US" sz="1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.The majority of the Crime Codes have relatively low counts, with many codes having single-digit frequencies or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60CF3-36E8-7A7A-E047-6E071922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95" y="1737360"/>
            <a:ext cx="5682514" cy="46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75B6-2F4C-1B3D-38C7-EC32788A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72" y="2037985"/>
            <a:ext cx="5779509" cy="3760891"/>
          </a:xfrm>
        </p:spPr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References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1.Odin school class notes.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2. Panda documentation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3. Seaborn and </a:t>
            </a:r>
            <a:r>
              <a:rPr lang="en-US" sz="1000" dirty="0" err="1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Matplot</a:t>
            </a:r>
            <a:r>
              <a:rPr lang="en-US" sz="10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lib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88333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Thank You</a:t>
            </a:r>
            <a:endParaRPr lang="en-US" dirty="0"/>
          </a:p>
        </p:txBody>
      </p:sp>
      <p:pic>
        <p:nvPicPr>
          <p:cNvPr id="5" name="Content Placeholder 4" descr="Bar chart">
            <a:extLst>
              <a:ext uri="{FF2B5EF4-FFF2-40B4-BE49-F238E27FC236}">
                <a16:creationId xmlns:a16="http://schemas.microsoft.com/office/drawing/2014/main" id="{93A9355A-7D1B-C080-C35E-8C91DEC4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832" y="2704344"/>
            <a:ext cx="914400" cy="914400"/>
          </a:xfrm>
        </p:spPr>
      </p:pic>
      <p:pic>
        <p:nvPicPr>
          <p:cNvPr id="7" name="Graphic 6" descr="Bar chart RTL">
            <a:extLst>
              <a:ext uri="{FF2B5EF4-FFF2-40B4-BE49-F238E27FC236}">
                <a16:creationId xmlns:a16="http://schemas.microsoft.com/office/drawing/2014/main" id="{C1052E72-D075-0AF3-D0BC-EF40C81D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2838" y="2364600"/>
            <a:ext cx="914400" cy="914400"/>
          </a:xfrm>
          <a:prstGeom prst="rect">
            <a:avLst/>
          </a:prstGeom>
        </p:spPr>
      </p:pic>
      <p:pic>
        <p:nvPicPr>
          <p:cNvPr id="9" name="Graphic 8" descr="Bar graph with downward trend">
            <a:extLst>
              <a:ext uri="{FF2B5EF4-FFF2-40B4-BE49-F238E27FC236}">
                <a16:creationId xmlns:a16="http://schemas.microsoft.com/office/drawing/2014/main" id="{39D88A17-E0A9-3D37-D8AB-0C042E15F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98480" y="2145711"/>
            <a:ext cx="914400" cy="914400"/>
          </a:xfrm>
          <a:prstGeom prst="rect">
            <a:avLst/>
          </a:prstGeom>
        </p:spPr>
      </p:pic>
      <p:pic>
        <p:nvPicPr>
          <p:cNvPr id="11" name="Graphic 10" descr="Bar graph with upward trend">
            <a:extLst>
              <a:ext uri="{FF2B5EF4-FFF2-40B4-BE49-F238E27FC236}">
                <a16:creationId xmlns:a16="http://schemas.microsoft.com/office/drawing/2014/main" id="{42EC3675-CC92-50BA-2879-DB2874CEB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7639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Bar graph with downward trend RTL">
            <a:extLst>
              <a:ext uri="{FF2B5EF4-FFF2-40B4-BE49-F238E27FC236}">
                <a16:creationId xmlns:a16="http://schemas.microsoft.com/office/drawing/2014/main" id="{50BE8F3E-00CC-E85E-3F1E-698ABDFCD1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6259" y="3632537"/>
            <a:ext cx="914400" cy="914400"/>
          </a:xfrm>
          <a:prstGeom prst="rect">
            <a:avLst/>
          </a:prstGeom>
        </p:spPr>
      </p:pic>
      <p:pic>
        <p:nvPicPr>
          <p:cNvPr id="15" name="Graphic 14" descr="Downward trend">
            <a:extLst>
              <a:ext uri="{FF2B5EF4-FFF2-40B4-BE49-F238E27FC236}">
                <a16:creationId xmlns:a16="http://schemas.microsoft.com/office/drawing/2014/main" id="{EEDE3710-312E-B18E-EA1E-C84596F818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5751" y="2704344"/>
            <a:ext cx="914400" cy="914400"/>
          </a:xfrm>
          <a:prstGeom prst="rect">
            <a:avLst/>
          </a:prstGeom>
        </p:spPr>
      </p:pic>
      <p:pic>
        <p:nvPicPr>
          <p:cNvPr id="17" name="Graphic 16" descr="Upward trend">
            <a:extLst>
              <a:ext uri="{FF2B5EF4-FFF2-40B4-BE49-F238E27FC236}">
                <a16:creationId xmlns:a16="http://schemas.microsoft.com/office/drawing/2014/main" id="{96C5E106-F7F7-E895-221C-EDA3EDBE26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84080" y="4598289"/>
            <a:ext cx="914400" cy="914400"/>
          </a:xfrm>
          <a:prstGeom prst="rect">
            <a:avLst/>
          </a:prstGeom>
        </p:spPr>
      </p:pic>
      <p:pic>
        <p:nvPicPr>
          <p:cNvPr id="19" name="Graphic 18" descr="Upward trend RTL">
            <a:extLst>
              <a:ext uri="{FF2B5EF4-FFF2-40B4-BE49-F238E27FC236}">
                <a16:creationId xmlns:a16="http://schemas.microsoft.com/office/drawing/2014/main" id="{274E28EE-EB5D-6B81-2FCA-90A727A1E9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73239" y="4345284"/>
            <a:ext cx="914400" cy="914400"/>
          </a:xfrm>
          <a:prstGeom prst="rect">
            <a:avLst/>
          </a:prstGeom>
        </p:spPr>
      </p:pic>
      <p:pic>
        <p:nvPicPr>
          <p:cNvPr id="21" name="Graphic 20" descr="Pie chart">
            <a:extLst>
              <a:ext uri="{FF2B5EF4-FFF2-40B4-BE49-F238E27FC236}">
                <a16:creationId xmlns:a16="http://schemas.microsoft.com/office/drawing/2014/main" id="{905B058A-A63D-33A0-7134-FE1F31CDDC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85490" y="4141089"/>
            <a:ext cx="914400" cy="914400"/>
          </a:xfrm>
          <a:prstGeom prst="rect">
            <a:avLst/>
          </a:prstGeom>
        </p:spPr>
      </p:pic>
      <p:pic>
        <p:nvPicPr>
          <p:cNvPr id="23" name="Graphic 22" descr="Statistics RTL">
            <a:extLst>
              <a:ext uri="{FF2B5EF4-FFF2-40B4-BE49-F238E27FC236}">
                <a16:creationId xmlns:a16="http://schemas.microsoft.com/office/drawing/2014/main" id="{F90A663D-FA66-F459-837C-64ADE75642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39049" y="2207400"/>
            <a:ext cx="914400" cy="914400"/>
          </a:xfrm>
          <a:prstGeom prst="rect">
            <a:avLst/>
          </a:prstGeom>
        </p:spPr>
      </p:pic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F73437F5-4AB6-F1F2-EAA0-9354EBDD43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4325" y="2498005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pie chart">
            <a:extLst>
              <a:ext uri="{FF2B5EF4-FFF2-40B4-BE49-F238E27FC236}">
                <a16:creationId xmlns:a16="http://schemas.microsoft.com/office/drawing/2014/main" id="{8F28709E-0C8C-D2D9-CD12-EBA439804D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00701" y="4979417"/>
            <a:ext cx="914400" cy="914400"/>
          </a:xfrm>
          <a:prstGeom prst="rect">
            <a:avLst/>
          </a:prstGeom>
        </p:spPr>
      </p:pic>
      <p:pic>
        <p:nvPicPr>
          <p:cNvPr id="29" name="Graphic 28" descr="Downward trend RTL">
            <a:extLst>
              <a:ext uri="{FF2B5EF4-FFF2-40B4-BE49-F238E27FC236}">
                <a16:creationId xmlns:a16="http://schemas.microsoft.com/office/drawing/2014/main" id="{A5710483-8EA9-353C-171B-47F4231E47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29813" y="36131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Database Setup and Import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7A983-55B9-C5CF-4DCA-80CA81E4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119" y="2070622"/>
            <a:ext cx="4700985" cy="3050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06157-73AB-46F1-992A-CD16BE986878}"/>
              </a:ext>
            </a:extLst>
          </p:cNvPr>
          <p:cNvSpPr txBox="1"/>
          <p:nvPr/>
        </p:nvSpPr>
        <p:spPr>
          <a:xfrm>
            <a:off x="713984" y="2441469"/>
            <a:ext cx="659744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MYSQL DB: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Database name 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crimeproject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(newly created in 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crime_data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(newly created)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Csv file (provided) – crime_data.csv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workbench Table Data import wizard (screenshot)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7937-B414-BF67-1C61-15A5698C4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93" y="4123171"/>
            <a:ext cx="5277587" cy="22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Database Connection 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BE63E8-7369-69C2-6FA0-ADAC582D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83485"/>
            <a:ext cx="10058400" cy="178560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E5E2E-390C-9265-DEC2-3F98F9D4F13A}"/>
              </a:ext>
            </a:extLst>
          </p:cNvPr>
          <p:cNvSpPr txBox="1"/>
          <p:nvPr/>
        </p:nvSpPr>
        <p:spPr>
          <a:xfrm>
            <a:off x="1327759" y="2430049"/>
            <a:ext cx="948849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pymysql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is used for connecting the DB and fetch the data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crime_data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editor is used for developing python script</a:t>
            </a:r>
          </a:p>
          <a:p>
            <a:r>
              <a:rPr lang="en-IN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IN" sz="1100" dirty="0">
                <a:solidFill>
                  <a:srgbClr val="E6EDF3"/>
                </a:solidFill>
                <a:highlight>
                  <a:srgbClr val="0D1117"/>
                </a:highlight>
                <a:latin typeface="Consolas" panose="020B0609020204030204" pitchFamily="49" charset="0"/>
              </a:rPr>
              <a:t>  </a:t>
            </a:r>
          </a:p>
          <a:p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E6EDF3"/>
                </a:solidFill>
                <a:highlight>
                  <a:srgbClr val="0D1117"/>
                </a:highlight>
                <a:latin typeface="Consolas" panose="020B0609020204030204" pitchFamily="49" charset="0"/>
              </a:rPr>
              <a:t>try: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 connection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pymys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Connection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host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localhost'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port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3306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user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root'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password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'y2024'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database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crimeproject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cursor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connection.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cursor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sql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"Select * from 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crime_data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</a:t>
            </a:r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cursor.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execute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sql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result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cursor.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fetchall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Get column names</a:t>
            </a:r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column_names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[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desc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79C0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]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for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desc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in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cursor.description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]  </a:t>
            </a:r>
            <a:r>
              <a:rPr lang="en-IN" sz="1100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Extract column names from description</a:t>
            </a:r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cursor: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 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cursor.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close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connection: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 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connection.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close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df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pd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DataFrame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(result, </a:t>
            </a:r>
            <a:r>
              <a:rPr lang="en-IN" sz="1100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columns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column_names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df.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head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C9DD9-314B-280E-DA82-189A881B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03" y="5042198"/>
            <a:ext cx="6693513" cy="12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Exploration (Basic </a:t>
            </a:r>
            <a:r>
              <a:rPr lang="en-IN" b="1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</a:t>
            </a:r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tatistics)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00B23-AB3F-C60E-79B5-36DF4ED5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Pandas libraries and functions(info(),describe()) to explore basic validation</a:t>
            </a:r>
          </a:p>
          <a:p>
            <a:r>
              <a:rPr lang="en-US" dirty="0"/>
              <a:t>- Basic info and  statistics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875EE-0381-40C2-F21E-D02DAD13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90" y="3136571"/>
            <a:ext cx="3010320" cy="304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20579A-D97A-4BF0-6B25-3CF34A2A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183" y="3429000"/>
            <a:ext cx="4706007" cy="23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Exploration (</a:t>
            </a:r>
            <a:r>
              <a:rPr lang="en-IN" b="1" i="0" dirty="0" err="1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</a:t>
            </a:r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00B23-AB3F-C60E-79B5-36DF4ED5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Distinct crime codes and their descriptions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</a:t>
            </a:r>
            <a:r>
              <a:rPr lang="en-IN" sz="1100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 Get unique values in a specific column (e.g., '</a:t>
            </a:r>
            <a:r>
              <a:rPr lang="en-IN" sz="1100" b="0" dirty="0" err="1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crmcd</a:t>
            </a:r>
            <a:r>
              <a:rPr lang="en-IN" sz="1100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')</a:t>
            </a:r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unique_crime_codes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df.</a:t>
            </a:r>
            <a:r>
              <a:rPr lang="en-IN" sz="1100" b="0" dirty="0" err="1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drop_duplicates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FFA657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subset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crmcd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       </a:t>
            </a: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f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"Distinct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crime codes with 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Descirption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\n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{</a:t>
            </a:r>
            <a:r>
              <a:rPr lang="en-IN" sz="1100" b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unique_crime_codes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[[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crmcd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 err="1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Crm_Cd_Desc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'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]]</a:t>
            </a:r>
            <a:r>
              <a:rPr lang="en-IN" sz="1100" b="0" dirty="0">
                <a:solidFill>
                  <a:srgbClr val="FF7B72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A5D6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"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) </a:t>
            </a:r>
            <a:r>
              <a:rPr lang="en-IN" sz="1100" b="0" dirty="0">
                <a:solidFill>
                  <a:srgbClr val="8B949E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#uncooment</a:t>
            </a:r>
            <a:endParaRPr lang="en-IN" sz="1100" b="0" dirty="0">
              <a:solidFill>
                <a:srgbClr val="E6EDF3"/>
              </a:solidFill>
              <a:effectLst/>
              <a:highlight>
                <a:srgbClr val="0D1117"/>
              </a:highlight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2A8FF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print</a:t>
            </a:r>
            <a:r>
              <a:rPr lang="en-IN" sz="1100" b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4F6204-E668-4E7A-3A8A-F4D1D88F8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32034"/>
              </p:ext>
            </p:extLst>
          </p:nvPr>
        </p:nvGraphicFramePr>
        <p:xfrm>
          <a:off x="8500163" y="438579"/>
          <a:ext cx="3691837" cy="54305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837">
                  <a:extLst>
                    <a:ext uri="{9D8B030D-6E8A-4147-A177-3AD203B41FA5}">
                      <a16:colId xmlns:a16="http://schemas.microsoft.com/office/drawing/2014/main" val="1465211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Index  Crime code               Crime Description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020390958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      624                           BATTERY - SIMPLE ASSAULT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648566685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2      745           VANDALISM - MISDEAMEANOR ($399 OR UNDER)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322490625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      740  VANDALISM - FELONY ($400 &amp; OVER, ALL CHURCH VA...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51986808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      442           SHOPLIFTING - PETTY THEFT ($950 &amp; UNDER)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73702765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      946                          OTHER MISCELLANEOUS CRIME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916543463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      341  THEFT-GRAND ($950.01 &amp; OVER)EXCPT,GUNS,FOWL,LI...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794597173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      330                              BURGLARY FROM VEHICLE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162396323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      930             CRIMINAL THREATS - NO WEAPON DISPLAYED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562122439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10     648                                              ARSON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681886020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    230     ASSAULT WITH DEADLY WEAPON, AGGRAVATED ASSAULT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390122748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16     350                                      THEFT, PERSON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447801823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19     310                                           BURGLARY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29772037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22     480                                      BIKE - STOLEN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17668259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24     623                            BATTERY POLICE (SIMPLE)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65193682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26     440                 THEFT PLAIN - PETTY ($950 &amp; UNDER)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80883597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35     510                                   VEHICLE - STOLEN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74207245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39     210                                            ROBBERY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743261791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47     888                                        TRESPASSING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88780298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63     761                                    BRANDISH WEAPON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317954879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69     420    THEFT FROM MOTOR VEHICLE - PETTY ($950 &amp; UNDER)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554469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108    421                 THEFT FROM MOTOR VEHICLE - ATTEMPT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999167256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112    647                  THROWING OBJECT AT MOVING VEHICLE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40541206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127    354                                  THEFT OF IDENTITY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21952550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132    662                                 BUNCO, GRAND THEFT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568260532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162    220                                  ATTEMPTED ROBBERY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416274621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164    625                                      OTHER ASSAULT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169988864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166    755                                         BOMB SCARE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3150851596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214    900                           VIOLATION OF COURT ORDER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786844528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231    320                                BURGLARY, ATTEMPTED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50442465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266    901                     VIOLATION OF RESTRAINING ORDER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933284670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294    956            LETTERS, LEWD  -  TELEPHONE CALLS, LEWD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006232265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339    920                         KIDNAPPING - GRAND ATTEMPT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979292436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358    850                                  INDECENT EXPOSURE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988862134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364    666                                     BUNCO, ATTEMPT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817011467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380    351                                    PURSE SNATCHING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420499066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395    343           SHOPLIFTING-GRAND THEFT ($950.01 &amp; OVER)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4264695468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446    890                                   FAILURE TO YIELD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317953384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450    886                               DISTURBING THE PEACE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011196689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452    649                   DOCUMENT FORGERY / STOLEN FELONY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913498338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483    820                                    ORAL COPULATION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663620722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490    812  CRM AGNST CHLD (13 OR UNDER) (14-15 &amp; SUSP 10 ...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2833388895"/>
                  </a:ext>
                </a:extLst>
              </a:tr>
              <a:tr h="6581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491    940                                          EXTORTION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1" marR="4371" marT="4371" marB="0" anchor="b"/>
                </a:tc>
                <a:extLst>
                  <a:ext uri="{0D108BD9-81ED-4DB2-BD59-A6C34878D82A}">
                    <a16:rowId xmlns:a16="http://schemas.microsoft.com/office/drawing/2014/main" val="114698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5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Temporal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6E87BF-8049-0060-2873-B1D8FAD35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029" y="2027487"/>
            <a:ext cx="843502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Frequency by Year:</a:t>
            </a:r>
            <a:r>
              <a:rPr kumimoji="0" lang="en-US" altLang="en-US" sz="105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clear downward trend in the number of crimes reported over the years 2020, 2021, and 2022.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reported crimes decreased from approximately 491 in 2020 to nearly 2 in 2022.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Frequency by Month:</a:t>
            </a:r>
            <a:r>
              <a:rPr kumimoji="0" lang="en-US" altLang="en-US" sz="105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month with the highest number of reported crimes is January, with a peak of around 310 crimes reported.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Conversely, July has the fewest reported crimes, at around 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Frequency by Day of Week: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Sundays and Saturdays have the highest number of reported crimes, with over 90 crimes reported on those days.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 tend to have the fewest reported crimes, at around 60.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E4C27-BC53-8988-1E3E-75F61495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1" y="3735647"/>
            <a:ext cx="11288700" cy="26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1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Spatial Analysis: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9B151-09C7-DC57-9623-B19AE2DE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06" y="1952842"/>
            <a:ext cx="4384417" cy="36963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C38CBA-C6B7-F908-6644-21BF4B0E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35" y="1952842"/>
            <a:ext cx="5303543" cy="40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Spatial Analysis: (contd..)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50F2394-E897-2DCB-9F12-CA5FFF184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5" y="2461057"/>
            <a:ext cx="10639860" cy="231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Reveals Potential Hotspots: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Scattered data points show denser concentrations in specific areas, suggesting a higher frequency of crimes in those locations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Hot spot appears on the range of -118.2(long) and 34.1(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lat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Hotspot Identification: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Further spatial analysis techniques, can pinpoint statistically significant crime clusters.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Strategies: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these hotspots allows for targeted crime prevention strategies and resource allocation to high-risk areas. </a:t>
            </a:r>
          </a:p>
        </p:txBody>
      </p:sp>
    </p:spTree>
    <p:extLst>
      <p:ext uri="{BB962C8B-B14F-4D97-AF65-F5344CB8AC3E}">
        <p14:creationId xmlns:p14="http://schemas.microsoft.com/office/powerpoint/2010/main" val="29168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Victim Demographics: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5F67F-2C94-FD13-B506-A2951214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199"/>
            <a:ext cx="10201197" cy="3929345"/>
          </a:xfrm>
        </p:spPr>
      </p:pic>
    </p:spTree>
    <p:extLst>
      <p:ext uri="{BB962C8B-B14F-4D97-AF65-F5344CB8AC3E}">
        <p14:creationId xmlns:p14="http://schemas.microsoft.com/office/powerpoint/2010/main" val="8363685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{3727D96D-3988-4BD3-B930-1ECCC6F53D8D}tf22712842_win32</Template>
  <TotalTime>125</TotalTime>
  <Words>1498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Consolas</vt:lpstr>
      <vt:lpstr>Franklin Gothic Book</vt:lpstr>
      <vt:lpstr>SofiaPro</vt:lpstr>
      <vt:lpstr>Wingdings</vt:lpstr>
      <vt:lpstr>Custom</vt:lpstr>
      <vt:lpstr>Capstone project: Crime Data Analysis with MySQL and Python</vt:lpstr>
      <vt:lpstr>Database Setup and Import :</vt:lpstr>
      <vt:lpstr>Database Connection :</vt:lpstr>
      <vt:lpstr>Data Exploration (Basic Statistics)</vt:lpstr>
      <vt:lpstr>Data Exploration (cont)</vt:lpstr>
      <vt:lpstr>Temporal Analysis</vt:lpstr>
      <vt:lpstr>Spatial Analysis:</vt:lpstr>
      <vt:lpstr>Spatial Analysis: (contd..)</vt:lpstr>
      <vt:lpstr>Victim Demographics:</vt:lpstr>
      <vt:lpstr>Victim Demographics (contd)</vt:lpstr>
      <vt:lpstr>Victim Demographics (common premises)</vt:lpstr>
      <vt:lpstr>Status Analysis:</vt:lpstr>
      <vt:lpstr>Status Analysis: (contd..)</vt:lpstr>
      <vt:lpstr>Question (Spatial)</vt:lpstr>
      <vt:lpstr>Question (Victim Demographics)</vt:lpstr>
      <vt:lpstr>Question (Location Analysis)</vt:lpstr>
      <vt:lpstr>Question (Crime code Analysis)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Aadhavan Ramkumar</dc:creator>
  <cp:lastModifiedBy>Aadhavan Ramkumar</cp:lastModifiedBy>
  <cp:revision>18</cp:revision>
  <dcterms:created xsi:type="dcterms:W3CDTF">2024-06-06T13:20:17Z</dcterms:created>
  <dcterms:modified xsi:type="dcterms:W3CDTF">2024-06-06T15:25:56Z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